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pl-PL" altLang="en-US"/>
              <a:t>Kliknij, aby edytować styl wzorca tytułu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pl-PL" altLang="en-US"/>
              <a:t>Kliknij, aby edytować styl wzorca podtytułu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71F7BBD-72F2-4CF6-9D6C-EEB1C055EDDC}" type="slidenum">
              <a:rPr lang="pl-PL" altLang="en-US"/>
              <a:pPr/>
              <a:t>‹#›</a:t>
            </a:fld>
            <a:endParaRPr lang="pl-PL" altLang="en-US"/>
          </a:p>
        </p:txBody>
      </p:sp>
      <p:grpSp>
        <p:nvGrpSpPr>
          <p:cNvPr id="29704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29705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9706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9707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9708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9709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9710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9711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9712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9713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9714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9715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9716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9717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9718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9719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9720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9721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9722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9723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9724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9725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9726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9727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9728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9729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9730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9731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9732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9733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9734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9735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</p:grpSp>
      <p:sp>
        <p:nvSpPr>
          <p:cNvPr id="29736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05965-188A-48BE-9451-27FDD2E0790B}" type="slidenum">
              <a:rPr lang="pl-PL" altLang="en-US"/>
              <a:pPr/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E1070-5735-40E4-9538-1C2105EC9A12}" type="slidenum">
              <a:rPr lang="pl-PL" altLang="en-US"/>
              <a:pPr/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E4194-C805-4AAE-BABE-B81413717D3D}" type="slidenum">
              <a:rPr lang="pl-PL" altLang="en-US"/>
              <a:pPr/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C0AF1-AADF-49B6-97BF-A015CC2B6D75}" type="slidenum">
              <a:rPr lang="pl-PL" altLang="en-US"/>
              <a:pPr/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9B63A3-30FE-49F6-9A10-413E8EAB6DAD}" type="slidenum">
              <a:rPr lang="pl-PL" altLang="en-US"/>
              <a:pPr/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31D77-F9F5-4A75-ADB7-F52E88111713}" type="slidenum">
              <a:rPr lang="pl-PL" altLang="en-US"/>
              <a:pPr/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CCA1FE-BA48-4962-BFE8-962F63FE83FE}" type="slidenum">
              <a:rPr lang="pl-PL" altLang="en-US"/>
              <a:pPr/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C3C4D7-8007-4C05-82BD-1BF8BFF84381}" type="slidenum">
              <a:rPr lang="pl-PL" altLang="en-US"/>
              <a:pPr/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3D8D2B-DC2E-4D15-921F-544E05EEB269}" type="slidenum">
              <a:rPr lang="pl-PL" altLang="en-US"/>
              <a:pPr/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 alt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4D9D1-ED8A-4BC0-8FC8-C7DE79D194B9}" type="slidenum">
              <a:rPr lang="pl-PL" altLang="en-US"/>
              <a:pPr/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l-PL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Kliknij, aby edytować styl wzorca tytułu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Kliknij, aby edytować style wzorca tekstu</a:t>
            </a:r>
          </a:p>
          <a:p>
            <a:pPr lvl="1"/>
            <a:r>
              <a:rPr lang="pl-PL" altLang="en-US" smtClean="0"/>
              <a:t>Drugi poziom</a:t>
            </a:r>
          </a:p>
          <a:p>
            <a:pPr lvl="2"/>
            <a:r>
              <a:rPr lang="pl-PL" altLang="en-US" smtClean="0"/>
              <a:t>Trzeci poziom</a:t>
            </a:r>
          </a:p>
          <a:p>
            <a:pPr lvl="3"/>
            <a:r>
              <a:rPr lang="pl-PL" altLang="en-US" smtClean="0"/>
              <a:t>Czwarty poziom</a:t>
            </a:r>
          </a:p>
          <a:p>
            <a:pPr lvl="4"/>
            <a:r>
              <a:rPr lang="pl-PL" altLang="en-US" smtClean="0"/>
              <a:t>Piąty poziom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pl-PL" alt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pl-PL" alt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75C5802B-3905-4FAB-9721-C42C2CFFEEA6}" type="slidenum">
              <a:rPr lang="pl-PL" altLang="en-US"/>
              <a:pPr/>
              <a:t>‹#›</a:t>
            </a:fld>
            <a:endParaRPr lang="pl-PL" altLang="en-US"/>
          </a:p>
        </p:txBody>
      </p:sp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8681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8682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8683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8684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8685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8686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8687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8688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8689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8690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8691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8692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8693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8694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8695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8696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8697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8698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8699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8700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8701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8702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8703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8704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8705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8706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8707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8708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8709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8710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  <p:sp>
          <p:nvSpPr>
            <p:cNvPr id="28711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l-PL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ziennikustaw.gov.pl/du/2015/959/1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ziennikustaw.gov.pl/du/2015/843/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ziennikustaw.gov.pl/du/2015/843/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sz="3600"/>
              <a:t>Zmiany w prawie oświatowym, obowiązujące od dn. 01.09.2015r.</a:t>
            </a:r>
            <a:r>
              <a:rPr lang="pl-PL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pl-PL"/>
              <a:t>Ustawa o systemie oświaty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0"/>
              <a:t>Art. 21a</a:t>
            </a:r>
            <a:r>
              <a:rPr lang="pl-PL" sz="1800" b="0"/>
              <a:t>.(dodany) c.d.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l-PL" sz="1700" b="1"/>
              <a:t>3. </a:t>
            </a:r>
            <a:r>
              <a:rPr lang="pl-PL" sz="1700" b="1">
                <a:solidFill>
                  <a:srgbClr val="008000"/>
                </a:solidFill>
              </a:rPr>
              <a:t>Minister właściwy do spraw oświaty i wychowania określi, w drodze rozporządzenia, wymagania wobec szkół i placówek</a:t>
            </a:r>
            <a:r>
              <a:rPr lang="pl-PL" sz="1700" b="1"/>
              <a:t>, dotyczące realizacji niezbędnych działań, o których mowa w ust. 1, pozwalające na badanie jakości ich pracy – w odniesieniu do różnych typów szkół i rodzajów placówek, z uwzględnieniem charakterystyk spełniania wymagań na poziomie: </a:t>
            </a:r>
            <a:endParaRPr lang="pl-PL" sz="1700"/>
          </a:p>
          <a:p>
            <a:pPr>
              <a:lnSpc>
                <a:spcPct val="80000"/>
              </a:lnSpc>
            </a:pPr>
            <a:r>
              <a:rPr lang="pl-PL" sz="1700" b="1">
                <a:solidFill>
                  <a:srgbClr val="008000"/>
                </a:solidFill>
              </a:rPr>
              <a:t>1) podstawowym</a:t>
            </a:r>
            <a:r>
              <a:rPr lang="pl-PL" sz="1700" b="1"/>
              <a:t> – świadczącym o prawidłowym przebiegu procesów kształcenia, wychowania i opieki, umożliwieniu każdemu uczniowi rozwoju na miarę jego indywidualnych możliwości, podejmowaniu przez szkołę lub placówkę działań podnoszących jakość jej pracy, angażowaniu uczniów, rodziców i nauczycieli w działania szkoły lub placówki, a także współpracy ze środowiskiem lokalnym; </a:t>
            </a:r>
            <a:endParaRPr lang="pl-PL" sz="1700"/>
          </a:p>
          <a:p>
            <a:pPr>
              <a:lnSpc>
                <a:spcPct val="80000"/>
              </a:lnSpc>
            </a:pPr>
            <a:r>
              <a:rPr lang="pl-PL" sz="1700" b="1">
                <a:solidFill>
                  <a:srgbClr val="008000"/>
                </a:solidFill>
              </a:rPr>
              <a:t>2) wysokim</a:t>
            </a:r>
            <a:r>
              <a:rPr lang="pl-PL" sz="1700" b="1"/>
              <a:t> – świadczącym o wysokiej skuteczności działań, o których mowa w pkt 1, wyrażanej w szczególności efektami kształcenia i wychowania, pozytywnymi opiniami uczniów, rodziców i nauczycieli dotyczącymi adekwatności procesu kształcenia i wychowania do potrzeb i możliwości uczniów oraz doskonaleniem jakości pracy szkoły lub placówki prowadzącym do ich rozwoju i uspołecznienia poprzez angażowanie społeczności szkolnej i środowiska lokalnego.</a:t>
            </a:r>
            <a:r>
              <a:rPr lang="pl-PL" sz="1700"/>
              <a:t>&gt;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Art. 44b. </a:t>
            </a:r>
            <a:r>
              <a:rPr lang="pl-PL" b="0"/>
              <a:t>5.</a:t>
            </a:r>
            <a:r>
              <a:rPr lang="pl-PL"/>
              <a:t> Ocenianie </a:t>
            </a:r>
            <a:r>
              <a:rPr lang="pl-PL" sz="1800"/>
              <a:t>(przypomnienie)</a:t>
            </a:r>
            <a:r>
              <a:rPr lang="pl-PL"/>
              <a:t>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l-PL" sz="1900"/>
              <a:t>5. Ocenianie osiągnięć edukacyjnych i zachowania ucznia odbywa się w ramach oceniania wewnątrzszkolnego, </a:t>
            </a:r>
            <a:r>
              <a:rPr lang="pl-PL" sz="1900" b="1">
                <a:solidFill>
                  <a:srgbClr val="008000"/>
                </a:solidFill>
              </a:rPr>
              <a:t>które ma na celu:</a:t>
            </a:r>
            <a:r>
              <a:rPr lang="pl-PL" sz="1900"/>
              <a:t> </a:t>
            </a:r>
          </a:p>
          <a:p>
            <a:pPr>
              <a:lnSpc>
                <a:spcPct val="80000"/>
              </a:lnSpc>
            </a:pPr>
            <a:r>
              <a:rPr lang="pl-PL" sz="1900"/>
              <a:t>1) </a:t>
            </a:r>
            <a:r>
              <a:rPr lang="pl-PL" sz="1900" b="1">
                <a:solidFill>
                  <a:srgbClr val="008000"/>
                </a:solidFill>
              </a:rPr>
              <a:t>informowanie ucznia o poziomie jego osiągnięć edukacyjnych</a:t>
            </a:r>
            <a:r>
              <a:rPr lang="pl-PL" sz="1900"/>
              <a:t> i jego zachowaniu oraz </a:t>
            </a:r>
            <a:r>
              <a:rPr lang="pl-PL" sz="1900" b="1">
                <a:solidFill>
                  <a:srgbClr val="008000"/>
                </a:solidFill>
              </a:rPr>
              <a:t>o postępach</a:t>
            </a:r>
            <a:r>
              <a:rPr lang="pl-PL" sz="1900"/>
              <a:t> w tym zakresie; </a:t>
            </a:r>
          </a:p>
          <a:p>
            <a:pPr>
              <a:lnSpc>
                <a:spcPct val="80000"/>
              </a:lnSpc>
            </a:pPr>
            <a:r>
              <a:rPr lang="pl-PL" sz="1900"/>
              <a:t>2) udzielanie uczniowi pomocy w nauce poprzez przekazanie uczniowi informacji o tym, </a:t>
            </a:r>
            <a:r>
              <a:rPr lang="pl-PL" sz="1900" b="1">
                <a:solidFill>
                  <a:srgbClr val="008000"/>
                </a:solidFill>
              </a:rPr>
              <a:t>co zrobił dobrze i jak powinien się dalej uczyć</a:t>
            </a:r>
            <a:r>
              <a:rPr lang="pl-PL" sz="1900"/>
              <a:t>; </a:t>
            </a:r>
          </a:p>
          <a:p>
            <a:pPr>
              <a:lnSpc>
                <a:spcPct val="80000"/>
              </a:lnSpc>
            </a:pPr>
            <a:r>
              <a:rPr lang="pl-PL" sz="1900"/>
              <a:t>3) udzielanie wskazówek do </a:t>
            </a:r>
            <a:r>
              <a:rPr lang="pl-PL" sz="1900" b="1">
                <a:solidFill>
                  <a:srgbClr val="008000"/>
                </a:solidFill>
              </a:rPr>
              <a:t>samodzielnego planowania własnego rozwoju; </a:t>
            </a:r>
          </a:p>
          <a:p>
            <a:pPr>
              <a:lnSpc>
                <a:spcPct val="80000"/>
              </a:lnSpc>
            </a:pPr>
            <a:r>
              <a:rPr lang="pl-PL" sz="1900"/>
              <a:t>4) </a:t>
            </a:r>
            <a:r>
              <a:rPr lang="pl-PL" sz="1900" b="1">
                <a:solidFill>
                  <a:srgbClr val="008000"/>
                </a:solidFill>
              </a:rPr>
              <a:t>motywowanie </a:t>
            </a:r>
            <a:r>
              <a:rPr lang="pl-PL" sz="1900"/>
              <a:t>ucznia do dalszych postępów w nauce i zachowaniu; </a:t>
            </a:r>
          </a:p>
          <a:p>
            <a:pPr>
              <a:lnSpc>
                <a:spcPct val="80000"/>
              </a:lnSpc>
            </a:pPr>
            <a:r>
              <a:rPr lang="pl-PL" sz="1900"/>
              <a:t>5) </a:t>
            </a:r>
            <a:r>
              <a:rPr lang="pl-PL" sz="1900" b="1">
                <a:solidFill>
                  <a:srgbClr val="008000"/>
                </a:solidFill>
              </a:rPr>
              <a:t>dostarczanie rodzicom i nauczycielom informacji o postępach i trudnościach w nauce i zachowaniu</a:t>
            </a:r>
            <a:r>
              <a:rPr lang="pl-PL" sz="1900"/>
              <a:t> ucznia oraz o szczególnych uzdolnieniach ucznia; </a:t>
            </a:r>
          </a:p>
          <a:p>
            <a:pPr>
              <a:lnSpc>
                <a:spcPct val="80000"/>
              </a:lnSpc>
            </a:pPr>
            <a:r>
              <a:rPr lang="pl-PL" sz="1900"/>
              <a:t>6) </a:t>
            </a:r>
            <a:r>
              <a:rPr lang="pl-PL" sz="1900" b="1">
                <a:solidFill>
                  <a:srgbClr val="008000"/>
                </a:solidFill>
              </a:rPr>
              <a:t>umożliwienie nauczycielom doskonalenia organizacji i metod pracy dydaktyczno-wychowawczej.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Art. 44b. </a:t>
            </a:r>
            <a:r>
              <a:rPr lang="pl-PL" b="0"/>
              <a:t>6.</a:t>
            </a:r>
            <a:r>
              <a:rPr lang="pl-PL"/>
              <a:t> Ocenianie </a:t>
            </a:r>
            <a:r>
              <a:rPr lang="pl-PL" sz="1800"/>
              <a:t>(przypomnienie)</a:t>
            </a:r>
            <a:r>
              <a:rPr lang="pl-PL"/>
              <a:t>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sz="2600"/>
              <a:t>6. Ocenianie wewnątrzszkolne obejmuje: </a:t>
            </a:r>
          </a:p>
          <a:p>
            <a:pPr>
              <a:lnSpc>
                <a:spcPct val="80000"/>
              </a:lnSpc>
            </a:pPr>
            <a:r>
              <a:rPr lang="pl-PL" sz="2600"/>
              <a:t>1) </a:t>
            </a:r>
            <a:r>
              <a:rPr lang="pl-PL" sz="2600" b="1">
                <a:solidFill>
                  <a:srgbClr val="008000"/>
                </a:solidFill>
              </a:rPr>
              <a:t>formułowanie przez nauczycieli wymagań edukacyjnych</a:t>
            </a:r>
            <a:r>
              <a:rPr lang="pl-PL" sz="2600"/>
              <a:t> niezbędnych do otrzymania przez ucznia poszczególnych śródrocznych i rocznych, 2) ustalanie kryteriów oceniania zachowania; </a:t>
            </a:r>
          </a:p>
          <a:p>
            <a:pPr>
              <a:lnSpc>
                <a:spcPct val="80000"/>
              </a:lnSpc>
            </a:pPr>
            <a:r>
              <a:rPr lang="pl-PL" sz="2600"/>
              <a:t>3) </a:t>
            </a:r>
            <a:r>
              <a:rPr lang="pl-PL" sz="2600" b="1">
                <a:solidFill>
                  <a:srgbClr val="008000"/>
                </a:solidFill>
              </a:rPr>
              <a:t>ustalanie ocen bieżących i śródrocznych ocen klasyfikacyjnych</a:t>
            </a:r>
            <a:r>
              <a:rPr lang="pl-PL" sz="2600"/>
              <a:t> z obowiązkowych i dodatkowych zajęć edukacyjnych; </a:t>
            </a:r>
          </a:p>
          <a:p>
            <a:pPr>
              <a:lnSpc>
                <a:spcPct val="80000"/>
              </a:lnSpc>
            </a:pPr>
            <a:r>
              <a:rPr lang="pl-PL" sz="2600"/>
              <a:t>4) </a:t>
            </a:r>
            <a:r>
              <a:rPr lang="pl-PL" sz="2600">
                <a:solidFill>
                  <a:srgbClr val="008000"/>
                </a:solidFill>
              </a:rPr>
              <a:t>przeprowadzanie egzaminów klasyfikacyjnych</a:t>
            </a:r>
            <a:r>
              <a:rPr lang="pl-PL" sz="2600"/>
              <a:t>, </a:t>
            </a:r>
          </a:p>
          <a:p>
            <a:pPr>
              <a:lnSpc>
                <a:spcPct val="80000"/>
              </a:lnSpc>
            </a:pPr>
            <a:r>
              <a:rPr lang="pl-PL" sz="2600"/>
              <a:t>5) </a:t>
            </a:r>
            <a:r>
              <a:rPr lang="pl-PL" sz="2600">
                <a:solidFill>
                  <a:srgbClr val="008000"/>
                </a:solidFill>
              </a:rPr>
              <a:t>ustalanie rocznych, ocen klasyfikacyjnych</a:t>
            </a:r>
            <a:r>
              <a:rPr lang="pl-PL" sz="2600"/>
              <a:t> z obowiązkowych i dodatkowych zajęć edukacyjnych oraz rocznej oceny klasyfikacyjnej zachowania;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Art. 44b. </a:t>
            </a:r>
            <a:r>
              <a:rPr lang="pl-PL" b="0"/>
              <a:t>6.</a:t>
            </a:r>
            <a:r>
              <a:rPr lang="pl-PL"/>
              <a:t> Ocenianie </a:t>
            </a:r>
            <a:r>
              <a:rPr lang="pl-PL" sz="1800"/>
              <a:t>(przypomnienie)</a:t>
            </a:r>
            <a:r>
              <a:rPr lang="pl-PL"/>
              <a:t>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/>
              <a:t>6) ustalanie warunków i trybu otrzymania </a:t>
            </a:r>
            <a:r>
              <a:rPr lang="pl-PL" b="1">
                <a:solidFill>
                  <a:srgbClr val="008000"/>
                </a:solidFill>
              </a:rPr>
              <a:t>wyższych niż przewidywane rocznych</a:t>
            </a:r>
            <a:r>
              <a:rPr lang="pl-PL"/>
              <a:t>, ocen klasyfikacyjnych z zajęć edukacyjnych oraz rocznej oceny klasyfikacyjnej zachowania; </a:t>
            </a:r>
          </a:p>
          <a:p>
            <a:pPr>
              <a:lnSpc>
                <a:spcPct val="90000"/>
              </a:lnSpc>
            </a:pPr>
            <a:r>
              <a:rPr lang="pl-PL"/>
              <a:t>7) ustalanie warunków i sposobu </a:t>
            </a:r>
            <a:r>
              <a:rPr lang="pl-PL" b="1">
                <a:solidFill>
                  <a:srgbClr val="008000"/>
                </a:solidFill>
              </a:rPr>
              <a:t>przekazywania rodzicom informacji</a:t>
            </a:r>
            <a:r>
              <a:rPr lang="pl-PL"/>
              <a:t> o postępach i trudnościach w nauce i zachowaniu ucznia oraz o szczególnych uzdolnieniach ucznia.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Art. 44b. </a:t>
            </a:r>
            <a:r>
              <a:rPr lang="pl-PL" b="0"/>
              <a:t>8.</a:t>
            </a:r>
            <a:r>
              <a:rPr lang="pl-PL"/>
              <a:t> Ocenianie </a:t>
            </a:r>
            <a:r>
              <a:rPr lang="pl-PL" sz="1800"/>
              <a:t>(przypomnienie)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l-PL" sz="2600"/>
              <a:t>8. </a:t>
            </a:r>
            <a:r>
              <a:rPr lang="pl-PL" sz="2600" b="1">
                <a:solidFill>
                  <a:srgbClr val="008000"/>
                </a:solidFill>
              </a:rPr>
              <a:t>Nauczyciele </a:t>
            </a:r>
            <a:r>
              <a:rPr lang="pl-PL" sz="2600"/>
              <a:t>na początku każdego roku szkolnego informują uczniów oraz ich rodziców, o: </a:t>
            </a:r>
          </a:p>
          <a:p>
            <a:pPr>
              <a:lnSpc>
                <a:spcPct val="80000"/>
              </a:lnSpc>
            </a:pPr>
            <a:r>
              <a:rPr lang="pl-PL" sz="2600"/>
              <a:t>1) </a:t>
            </a:r>
            <a:r>
              <a:rPr lang="pl-PL" sz="2600" b="1">
                <a:solidFill>
                  <a:srgbClr val="008000"/>
                </a:solidFill>
              </a:rPr>
              <a:t>wymaganiach edukacyjnych niezbędnych do otrzymania</a:t>
            </a:r>
            <a:r>
              <a:rPr lang="pl-PL" sz="2600"/>
              <a:t> przez ucznia poszczególnych </a:t>
            </a:r>
            <a:r>
              <a:rPr lang="pl-PL" sz="2600" b="1">
                <a:solidFill>
                  <a:srgbClr val="008000"/>
                </a:solidFill>
              </a:rPr>
              <a:t>śródrocznych i rocznych, ocen klasyfikacyjnych</a:t>
            </a:r>
            <a:r>
              <a:rPr lang="pl-PL" sz="2600"/>
              <a:t> z zajęć edukacyjnych, wynikających z realizowanego przez siebie programu nauczania; </a:t>
            </a:r>
          </a:p>
          <a:p>
            <a:pPr>
              <a:lnSpc>
                <a:spcPct val="80000"/>
              </a:lnSpc>
            </a:pPr>
            <a:r>
              <a:rPr lang="pl-PL" sz="2600"/>
              <a:t>2) </a:t>
            </a:r>
            <a:r>
              <a:rPr lang="pl-PL" sz="2600" b="1">
                <a:solidFill>
                  <a:srgbClr val="008000"/>
                </a:solidFill>
              </a:rPr>
              <a:t>sposobach sprawdzania</a:t>
            </a:r>
            <a:r>
              <a:rPr lang="pl-PL" sz="2600"/>
              <a:t> osiągnięć edukacyjnych uczniów; </a:t>
            </a:r>
          </a:p>
          <a:p>
            <a:pPr>
              <a:lnSpc>
                <a:spcPct val="80000"/>
              </a:lnSpc>
            </a:pPr>
            <a:r>
              <a:rPr lang="pl-PL" sz="2600"/>
              <a:t>3) </a:t>
            </a:r>
            <a:r>
              <a:rPr lang="pl-PL" sz="2600" b="1">
                <a:solidFill>
                  <a:srgbClr val="008000"/>
                </a:solidFill>
              </a:rPr>
              <a:t>warunkach i trybie otrzymania wyższej</a:t>
            </a:r>
            <a:r>
              <a:rPr lang="pl-PL" sz="2600"/>
              <a:t> niż przewidywana rocznej, </a:t>
            </a:r>
            <a:r>
              <a:rPr lang="pl-PL" sz="2600" b="1">
                <a:solidFill>
                  <a:srgbClr val="008000"/>
                </a:solidFill>
              </a:rPr>
              <a:t>oceny klasyfikacyjnej</a:t>
            </a:r>
            <a:r>
              <a:rPr lang="pl-PL" sz="2600"/>
              <a:t> z zajęć edukacyjnych.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/>
              <a:t>9. Wychowawca oddziału na początku każdego roku szkolnego informuje uczniów oraz ich rodziców o: </a:t>
            </a:r>
          </a:p>
          <a:p>
            <a:r>
              <a:rPr lang="pl-PL"/>
              <a:t>1) warunkach i sposobie oraz kryteriach oceniania zachowania; </a:t>
            </a:r>
          </a:p>
          <a:p>
            <a:r>
              <a:rPr lang="pl-PL"/>
              <a:t>2) warunkach i trybie otrzymania wyższej niż przewidywana rocznej oceny klasyfikacyjnej zachowania. 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l-PL"/>
              <a:t>Art. 44b. </a:t>
            </a:r>
            <a:r>
              <a:rPr lang="pl-PL" b="0"/>
              <a:t>9.</a:t>
            </a:r>
            <a:r>
              <a:rPr lang="pl-PL"/>
              <a:t> Ocenianie </a:t>
            </a:r>
            <a:r>
              <a:rPr lang="pl-PL" sz="1800"/>
              <a:t>(przypomnienie)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Art. 64.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l-PL" sz="1800" b="1"/>
              <a:t>1. Podstawowymi formami działalności dydaktyczno-wychowawczej szkoły są: </a:t>
            </a:r>
            <a:endParaRPr lang="pl-PL" sz="1800"/>
          </a:p>
          <a:p>
            <a:pPr>
              <a:lnSpc>
                <a:spcPct val="80000"/>
              </a:lnSpc>
            </a:pPr>
            <a:r>
              <a:rPr lang="pl-PL" sz="1800" b="1"/>
              <a:t>1) obowiązkowe zajęcia edukacyjne,; </a:t>
            </a:r>
            <a:endParaRPr lang="pl-PL" sz="1800"/>
          </a:p>
          <a:p>
            <a:pPr>
              <a:lnSpc>
                <a:spcPct val="80000"/>
              </a:lnSpc>
            </a:pPr>
            <a:r>
              <a:rPr lang="pl-PL" sz="1800" b="1"/>
              <a:t>2) dodatkowe zajęcia edukacyjne, do których zalicza się: </a:t>
            </a:r>
            <a:r>
              <a:rPr lang="pl-PL" sz="1800" b="1">
                <a:solidFill>
                  <a:srgbClr val="008000"/>
                </a:solidFill>
              </a:rPr>
              <a:t>(zgoda organu )</a:t>
            </a:r>
            <a:endParaRPr lang="pl-PL" sz="1800">
              <a:solidFill>
                <a:srgbClr val="008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sz="1800" b="1"/>
              <a:t>a) zajęcia z języka obcego nowożytnego innego niż język obcy nowożytny nauczany w ramach obowiązkowych zajęć edukacyjnych, o których mowa w pkt 1, </a:t>
            </a:r>
            <a:endParaRPr lang="pl-PL" sz="18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sz="1800" b="1"/>
              <a:t>b) zajęcia, dla których nie została ustalona podstawa programowa, lecz program nauczania tych zajęć został włączony do szkolnego zestawu programów nauczania;</a:t>
            </a:r>
            <a:r>
              <a:rPr lang="pl-PL" sz="1800"/>
              <a:t> </a:t>
            </a:r>
          </a:p>
          <a:p>
            <a:pPr>
              <a:lnSpc>
                <a:spcPct val="80000"/>
              </a:lnSpc>
            </a:pPr>
            <a:r>
              <a:rPr lang="pl-PL" sz="1800" b="1"/>
              <a:t>3) zajęcia rewalidacyjne dla uczniów niepełnosprawnych; </a:t>
            </a:r>
            <a:endParaRPr lang="pl-PL" sz="1800"/>
          </a:p>
          <a:p>
            <a:pPr>
              <a:lnSpc>
                <a:spcPct val="80000"/>
              </a:lnSpc>
            </a:pPr>
            <a:r>
              <a:rPr lang="pl-PL" sz="1800" b="1"/>
              <a:t>4) zajęcia prowadzone w ramach kwalifikacyjnych kursów zawodowych; </a:t>
            </a:r>
            <a:endParaRPr lang="pl-PL" sz="1800"/>
          </a:p>
          <a:p>
            <a:pPr>
              <a:lnSpc>
                <a:spcPct val="80000"/>
              </a:lnSpc>
            </a:pPr>
            <a:r>
              <a:rPr lang="pl-PL" sz="1800" b="1"/>
              <a:t>5) zajęcia prowadzone w ramach pomocy psychologiczno-pedagogicznej; </a:t>
            </a:r>
            <a:endParaRPr lang="pl-PL" sz="1800"/>
          </a:p>
          <a:p>
            <a:pPr>
              <a:lnSpc>
                <a:spcPct val="80000"/>
              </a:lnSpc>
            </a:pPr>
            <a:r>
              <a:rPr lang="pl-PL" sz="1800" b="1"/>
              <a:t>6) zajęcia rozwijające zainteresowania i uzdolnienia uczniów</a:t>
            </a:r>
            <a:r>
              <a:rPr lang="pl-PL" sz="1300"/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Art. 64</a:t>
            </a:r>
            <a:r>
              <a:rPr lang="pl-PL" sz="1800"/>
              <a:t>.(dodany)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l-PL" sz="2600" b="1"/>
              <a:t>1a. Formami działalności dydaktyczno-wychowawczej szkoły są także zajęcia edukacyjne, o których mowa w przepisach wydanych na podstawie art. 12 ust. 2, zajęcia edukacyjne, o których mowa w przepisach wydanych na podstawie art. 13 ust. 3, oraz zajęcia edukacyjne, o których mowa w przepisach wydanych na podstawie art. 4 ust. 3 ustawy z dnia 7 stycznia 1993 r. </a:t>
            </a:r>
            <a:r>
              <a:rPr lang="pl-PL" sz="2600" b="1">
                <a:solidFill>
                  <a:srgbClr val="008000"/>
                </a:solidFill>
              </a:rPr>
              <a:t>o planowaniu rodziny, ochronie płodu ludzkiego i warunkach dopuszczalności przerywania ciąży</a:t>
            </a:r>
            <a:r>
              <a:rPr lang="pl-PL" sz="2600" b="1"/>
              <a:t> (Dz. U. Nr 17, poz. 78, z późn. zm.20)), organizowane w trybie określonym w tych przepisach.</a:t>
            </a:r>
            <a:r>
              <a:rPr lang="pl-PL" sz="2600"/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Rozporządzenia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>
                <a:hlinkClick r:id="rId2"/>
              </a:rPr>
              <a:t>Rozporządzenie Ministra Edukacji Narodowej z dnia 25 czerwca 2015 r. w sprawie szczegółowych warunków i sposobu przeprowadzania sprawdzianu, egzaminu gimnazjalnego i egzaminu maturalnego</a:t>
            </a:r>
            <a:endParaRPr lang="pl-PL"/>
          </a:p>
          <a:p>
            <a:pPr>
              <a:buFont typeface="Wingdings" pitchFamily="2" charset="2"/>
              <a:buNone/>
            </a:pPr>
            <a:r>
              <a:rPr lang="pl-PL"/>
              <a:t>(Dz.U z 2015r. poz. 959)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Rozporządzenia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>
                <a:hlinkClick r:id="rId2"/>
              </a:rPr>
              <a:t>Rozporządzenie Ministra Edukacji Narodowej z dnia 10 czerwca 2015 r. w sprawie szczegółowych warunków i sposobu oceniania, klasyfikowania i promowania uczniów i słuchaczy w szkołach publicznych</a:t>
            </a:r>
            <a:endParaRPr lang="pl-PL"/>
          </a:p>
          <a:p>
            <a:pPr>
              <a:buFont typeface="Wingdings" pitchFamily="2" charset="2"/>
              <a:buNone/>
            </a:pPr>
            <a:r>
              <a:rPr lang="pl-PL"/>
              <a:t>(Dz.U z 2015r. poz. 843)</a:t>
            </a:r>
          </a:p>
          <a:p>
            <a:pPr>
              <a:buFont typeface="Wingdings" pitchFamily="2" charset="2"/>
              <a:buNone/>
            </a:pPr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Kierunki polityki oświatowej państwa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sz="2100" b="1">
                <a:solidFill>
                  <a:srgbClr val="008000"/>
                </a:solidFill>
              </a:rPr>
              <a:t>Wzmocnienie bezpieczeństwa</a:t>
            </a:r>
            <a:r>
              <a:rPr lang="pl-PL" sz="2100"/>
              <a:t> dzieci i młodzieży, ze szczególnym uwzględnieniem dzieci ze specjalnymi potrzebami edukacyjnymiw młodzieżowych ośrodkach wychowawczych, młodzieżowych ośrodkach socjoterapii, specjalnych ośrodkach szkolno-wychowawczych, specjalnych ośrodkach wychowawczych i ośrodkach rewalidacyjno-wychowawczych.</a:t>
            </a:r>
          </a:p>
          <a:p>
            <a:pPr>
              <a:lnSpc>
                <a:spcPct val="90000"/>
              </a:lnSpc>
            </a:pPr>
            <a:r>
              <a:rPr lang="pl-PL" sz="2100" b="1">
                <a:solidFill>
                  <a:srgbClr val="008000"/>
                </a:solidFill>
              </a:rPr>
              <a:t>Podniesienie jakości kształcenia w szkołach ponadgimnazjalnych poprzez zaangażowanie przedstawicieli partnerów społecznych w dostosowywanie kształcenia zawodowego do potrzeb rynku pracy.</a:t>
            </a:r>
          </a:p>
          <a:p>
            <a:pPr>
              <a:lnSpc>
                <a:spcPct val="90000"/>
              </a:lnSpc>
            </a:pPr>
            <a:r>
              <a:rPr lang="pl-PL" sz="2100" b="1">
                <a:solidFill>
                  <a:srgbClr val="008000"/>
                </a:solidFill>
              </a:rPr>
              <a:t>Rozwijanie kompetencji czytelniczych</a:t>
            </a:r>
            <a:r>
              <a:rPr lang="pl-PL" sz="2100"/>
              <a:t> oraz upowszechnianie czytelnictwa wśród dzieci i młodzieży.</a:t>
            </a:r>
            <a:endParaRPr lang="pl-PL" altLang="ja-JP" sz="2100"/>
          </a:p>
          <a:p>
            <a:pPr>
              <a:lnSpc>
                <a:spcPct val="90000"/>
              </a:lnSpc>
            </a:pPr>
            <a:r>
              <a:rPr lang="pl-PL" altLang="ja-JP" sz="2100" b="1">
                <a:solidFill>
                  <a:srgbClr val="008000"/>
                </a:solidFill>
              </a:rPr>
              <a:t>Edukacja matematyczna i przyrodnicza w kształceniu ogólnym. </a:t>
            </a:r>
            <a:endParaRPr lang="pl-PL" sz="2100" b="1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>
                <a:solidFill>
                  <a:schemeClr val="hlink"/>
                </a:solidFill>
                <a:hlinkClick r:id="rId2"/>
              </a:rPr>
              <a:t>Rozporządzenie Ministra Edukacji Narodowej z dnia 6 sierpnia  2015 r. w sprawie w</a:t>
            </a:r>
            <a:r>
              <a:rPr lang="pl-PL">
                <a:solidFill>
                  <a:schemeClr val="hlink"/>
                </a:solidFill>
              </a:rPr>
              <a:t>ymagań wobec szkół i placówek</a:t>
            </a:r>
          </a:p>
          <a:p>
            <a:endParaRPr lang="pl-PL">
              <a:solidFill>
                <a:schemeClr val="hlink"/>
              </a:solidFill>
            </a:endParaRPr>
          </a:p>
          <a:p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Art. 3, p. 13b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sz="2100" b="1"/>
              <a:t>program nauczania do danych zajęć edukacyjnych z zakresu kształcenia ogólnego – należy przez to rozumieć opis sposobu realizacji celów wychowania lub kształcenia oraz treści nauczania ustalonych odpowiednio w podstawie programowej wychowania przedszkolnego lub podstawie programowej kształcenia ogólnego dla danego etapu edukacyjnego lub opis sposobu realizacji celów kształcenia oraz treści nauczania zajęć edukacyjnych, </a:t>
            </a:r>
            <a:r>
              <a:rPr lang="pl-PL" sz="2100" b="1">
                <a:solidFill>
                  <a:srgbClr val="008000"/>
                </a:solidFill>
              </a:rPr>
              <a:t>dla których nie została ustalona podstawa programowa kształcenia ogólnego, lecz program nauczania tych </a:t>
            </a:r>
            <a:r>
              <a:rPr lang="pl-PL" sz="2100" b="1" u="sng">
                <a:solidFill>
                  <a:srgbClr val="008000"/>
                </a:solidFill>
              </a:rPr>
              <a:t>zajęć został włączony do szkolnego zestawu programów nauczania</a:t>
            </a:r>
            <a:r>
              <a:rPr lang="pl-PL" sz="2100" b="1">
                <a:solidFill>
                  <a:srgbClr val="008000"/>
                </a:solidFill>
              </a:rPr>
              <a:t>, o którym mowa w art. 22a ust. 7;&gt;</a:t>
            </a:r>
            <a:r>
              <a:rPr lang="pl-PL" sz="2100">
                <a:solidFill>
                  <a:srgbClr val="0080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Art. 3, p. 18a- </a:t>
            </a:r>
            <a:r>
              <a:rPr lang="pl-PL" sz="1400" i="1"/>
              <a:t>dodany</a:t>
            </a:r>
            <a:r>
              <a:rPr lang="pl-PL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b="1"/>
              <a:t>specyficzne trudności w uczeniu się – należy przez to rozumieć trudności w uczeniu się odnoszące się do uczniów w normie intelektualnej, którzy mają trudności w przyswajaniu treści nauczania, wynikające ze specyfiki ich funkcjonowania percepcyjno-motorycznego i poznawczego, nieuwarunkowane schorzeniami neurologicznymi;</a:t>
            </a:r>
            <a:r>
              <a:rPr lang="pl-PL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Art. 3, p. 23- 25 </a:t>
            </a:r>
            <a:r>
              <a:rPr lang="pl-PL" sz="1600" i="1"/>
              <a:t>( było)</a:t>
            </a:r>
            <a:r>
              <a:rPr lang="pl-PL"/>
              <a:t>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2600"/>
              <a:t>podręczniku – należy przez to rozumieć podręcznik dopuszczony do użytku szkolnego; </a:t>
            </a:r>
          </a:p>
          <a:p>
            <a:r>
              <a:rPr lang="pl-PL" sz="2600"/>
              <a:t> </a:t>
            </a:r>
            <a:r>
              <a:rPr lang="pl-PL" sz="2600" b="1" u="sng">
                <a:solidFill>
                  <a:srgbClr val="008000"/>
                </a:solidFill>
              </a:rPr>
              <a:t>materiale edukacyjnym</a:t>
            </a:r>
            <a:r>
              <a:rPr lang="pl-PL" sz="2600">
                <a:solidFill>
                  <a:srgbClr val="008000"/>
                </a:solidFill>
              </a:rPr>
              <a:t> – należy przez to rozumieć materiał zastępujący lub uzupełniający podręcznik, umożliwiający realizację programu nauczania, mający postać papierową lub elektroniczną;</a:t>
            </a:r>
            <a:r>
              <a:rPr lang="pl-PL" sz="2600"/>
              <a:t> </a:t>
            </a:r>
          </a:p>
          <a:p>
            <a:r>
              <a:rPr lang="pl-PL" sz="2600"/>
              <a:t>materiale ćwiczeniowym – należy przez to rozumieć materiał przeznaczony dla uczniów służący utrwalaniu przez nich wiadomości i umiejętności.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0"/>
              <a:t>Art. 5g.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b="1"/>
              <a:t>Z tytułu udostępniania rodzicom gromadzonych przez publiczne przedszkola, inne formy wychowania przedszkolnego, szkoły i placówki informacji w zakresie nauczania, wychowania oraz opieki, dotyczących ich dzieci, </a:t>
            </a:r>
            <a:r>
              <a:rPr lang="pl-PL" b="1" u="sng">
                <a:solidFill>
                  <a:srgbClr val="008000"/>
                </a:solidFill>
              </a:rPr>
              <a:t>nie mogą być pobierane od rodziców opłaty, bez względu na postać i sposób przekazywania tych informacji</a:t>
            </a:r>
            <a:r>
              <a:rPr lang="pl-PL" b="1"/>
              <a:t>.</a:t>
            </a:r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0"/>
              <a:t>Art. 20l </a:t>
            </a:r>
            <a:r>
              <a:rPr lang="pl-PL" sz="1800" b="0"/>
              <a:t>(od 01.01.2016r.)</a:t>
            </a:r>
            <a:r>
              <a:rPr lang="pl-PL" b="0"/>
              <a:t>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l-PL" sz="2100" b="1"/>
              <a:t> Minister właściwy do spraw oświaty i wychowania określi, w drodze rozporządzenia: </a:t>
            </a:r>
            <a:endParaRPr lang="pl-PL" sz="2100"/>
          </a:p>
          <a:p>
            <a:pPr>
              <a:lnSpc>
                <a:spcPct val="80000"/>
              </a:lnSpc>
            </a:pPr>
            <a:r>
              <a:rPr lang="pl-PL" sz="2100" b="1"/>
              <a:t>1) sposób przeliczania na punkty poszczególnych kryteriów, o których mowa w art. 20f ust. 2 pkt 1–4, art. 20h ust. 6, art. 20i ust. 2 pkt 1, 3 i 4 oraz art. 20j ust. 2 pkt 1, 3, 4 i 5, </a:t>
            </a:r>
            <a:endParaRPr lang="pl-PL" sz="2100"/>
          </a:p>
          <a:p>
            <a:pPr>
              <a:lnSpc>
                <a:spcPct val="80000"/>
              </a:lnSpc>
            </a:pPr>
            <a:r>
              <a:rPr lang="pl-PL" sz="2100" b="1"/>
              <a:t>2) sposób ustalania punktacji w przypadku osób zwolnionych odpowiednio ze sprawdzianu lub egzaminu gimnazjalnego, </a:t>
            </a:r>
            <a:endParaRPr lang="pl-PL" sz="2100"/>
          </a:p>
          <a:p>
            <a:pPr>
              <a:lnSpc>
                <a:spcPct val="80000"/>
              </a:lnSpc>
            </a:pPr>
            <a:r>
              <a:rPr lang="pl-PL" sz="2100" b="1"/>
              <a:t>3) skład i szczegółowe zadania komisji rekrutacyjnej, szczegółowy tryb i terminy przeprowadzania postępowania rekrutacyjnego oraz postępowania uzupełniającego, a także terminy składania dokumentów </a:t>
            </a:r>
            <a:endParaRPr lang="pl-PL" sz="2100"/>
          </a:p>
          <a:p>
            <a:pPr>
              <a:lnSpc>
                <a:spcPct val="80000"/>
              </a:lnSpc>
            </a:pPr>
            <a:r>
              <a:rPr lang="pl-PL" sz="2100" b="1"/>
              <a:t>– uwzględniając konieczność zapewnienia przyjmowania kandydatów do wybranych szkół na równych i przejrzystych zasadach oceny ich wiedzy, umiejętności i osiągnięć</a:t>
            </a:r>
            <a:r>
              <a:rPr lang="pl-PL" sz="210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0"/>
              <a:t>Art. 21a</a:t>
            </a:r>
            <a:r>
              <a:rPr lang="pl-PL" sz="1800" b="0"/>
              <a:t>.(dodany)</a:t>
            </a:r>
            <a:r>
              <a:rPr lang="pl-PL" b="0"/>
              <a:t>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b="1"/>
              <a:t>1. Szkoły i placówki podejmują niezbędne działania w celu tworzenia optymalnych warunków realizacji działalności dydaktycznej, wychowawczej i opiekuńczej oraz innej działalności statutowej, </a:t>
            </a:r>
            <a:r>
              <a:rPr lang="pl-PL" b="1">
                <a:solidFill>
                  <a:srgbClr val="008000"/>
                </a:solidFill>
              </a:rPr>
              <a:t>zapewnienia każdemu uczniowi warunków niezbędnych do jego rozwoju, podnoszenia jakości pracy szkoły lub placówki i jej rozwoju organizacyjnego</a:t>
            </a:r>
            <a:r>
              <a:rPr lang="pl-PL">
                <a:solidFill>
                  <a:srgbClr val="0080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b="0"/>
              <a:t>Art. 21a</a:t>
            </a:r>
            <a:r>
              <a:rPr lang="pl-PL" sz="1800" b="0"/>
              <a:t>.(dodany) c.d.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l-PL" sz="2600" b="1"/>
              <a:t>2. Działania, o których mowa w ust. 1, dotyczą: </a:t>
            </a:r>
            <a:endParaRPr lang="pl-PL" sz="2600"/>
          </a:p>
          <a:p>
            <a:pPr>
              <a:lnSpc>
                <a:spcPct val="90000"/>
              </a:lnSpc>
            </a:pPr>
            <a:r>
              <a:rPr lang="pl-PL" sz="2600" b="1"/>
              <a:t>1) efektów w zakresie kształcenia, wychowania i opieki oraz realizacji celów i zadań statutowych; </a:t>
            </a:r>
            <a:endParaRPr lang="pl-PL" sz="2600"/>
          </a:p>
          <a:p>
            <a:pPr>
              <a:lnSpc>
                <a:spcPct val="90000"/>
              </a:lnSpc>
            </a:pPr>
            <a:r>
              <a:rPr lang="pl-PL" sz="2600" b="1"/>
              <a:t>2) organizacji procesów kształcenia, wychowania i opieki; </a:t>
            </a:r>
            <a:endParaRPr lang="pl-PL" sz="2600"/>
          </a:p>
          <a:p>
            <a:pPr>
              <a:lnSpc>
                <a:spcPct val="90000"/>
              </a:lnSpc>
            </a:pPr>
            <a:r>
              <a:rPr lang="pl-PL" sz="2600" b="1"/>
              <a:t>3) tworzenia warunków do rozwoju i aktywności uczniów; </a:t>
            </a:r>
            <a:endParaRPr lang="pl-PL" sz="2600"/>
          </a:p>
          <a:p>
            <a:pPr>
              <a:lnSpc>
                <a:spcPct val="90000"/>
              </a:lnSpc>
            </a:pPr>
            <a:r>
              <a:rPr lang="pl-PL" sz="2600" b="1"/>
              <a:t>4) współpracy z rodzicami i środowiskiem lokalnym; </a:t>
            </a:r>
            <a:endParaRPr lang="pl-PL" sz="2600"/>
          </a:p>
          <a:p>
            <a:pPr>
              <a:lnSpc>
                <a:spcPct val="90000"/>
              </a:lnSpc>
            </a:pPr>
            <a:r>
              <a:rPr lang="pl-PL" sz="2600" b="1"/>
              <a:t>5) zarządzania szkołą lub placówką</a:t>
            </a:r>
            <a:r>
              <a:rPr lang="pl-PL" sz="260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eć">
  <a:themeElements>
    <a:clrScheme name="Sieć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Sieć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ieć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eć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eć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eć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eć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eć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eć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eć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eć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eć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328</TotalTime>
  <Words>1524</Words>
  <Application>Microsoft Office PowerPoint</Application>
  <PresentationFormat>Pokaz na ekranie (4:3)</PresentationFormat>
  <Paragraphs>81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4" baseType="lpstr">
      <vt:lpstr>Arial</vt:lpstr>
      <vt:lpstr>Times New Roman</vt:lpstr>
      <vt:lpstr>Wingdings</vt:lpstr>
      <vt:lpstr>Sieć</vt:lpstr>
      <vt:lpstr>Zmiany w prawie oświatowym, obowiązujące od dn. 01.09.2015r. </vt:lpstr>
      <vt:lpstr>Kierunki polityki oświatowej państwa </vt:lpstr>
      <vt:lpstr>Art. 3, p. 13b</vt:lpstr>
      <vt:lpstr>Art. 3, p. 18a- dodany </vt:lpstr>
      <vt:lpstr>Art. 3, p. 23- 25 ( było) </vt:lpstr>
      <vt:lpstr>Art. 5g.</vt:lpstr>
      <vt:lpstr>Art. 20l (od 01.01.2016r.) </vt:lpstr>
      <vt:lpstr>Art. 21a.(dodany) </vt:lpstr>
      <vt:lpstr>Art. 21a.(dodany) c.d.</vt:lpstr>
      <vt:lpstr>Art. 21a.(dodany) c.d.</vt:lpstr>
      <vt:lpstr>Art. 44b. 5. Ocenianie (przypomnienie) </vt:lpstr>
      <vt:lpstr>Art. 44b. 6. Ocenianie (przypomnienie) </vt:lpstr>
      <vt:lpstr>Art. 44b. 6. Ocenianie (przypomnienie) </vt:lpstr>
      <vt:lpstr>Art. 44b. 8. Ocenianie (przypomnienie)</vt:lpstr>
      <vt:lpstr>Art. 44b. 9. Ocenianie (przypomnienie)</vt:lpstr>
      <vt:lpstr>Art. 64. </vt:lpstr>
      <vt:lpstr>Art. 64.(dodany)</vt:lpstr>
      <vt:lpstr>Rozporządzenia </vt:lpstr>
      <vt:lpstr>Rozporządzenia</vt:lpstr>
      <vt:lpstr>Slajd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Zmiany w prawie oświatowym, obowiązujące od dn. 01.09.2015r. </dc:title>
  <dc:creator>Użytkownik</dc:creator>
  <cp:lastModifiedBy>Dróbek Renata</cp:lastModifiedBy>
  <cp:revision>11</cp:revision>
  <dcterms:created xsi:type="dcterms:W3CDTF">2015-08-12T08:08:25Z</dcterms:created>
  <dcterms:modified xsi:type="dcterms:W3CDTF">2015-09-03T16:14:01Z</dcterms:modified>
</cp:coreProperties>
</file>