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489E8C-A2F4-421D-B685-22A1189B282A}" type="datetimeFigureOut">
              <a:rPr lang="pl-PL" smtClean="0"/>
              <a:pPr/>
              <a:t>2015-09-17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3F4D0A-2423-415E-B48F-160FA3026C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2636912"/>
            <a:ext cx="8964488" cy="1222375"/>
          </a:xfrm>
        </p:spPr>
        <p:txBody>
          <a:bodyPr/>
          <a:lstStyle/>
          <a:p>
            <a:r>
              <a:rPr lang="pl-PL" sz="3400" b="1" dirty="0" err="1" smtClean="0">
                <a:solidFill>
                  <a:schemeClr val="tx1"/>
                </a:solidFill>
              </a:rPr>
              <a:t>present</a:t>
            </a:r>
            <a:r>
              <a:rPr lang="pl-PL" sz="3400" b="1" dirty="0" smtClean="0">
                <a:solidFill>
                  <a:schemeClr val="tx1"/>
                </a:solidFill>
              </a:rPr>
              <a:t> </a:t>
            </a:r>
            <a:r>
              <a:rPr lang="pl-PL" sz="3400" b="1" dirty="0" err="1" smtClean="0">
                <a:solidFill>
                  <a:schemeClr val="tx1"/>
                </a:solidFill>
              </a:rPr>
              <a:t>simple</a:t>
            </a:r>
            <a:r>
              <a:rPr lang="pl-PL" sz="3400" b="1" dirty="0" smtClean="0">
                <a:solidFill>
                  <a:schemeClr val="tx1"/>
                </a:solidFill>
              </a:rPr>
              <a:t> </a:t>
            </a:r>
            <a:r>
              <a:rPr lang="pl-PL" sz="3400" b="1" dirty="0" err="1" smtClean="0">
                <a:solidFill>
                  <a:schemeClr val="tx1"/>
                </a:solidFill>
              </a:rPr>
              <a:t>vs</a:t>
            </a:r>
            <a:r>
              <a:rPr lang="pl-PL" sz="3400" b="1" dirty="0" smtClean="0">
                <a:solidFill>
                  <a:schemeClr val="tx1"/>
                </a:solidFill>
              </a:rPr>
              <a:t> </a:t>
            </a:r>
            <a:r>
              <a:rPr lang="pl-PL" sz="3400" b="1" dirty="0" err="1" smtClean="0">
                <a:solidFill>
                  <a:schemeClr val="tx1"/>
                </a:solidFill>
              </a:rPr>
              <a:t>present</a:t>
            </a:r>
            <a:r>
              <a:rPr lang="pl-PL" sz="3400" b="1" dirty="0" smtClean="0">
                <a:solidFill>
                  <a:schemeClr val="tx1"/>
                </a:solidFill>
              </a:rPr>
              <a:t> </a:t>
            </a:r>
            <a:r>
              <a:rPr lang="pl-PL" sz="3400" b="1" dirty="0" err="1" smtClean="0">
                <a:solidFill>
                  <a:schemeClr val="tx1"/>
                </a:solidFill>
              </a:rPr>
              <a:t>continuous</a:t>
            </a:r>
            <a:r>
              <a:rPr lang="pl-PL" sz="3400" dirty="0" smtClean="0">
                <a:noFill/>
              </a:rPr>
              <a:t> </a:t>
            </a:r>
            <a:r>
              <a:rPr lang="pl-PL" dirty="0" err="1" smtClean="0">
                <a:noFill/>
              </a:rPr>
              <a:t>continuous</a:t>
            </a:r>
            <a:endParaRPr lang="pl-PL" dirty="0">
              <a:noFill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zawartości 1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Bookman Old Style" pitchFamily="18" charset="0"/>
              </a:rPr>
              <a:t>Chodzę do szkoły</a:t>
            </a:r>
            <a:r>
              <a:rPr lang="pl-PL" sz="2000" b="1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*czynność teraźniejsza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tx1"/>
                </a:solidFill>
                <a:latin typeface="Bookman Old Style" pitchFamily="18" charset="0"/>
              </a:rPr>
              <a:t>Idę do szkoły.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*czynność teraźniejsza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23528" y="2060848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r</a:t>
            </a:r>
            <a:r>
              <a:rPr lang="pl-PL" sz="1600" dirty="0" smtClean="0"/>
              <a:t>egularna, powtarzająca się, stała</a:t>
            </a:r>
            <a:endParaRPr lang="pl-PL" sz="16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4716016" y="206084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wykonywana TERAZ, w momencie mówienia o niej  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323528" y="292494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Bookman Old Style" pitchFamily="18" charset="0"/>
              </a:rPr>
              <a:t>I go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4644008" y="292494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Bookman Old Style" pitchFamily="18" charset="0"/>
              </a:rPr>
              <a:t>I </a:t>
            </a:r>
            <a:r>
              <a:rPr lang="pl-PL" sz="2400" b="1" dirty="0" err="1" smtClean="0">
                <a:latin typeface="Bookman Old Style" pitchFamily="18" charset="0"/>
              </a:rPr>
              <a:t>am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latin typeface="Bookman Old Style" pitchFamily="18" charset="0"/>
              </a:rPr>
              <a:t>going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23528" y="400506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Bookman Old Style" pitchFamily="18" charset="0"/>
              </a:rPr>
              <a:t>I play </a:t>
            </a:r>
            <a:r>
              <a:rPr lang="pl-PL" sz="2000" b="1" dirty="0" err="1" smtClean="0">
                <a:latin typeface="Bookman Old Style" pitchFamily="18" charset="0"/>
              </a:rPr>
              <a:t>tennis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every</a:t>
            </a:r>
            <a:r>
              <a:rPr lang="pl-PL" sz="2000" b="1" dirty="0" smtClean="0">
                <a:latin typeface="Bookman Old Style" pitchFamily="18" charset="0"/>
              </a:rPr>
              <a:t> weekend.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4644008" y="4149080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Bookman Old Style" pitchFamily="18" charset="0"/>
              </a:rPr>
              <a:t>I </a:t>
            </a:r>
            <a:r>
              <a:rPr lang="pl-PL" sz="2000" b="1" dirty="0" err="1" smtClean="0">
                <a:latin typeface="Bookman Old Style" pitchFamily="18" charset="0"/>
              </a:rPr>
              <a:t>am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helping</a:t>
            </a:r>
            <a:r>
              <a:rPr lang="pl-PL" sz="2000" b="1" dirty="0" smtClean="0">
                <a:latin typeface="Bookman Old Style" pitchFamily="18" charset="0"/>
              </a:rPr>
              <a:t> my </a:t>
            </a:r>
            <a:r>
              <a:rPr lang="pl-PL" sz="2000" b="1" dirty="0" err="1" smtClean="0">
                <a:latin typeface="Bookman Old Style" pitchFamily="18" charset="0"/>
              </a:rPr>
              <a:t>mum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with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the</a:t>
            </a:r>
            <a:r>
              <a:rPr lang="pl-PL" sz="2000" b="1" dirty="0" smtClean="0">
                <a:latin typeface="Bookman Old Style" pitchFamily="18" charset="0"/>
              </a:rPr>
              <a:t> dinner </a:t>
            </a:r>
            <a:r>
              <a:rPr lang="pl-PL" sz="2000" b="1" smtClean="0">
                <a:latin typeface="Bookman Old Style" pitchFamily="18" charset="0"/>
              </a:rPr>
              <a:t>now.</a:t>
            </a:r>
            <a:endParaRPr lang="pl-PL" sz="2000" b="1" dirty="0" smtClean="0">
              <a:latin typeface="Bookman Old Style" pitchFamily="18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323528" y="54868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Bookman Old Style" pitchFamily="18" charset="0"/>
              </a:rPr>
              <a:t>PRESENT SIMPLE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4644008" y="54868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Bookman Old Style" pitchFamily="18" charset="0"/>
              </a:rPr>
              <a:t>PRESENT CONTINUOUS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zawartości 12"/>
          <p:cNvSpPr>
            <a:spLocks noGrp="1"/>
          </p:cNvSpPr>
          <p:nvPr>
            <p:ph sz="quarter" idx="2"/>
          </p:nvPr>
        </p:nvSpPr>
        <p:spPr>
          <a:xfrm>
            <a:off x="251520" y="764704"/>
            <a:ext cx="4290556" cy="4061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*czynność teraźniejsza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regularna, powtarzająca się, stałą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quarter" idx="4"/>
          </p:nvPr>
        </p:nvSpPr>
        <p:spPr>
          <a:xfrm>
            <a:off x="4644008" y="764704"/>
            <a:ext cx="4288536" cy="4061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*czynność teraźniejsza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wykonywana TERAZ, w momencie mówienia o niej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23528" y="278092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I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smtClean="0">
                <a:solidFill>
                  <a:srgbClr val="00B050"/>
                </a:solidFill>
                <a:latin typeface="Bookman Old Style" pitchFamily="18" charset="0"/>
              </a:rPr>
              <a:t>go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4644008" y="278092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I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7030A0"/>
                </a:solidFill>
                <a:latin typeface="Bookman Old Style" pitchFamily="18" charset="0"/>
              </a:rPr>
              <a:t>am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  <a:latin typeface="Bookman Old Style" pitchFamily="18" charset="0"/>
              </a:rPr>
              <a:t>going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3275856" y="234888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ZDANIA TWIERDZĄCE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323528" y="26064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Bookman Old Style" pitchFamily="18" charset="0"/>
              </a:rPr>
              <a:t>PRESENT SIMPLE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4644008" y="26064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Bookman Old Style" pitchFamily="18" charset="0"/>
              </a:rPr>
              <a:t>PRESENT CONTINUOUS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23528" y="321297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He </a:t>
            </a:r>
            <a:r>
              <a:rPr lang="pl-PL" sz="2400" b="1" dirty="0" err="1" smtClean="0">
                <a:solidFill>
                  <a:srgbClr val="00B050"/>
                </a:solidFill>
                <a:latin typeface="Bookman Old Style" pitchFamily="18" charset="0"/>
              </a:rPr>
              <a:t>goes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4644008" y="321297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He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7030A0"/>
                </a:solidFill>
                <a:latin typeface="Bookman Old Style" pitchFamily="18" charset="0"/>
              </a:rPr>
              <a:t>is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  <a:latin typeface="Bookman Old Style" pitchFamily="18" charset="0"/>
              </a:rPr>
              <a:t>going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3275856" y="378904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ZDANIA  PRZECZĄCE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323528" y="414908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I </a:t>
            </a:r>
            <a:r>
              <a:rPr lang="pl-PL" sz="2400" b="1" dirty="0" err="1" smtClean="0">
                <a:solidFill>
                  <a:srgbClr val="7030A0"/>
                </a:solidFill>
                <a:latin typeface="Bookman Old Style" pitchFamily="18" charset="0"/>
              </a:rPr>
              <a:t>don’t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smtClean="0">
                <a:solidFill>
                  <a:srgbClr val="00B050"/>
                </a:solidFill>
                <a:latin typeface="Bookman Old Style" pitchFamily="18" charset="0"/>
              </a:rPr>
              <a:t>go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4644008" y="414908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I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7030A0"/>
                </a:solidFill>
                <a:latin typeface="Bookman Old Style" pitchFamily="18" charset="0"/>
              </a:rPr>
              <a:t>am</a:t>
            </a:r>
            <a:r>
              <a:rPr lang="pl-PL" sz="2400" b="1" dirty="0" smtClean="0">
                <a:solidFill>
                  <a:srgbClr val="7030A0"/>
                </a:solidFill>
                <a:latin typeface="Bookman Old Style" pitchFamily="18" charset="0"/>
              </a:rPr>
              <a:t> not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  <a:latin typeface="Bookman Old Style" pitchFamily="18" charset="0"/>
              </a:rPr>
              <a:t>going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323528" y="458112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He </a:t>
            </a:r>
            <a:r>
              <a:rPr lang="pl-PL" sz="2400" b="1" dirty="0" err="1" smtClean="0">
                <a:solidFill>
                  <a:srgbClr val="7030A0"/>
                </a:solidFill>
                <a:latin typeface="Bookman Old Style" pitchFamily="18" charset="0"/>
              </a:rPr>
              <a:t>doesn’t</a:t>
            </a:r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l-PL" sz="2400" b="1" dirty="0" smtClean="0">
                <a:solidFill>
                  <a:srgbClr val="00B050"/>
                </a:solidFill>
                <a:latin typeface="Bookman Old Style" pitchFamily="18" charset="0"/>
              </a:rPr>
              <a:t>go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4644008" y="458112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He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7030A0"/>
                </a:solidFill>
                <a:latin typeface="Bookman Old Style" pitchFamily="18" charset="0"/>
              </a:rPr>
              <a:t>isn’t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  <a:latin typeface="Bookman Old Style" pitchFamily="18" charset="0"/>
              </a:rPr>
              <a:t>going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3347864" y="515719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ZDANIA  PYTAJĄCE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323528" y="551723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7030A0"/>
                </a:solidFill>
                <a:latin typeface="Bookman Old Style" pitchFamily="18" charset="0"/>
              </a:rPr>
              <a:t>Do </a:t>
            </a:r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I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smtClean="0">
                <a:solidFill>
                  <a:srgbClr val="00B050"/>
                </a:solidFill>
                <a:latin typeface="Bookman Old Style" pitchFamily="18" charset="0"/>
              </a:rPr>
              <a:t>go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 smtClean="0">
                <a:latin typeface="Bookman Old Style" pitchFamily="18" charset="0"/>
              </a:rPr>
              <a:t>?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323528" y="594928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solidFill>
                  <a:srgbClr val="7030A0"/>
                </a:solidFill>
                <a:latin typeface="Bookman Old Style" pitchFamily="18" charset="0"/>
              </a:rPr>
              <a:t>Does</a:t>
            </a:r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he</a:t>
            </a:r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l-PL" sz="2400" b="1" dirty="0" smtClean="0">
                <a:solidFill>
                  <a:srgbClr val="00B050"/>
                </a:solidFill>
                <a:latin typeface="Bookman Old Style" pitchFamily="18" charset="0"/>
              </a:rPr>
              <a:t>go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>
                <a:latin typeface="Bookman Old Style" pitchFamily="18" charset="0"/>
              </a:rPr>
              <a:t>?</a:t>
            </a:r>
            <a:endParaRPr lang="pl-PL" sz="2400" b="1" dirty="0" smtClean="0">
              <a:latin typeface="Bookman Old Style" pitchFamily="18" charset="0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4644008" y="551723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solidFill>
                  <a:srgbClr val="7030A0"/>
                </a:solidFill>
                <a:latin typeface="Bookman Old Style" pitchFamily="18" charset="0"/>
              </a:rPr>
              <a:t>Am</a:t>
            </a:r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 I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  <a:latin typeface="Bookman Old Style" pitchFamily="18" charset="0"/>
              </a:rPr>
              <a:t>going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>
                <a:latin typeface="Bookman Old Style" pitchFamily="18" charset="0"/>
              </a:rPr>
              <a:t>?</a:t>
            </a:r>
            <a:endParaRPr lang="pl-PL" sz="2400" b="1" dirty="0" smtClean="0">
              <a:latin typeface="Bookman Old Style" pitchFamily="18" charset="0"/>
            </a:endParaRPr>
          </a:p>
        </p:txBody>
      </p:sp>
      <p:sp>
        <p:nvSpPr>
          <p:cNvPr id="34" name="pole tekstowe 33"/>
          <p:cNvSpPr txBox="1"/>
          <p:nvPr/>
        </p:nvSpPr>
        <p:spPr>
          <a:xfrm>
            <a:off x="4644008" y="594928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>
                <a:solidFill>
                  <a:srgbClr val="7030A0"/>
                </a:solidFill>
                <a:latin typeface="Bookman Old Style" pitchFamily="18" charset="0"/>
              </a:rPr>
              <a:t>Is</a:t>
            </a:r>
            <a:r>
              <a:rPr lang="pl-PL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he</a:t>
            </a:r>
            <a:r>
              <a:rPr lang="pl-PL" sz="2400" b="1" dirty="0" smtClean="0">
                <a:latin typeface="Bookman Old Style" pitchFamily="18" charset="0"/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  <a:latin typeface="Bookman Old Style" pitchFamily="18" charset="0"/>
              </a:rPr>
              <a:t>going</a:t>
            </a:r>
            <a:r>
              <a:rPr lang="pl-PL" sz="2400" b="1" dirty="0" smtClean="0">
                <a:latin typeface="Bookman Old Style" pitchFamily="18" charset="0"/>
              </a:rPr>
              <a:t> to </a:t>
            </a:r>
            <a:r>
              <a:rPr lang="pl-PL" sz="2400" b="1" dirty="0" err="1" smtClean="0">
                <a:latin typeface="Bookman Old Style" pitchFamily="18" charset="0"/>
              </a:rPr>
              <a:t>school</a:t>
            </a:r>
            <a:r>
              <a:rPr lang="pl-PL" sz="2400" b="1" dirty="0">
                <a:latin typeface="Bookman Old Style" pitchFamily="18" charset="0"/>
              </a:rPr>
              <a:t>?</a:t>
            </a:r>
            <a:endParaRPr lang="pl-PL" sz="2400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14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zawartości 12"/>
          <p:cNvSpPr>
            <a:spLocks noGrp="1"/>
          </p:cNvSpPr>
          <p:nvPr>
            <p:ph sz="quarter" idx="2"/>
          </p:nvPr>
        </p:nvSpPr>
        <p:spPr>
          <a:xfrm>
            <a:off x="281444" y="1196753"/>
            <a:ext cx="4290556" cy="4061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*czynność teraźniejsza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regularna, powtarzająca się, stałą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quarter" idx="4"/>
          </p:nvPr>
        </p:nvSpPr>
        <p:spPr>
          <a:xfrm>
            <a:off x="4648730" y="1196753"/>
            <a:ext cx="4288536" cy="4061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*czynność teraźniejsza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wykonywana TERAZ, w momencie mówienia o niej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23528" y="314096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Bookman Old Style" pitchFamily="18" charset="0"/>
              </a:rPr>
              <a:t>Mój brat lubi włoskie samochody.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323528" y="357301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Bookman Old Style" pitchFamily="18" charset="0"/>
              </a:rPr>
              <a:t>My </a:t>
            </a:r>
            <a:r>
              <a:rPr lang="pl-PL" sz="2000" b="1" dirty="0" err="1" smtClean="0">
                <a:solidFill>
                  <a:srgbClr val="FF0000"/>
                </a:solidFill>
                <a:latin typeface="Bookman Old Style" pitchFamily="18" charset="0"/>
              </a:rPr>
              <a:t>brother</a:t>
            </a:r>
            <a:r>
              <a:rPr lang="pl-PL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Bookman Old Style" pitchFamily="18" charset="0"/>
              </a:rPr>
              <a:t>likes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Italian</a:t>
            </a:r>
            <a:r>
              <a:rPr lang="pl-PL" sz="2000" b="1" dirty="0" smtClean="0">
                <a:latin typeface="Bookman Old Style" pitchFamily="18" charset="0"/>
              </a:rPr>
              <a:t> cars.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323528" y="54868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Bookman Old Style" pitchFamily="18" charset="0"/>
              </a:rPr>
              <a:t>PRESENT SIMPLE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4644008" y="54868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Bookman Old Style" pitchFamily="18" charset="0"/>
              </a:rPr>
              <a:t>PRESENT CONTINUOUS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23528" y="436510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Bookman Old Style" pitchFamily="18" charset="0"/>
              </a:rPr>
              <a:t>Oni sprzątają swój pokój w tej chwili.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323528" y="479715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err="1" smtClean="0">
                <a:solidFill>
                  <a:srgbClr val="FF0000"/>
                </a:solidFill>
                <a:latin typeface="Bookman Old Style" pitchFamily="18" charset="0"/>
              </a:rPr>
              <a:t>They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solidFill>
                  <a:srgbClr val="7030A0"/>
                </a:solidFill>
                <a:latin typeface="Bookman Old Style" pitchFamily="18" charset="0"/>
              </a:rPr>
              <a:t>are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Bookman Old Style" pitchFamily="18" charset="0"/>
              </a:rPr>
              <a:t>cleaning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their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room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at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the</a:t>
            </a:r>
            <a:r>
              <a:rPr lang="pl-PL" sz="2000" b="1" dirty="0" smtClean="0">
                <a:latin typeface="Bookman Old Style" pitchFamily="18" charset="0"/>
              </a:rPr>
              <a:t> moment.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323528" y="544522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Bookman Old Style" pitchFamily="18" charset="0"/>
              </a:rPr>
              <a:t>Marek nie pracuje w tym tygodniu.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23528" y="580526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Bookman Old Style" pitchFamily="18" charset="0"/>
              </a:rPr>
              <a:t>Marek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solidFill>
                  <a:srgbClr val="7030A0"/>
                </a:solidFill>
                <a:latin typeface="Bookman Old Style" pitchFamily="18" charset="0"/>
              </a:rPr>
              <a:t>isn’t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solidFill>
                  <a:srgbClr val="00B050"/>
                </a:solidFill>
                <a:latin typeface="Bookman Old Style" pitchFamily="18" charset="0"/>
              </a:rPr>
              <a:t>working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this</a:t>
            </a:r>
            <a:r>
              <a:rPr lang="pl-PL" sz="2000" b="1" dirty="0" smtClean="0">
                <a:latin typeface="Bookman Old Style" pitchFamily="18" charset="0"/>
              </a:rPr>
              <a:t> </a:t>
            </a:r>
            <a:r>
              <a:rPr lang="pl-PL" sz="2000" b="1" dirty="0" err="1" smtClean="0">
                <a:latin typeface="Bookman Old Style" pitchFamily="18" charset="0"/>
              </a:rPr>
              <a:t>week</a:t>
            </a:r>
            <a:r>
              <a:rPr lang="pl-PL" sz="2000" b="1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4" grpId="0"/>
      <p:bldP spid="24" grpId="0"/>
      <p:bldP spid="12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</TotalTime>
  <Words>232</Words>
  <Application>Microsoft Office PowerPoint</Application>
  <PresentationFormat>Pokaz na ekranie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Wędrówka</vt:lpstr>
      <vt:lpstr>present simple vs present continuous continuous</vt:lpstr>
      <vt:lpstr>Slajd 2</vt:lpstr>
      <vt:lpstr>Slajd 3</vt:lpstr>
      <vt:lpstr>Slajd 4</vt:lpstr>
    </vt:vector>
  </TitlesOfParts>
  <Company>domek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vs present continuous continuous</dc:title>
  <dc:creator>ireq</dc:creator>
  <cp:lastModifiedBy>ireq</cp:lastModifiedBy>
  <cp:revision>24</cp:revision>
  <dcterms:created xsi:type="dcterms:W3CDTF">2012-05-30T17:48:04Z</dcterms:created>
  <dcterms:modified xsi:type="dcterms:W3CDTF">2015-09-17T15:17:14Z</dcterms:modified>
</cp:coreProperties>
</file>