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29"/>
  </p:notesMasterIdLst>
  <p:sldIdLst>
    <p:sldId id="256" r:id="rId2"/>
    <p:sldId id="284" r:id="rId3"/>
    <p:sldId id="285" r:id="rId4"/>
    <p:sldId id="273" r:id="rId5"/>
    <p:sldId id="277" r:id="rId6"/>
    <p:sldId id="286" r:id="rId7"/>
    <p:sldId id="260" r:id="rId8"/>
    <p:sldId id="287" r:id="rId9"/>
    <p:sldId id="261" r:id="rId10"/>
    <p:sldId id="262" r:id="rId11"/>
    <p:sldId id="299" r:id="rId12"/>
    <p:sldId id="264" r:id="rId13"/>
    <p:sldId id="288" r:id="rId14"/>
    <p:sldId id="289" r:id="rId15"/>
    <p:sldId id="266" r:id="rId16"/>
    <p:sldId id="278" r:id="rId17"/>
    <p:sldId id="301" r:id="rId18"/>
    <p:sldId id="268" r:id="rId19"/>
    <p:sldId id="271" r:id="rId20"/>
    <p:sldId id="279" r:id="rId21"/>
    <p:sldId id="282" r:id="rId22"/>
    <p:sldId id="283" r:id="rId23"/>
    <p:sldId id="292" r:id="rId24"/>
    <p:sldId id="293" r:id="rId25"/>
    <p:sldId id="294" r:id="rId26"/>
    <p:sldId id="295" r:id="rId27"/>
    <p:sldId id="272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22" autoAdjust="0"/>
  </p:normalViewPr>
  <p:slideViewPr>
    <p:cSldViewPr>
      <p:cViewPr varScale="1">
        <p:scale>
          <a:sx n="68" d="100"/>
          <a:sy n="68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36621-D581-414B-AAF7-4445ACFC8CC8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C28ED-3914-458E-8904-FCA9292E2D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37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C28ED-3914-458E-8904-FCA9292E2DD4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924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798734-E234-4FD7-B459-03778C210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A1C0615-F890-4D3D-ACB9-FAD894840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45081D-2061-4B96-937A-A89C9F94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0098-130C-4A3F-AA62-E536202C7236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AA6579-E8B3-441D-B1FD-EF03A400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E6D4BB-690D-454E-B208-6D60DE34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964-1167-49A2-8DAC-C868EE44F6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216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4DB2B-18A9-4359-916D-19743341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BB06D84-AC03-48EC-B760-B00872DE7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46FAD1-DD09-497F-A7CF-65FC0B91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0098-130C-4A3F-AA62-E536202C7236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27E30A-28DB-4F81-A24B-8865F828C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146AF5-BB3C-4EDA-BB76-7CB8D76C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964-1167-49A2-8DAC-C868EE44F6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9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2E9D749-E786-4350-AB92-C1B8B6F39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CC8CE6B-5FB3-4712-9A4F-680BAC8FE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92DCA4-BFB0-4852-BE85-D430043F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0098-130C-4A3F-AA62-E536202C7236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33713C-0B33-403E-85B3-E39863E62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8A5A47-4F58-4320-B082-5565E679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964-1167-49A2-8DAC-C868EE44F6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35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7AEE07-8435-4FE8-B349-5F044B7D9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F0266F-A5F3-46F8-AE5F-12AA79D38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1BDD794-6D4A-4E4F-B1B5-E135B7C2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0098-130C-4A3F-AA62-E536202C7236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188828-98A6-4D66-BE05-9BBC0DC2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AA102C-4262-4691-95FF-A92423A38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964-1167-49A2-8DAC-C868EE44F6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956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E37950-0DD5-425A-9D64-8F9CC439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0C7A11B-5936-4173-AB77-7AB3CC7EA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8DFCDB-3575-4279-AA64-734D63C70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0098-130C-4A3F-AA62-E536202C7236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294630-105F-4ABF-AEF3-1B34CA9A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488819-9A51-4BEB-897A-AC72C8A7E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964-1167-49A2-8DAC-C868EE44F6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5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4418B6-3744-476B-9322-7F9C053E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5ED04B-0845-4BD1-BEDC-FE69C61BB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48584A4-CEB8-43E2-B41E-BBC364BED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128A097-D26D-49A8-B427-E3604D8FB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0098-130C-4A3F-AA62-E536202C7236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CE69E3A-29F0-4462-841C-F82CF604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163E80D-562F-40BA-9626-B59786E4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964-1167-49A2-8DAC-C868EE44F6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92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EDF334-AF43-4BDE-B1E9-DDFC7020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98ADCB6-CF81-43EE-A325-BBB3394F5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3175681-E2E6-4A0C-8EE0-D9A32E5B9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B984DE9-0D80-4B9A-9835-B66952A0B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4E6FE34-0B37-4839-9C47-0C31B66C8F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313ECDC-912F-46C5-A203-BA4DE06F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0098-130C-4A3F-AA62-E536202C7236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0D4F31F-63A2-4A2D-A529-D5568EF8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B04DA19-8886-4ECB-8D5A-E8534638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964-1167-49A2-8DAC-C868EE44F6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56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0B855E-D118-4075-A400-7E2BB0FD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CEC2D85-60DA-4F2A-8C1B-62C10B230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0098-130C-4A3F-AA62-E536202C7236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EA903FC-8C23-4DC3-BB40-B1954CC0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B10DA01-366B-4AAC-9EA4-E60BA9B2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964-1167-49A2-8DAC-C868EE44F6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0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A8FEFEA-FEB7-4A5B-8D78-CCC8BE18E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0098-130C-4A3F-AA62-E536202C7236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00090FE-0C75-4F08-B750-B9A45161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27BA076-93E7-438D-BCDC-A9B7015D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964-1167-49A2-8DAC-C868EE44F6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625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59B950-AC90-4AAC-9CAC-738E3CDC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B6ACB8-147F-426F-A596-8F8F9E1F6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B67EC92-0821-47B2-A0B3-F982F075B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D5FFA8-EF76-4BBD-BC5F-A0FFC4F2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0098-130C-4A3F-AA62-E536202C7236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9043031-5B03-4B86-AC95-D07B86B1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E80AFE3-EF50-4C3A-8FCF-9E8A84B0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964-1167-49A2-8DAC-C868EE44F6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35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B2FEC3-5E11-4661-A387-64930F7F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471FE56-FE47-4452-92C5-1D2B17E2C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E42A908-683A-4699-8D47-2739673BE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96F5071-1A19-4E1F-9B30-706BBA181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0098-130C-4A3F-AA62-E536202C7236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14AD51-2C71-4E38-BCC3-8D412DD7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BC6DA34-9485-4454-8269-20828F85E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964-1167-49A2-8DAC-C868EE44F6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917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9AB3727-3C71-4BC5-8C4D-D2270CA4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C841F8-5E92-4627-9CDF-5E6E866DA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D2E751-A8FC-4C79-8023-712EFA705A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0098-130C-4A3F-AA62-E536202C7236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87E8A6-B5F8-46D9-AD4B-3700E61E7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0A0A36-1AEE-48CD-B62E-B0ACFE994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B9964-1167-49A2-8DAC-C868EE44F6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42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48972" y="647700"/>
            <a:ext cx="2444610" cy="55578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3100" b="1"/>
              <a:t>Moje   działaniach  w ramach realizacji programu pt. „Lider wiedzy i ochrony środowiska”.</a:t>
            </a:r>
          </a:p>
        </p:txBody>
      </p:sp>
      <p:pic>
        <p:nvPicPr>
          <p:cNvPr id="16" name="Picture 13">
            <a:extLst>
              <a:ext uri="{FF2B5EF4-FFF2-40B4-BE49-F238E27FC236}">
                <a16:creationId xmlns:a16="http://schemas.microsoft.com/office/drawing/2014/main" id="{166A77D2-AC04-49DE-957A-A9BEFC60F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35" r="39772" b="1"/>
          <a:stretch/>
        </p:blipFill>
        <p:spPr>
          <a:xfrm>
            <a:off x="20" y="-1"/>
            <a:ext cx="3107653" cy="6856413"/>
          </a:xfrm>
          <a:custGeom>
            <a:avLst/>
            <a:gdLst/>
            <a:ahLst/>
            <a:cxnLst/>
            <a:rect l="l" t="t" r="r" b="b"/>
            <a:pathLst>
              <a:path w="4143564" h="6856413">
                <a:moveTo>
                  <a:pt x="0" y="0"/>
                </a:moveTo>
                <a:lnTo>
                  <a:pt x="4141667" y="0"/>
                </a:lnTo>
                <a:lnTo>
                  <a:pt x="4141086" y="145208"/>
                </a:lnTo>
                <a:cubicBezTo>
                  <a:pt x="4109790" y="1611281"/>
                  <a:pt x="3796834" y="3077353"/>
                  <a:pt x="4047199" y="4543426"/>
                </a:cubicBezTo>
                <a:cubicBezTo>
                  <a:pt x="4172382" y="5276463"/>
                  <a:pt x="4156734" y="6009499"/>
                  <a:pt x="4105878" y="6742536"/>
                </a:cubicBezTo>
                <a:lnTo>
                  <a:pt x="4096763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34881" y="647700"/>
            <a:ext cx="2747169" cy="55578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endParaRPr lang="en-US" sz="1600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1600" dirty="0" err="1"/>
              <a:t>Paweł</a:t>
            </a:r>
            <a:r>
              <a:rPr lang="en-US" sz="1600" dirty="0"/>
              <a:t> </a:t>
            </a:r>
            <a:r>
              <a:rPr lang="en-US" sz="1600" dirty="0" err="1"/>
              <a:t>Wiśniewski</a:t>
            </a:r>
            <a:endParaRPr lang="pl-PL" sz="1600" dirty="0"/>
          </a:p>
          <a:p>
            <a:pPr algn="l" defTabSz="914400"/>
            <a:r>
              <a:rPr lang="pl-PL" sz="1600" dirty="0"/>
              <a:t>         </a:t>
            </a:r>
            <a:r>
              <a:rPr lang="en-US" sz="1600" dirty="0" err="1"/>
              <a:t>Klasa</a:t>
            </a:r>
            <a:r>
              <a:rPr lang="en-US" sz="1600" dirty="0"/>
              <a:t> III </a:t>
            </a:r>
            <a:r>
              <a:rPr lang="pl-PL" sz="1600" dirty="0"/>
              <a:t> ACT </a:t>
            </a:r>
            <a:endParaRPr lang="en-US" sz="1600" dirty="0"/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1600" dirty="0" err="1"/>
              <a:t>Opiekun</a:t>
            </a:r>
            <a:r>
              <a:rPr lang="en-US" sz="1600" dirty="0"/>
              <a:t> </a:t>
            </a:r>
            <a:r>
              <a:rPr lang="en-US" sz="1600" dirty="0" err="1"/>
              <a:t>merytoryczny</a:t>
            </a:r>
            <a:r>
              <a:rPr lang="en-US" sz="1600" dirty="0"/>
              <a:t> –</a:t>
            </a:r>
            <a:endParaRPr lang="pl-PL" sz="1600" dirty="0"/>
          </a:p>
          <a:p>
            <a:pPr algn="l" defTabSz="914400"/>
            <a:r>
              <a:rPr lang="pl-PL" sz="1600" dirty="0"/>
              <a:t>       </a:t>
            </a:r>
            <a:r>
              <a:rPr lang="en-US" sz="1600" dirty="0"/>
              <a:t> Barbara Okleja </a:t>
            </a:r>
            <a:endParaRPr lang="pl-PL" sz="1600" dirty="0"/>
          </a:p>
          <a:p>
            <a:pPr algn="l" defTabSz="914400"/>
            <a:r>
              <a:rPr lang="en-US" sz="1600" dirty="0"/>
              <a:t>    /</a:t>
            </a:r>
            <a:r>
              <a:rPr lang="en-US" sz="1600" dirty="0" err="1"/>
              <a:t>nauczyciel</a:t>
            </a:r>
            <a:r>
              <a:rPr lang="en-US" sz="1600" dirty="0"/>
              <a:t> </a:t>
            </a:r>
            <a:r>
              <a:rPr lang="en-US" sz="1600" dirty="0" err="1"/>
              <a:t>biologii</a:t>
            </a:r>
            <a:r>
              <a:rPr lang="en-US" sz="1600" dirty="0"/>
              <a:t>/</a:t>
            </a:r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5" y="-1"/>
            <a:ext cx="377875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987" y="1332952"/>
            <a:ext cx="2945174" cy="3921176"/>
          </a:xfrm>
        </p:spPr>
        <p:txBody>
          <a:bodyPr anchor="ctr">
            <a:normAutofit/>
          </a:bodyPr>
          <a:lstStyle/>
          <a:p>
            <a:r>
              <a:rPr lang="pl-PL" sz="3600" dirty="0"/>
              <a:t>ZADANIE OCHRONA ŚRODOWISKA</a:t>
            </a:r>
            <a:br>
              <a:rPr lang="pl-PL" sz="3600" dirty="0"/>
            </a:br>
            <a:endParaRPr lang="pl-PL" sz="36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15840" y="499833"/>
            <a:ext cx="3825240" cy="55812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900"/>
              <a:t>Przygotowanie opracowania dotyczącego gminnych/miejskich programów/projektów związanych z ochroną środowiska.</a:t>
            </a:r>
          </a:p>
          <a:p>
            <a:pPr marL="0" indent="0">
              <a:buNone/>
            </a:pPr>
            <a:endParaRPr lang="pl-PL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5" y="-1"/>
            <a:ext cx="377875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6484FC1-2C04-48AD-827C-BAE6A3C4C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87" y="1332952"/>
            <a:ext cx="2945174" cy="3921176"/>
          </a:xfrm>
        </p:spPr>
        <p:txBody>
          <a:bodyPr anchor="ctr">
            <a:normAutofit/>
          </a:bodyPr>
          <a:lstStyle/>
          <a:p>
            <a:r>
              <a:rPr lang="pl-PL" sz="3600" dirty="0"/>
              <a:t>ZADANIE OCHRONA ŚRODOWISKA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2FC24A-B610-4C7C-8487-EAB3F2F6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840" y="499833"/>
            <a:ext cx="3825240" cy="5581226"/>
          </a:xfrm>
        </p:spPr>
        <p:txBody>
          <a:bodyPr anchor="ctr">
            <a:normAutofit/>
          </a:bodyPr>
          <a:lstStyle/>
          <a:p>
            <a:r>
              <a:rPr lang="pl-PL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 czerwcu 2020  r opracowałem  wspólnie z nauczycielem biologii – Barbarą Okleja program  pod hasłem:</a:t>
            </a:r>
            <a:endParaRPr lang="pl-PL" sz="13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sz="13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Moje działania na rzecz o</a:t>
            </a:r>
            <a:r>
              <a:rPr lang="pl-PL" sz="13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l-PL" sz="13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Moje działania na rzecz ograniczenia energii w powiecie i gminie Ryki</a:t>
            </a:r>
            <a:endParaRPr lang="pl-PL" sz="13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3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„CZYSTE POWIETRZE- WYZWANIEM XXI WIEKU”</a:t>
            </a:r>
            <a:endParaRPr lang="pl-PL" sz="13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300">
                <a:latin typeface="Times New Roman" panose="02020603050405020304" pitchFamily="18" charset="0"/>
              </a:rPr>
              <a:t>Program  Pani Okleja  złożyła do Starostwa Powiatowego w Rykach  ,został pozytywnie zatwierdzony do realizacji  jednak na COVID -19 dopiero na 2021 r.</a:t>
            </a:r>
          </a:p>
          <a:p>
            <a:pPr marL="0" indent="0">
              <a:buNone/>
            </a:pPr>
            <a:endParaRPr lang="pl-PL" sz="13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pl-PL" sz="1300">
                <a:latin typeface="Calibri" panose="020F0502020204030204" pitchFamily="34" charset="0"/>
              </a:rPr>
              <a:t>Program miał być realizowany od  15 września 2020  r do 30 listopada 2020 r/ jednak na COVID -19 dopiero na 2021 r.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pl-PL" sz="1300">
                <a:latin typeface="Calibri" panose="020F0502020204030204" pitchFamily="34" charset="0"/>
              </a:rPr>
              <a:t>Adresatem są uczniowie klas I ,II i III technikum ZSZ Nr 1 im. Władysława Korzyka w Rykach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pl-PL" sz="1300">
                <a:latin typeface="Calibri" panose="020F0502020204030204" pitchFamily="34" charset="0"/>
              </a:rPr>
              <a:t>Autorami programu są Barbara Okleja/nauczyciel biologii;  Paweł Wiśmiewski </a:t>
            </a:r>
          </a:p>
          <a:p>
            <a:endParaRPr lang="pl-PL" sz="1300"/>
          </a:p>
        </p:txBody>
      </p:sp>
    </p:spTree>
    <p:extLst>
      <p:ext uri="{BB962C8B-B14F-4D97-AF65-F5344CB8AC3E}">
        <p14:creationId xmlns:p14="http://schemas.microsoft.com/office/powerpoint/2010/main" val="258471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5" y="-1"/>
            <a:ext cx="377875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987" y="1332952"/>
            <a:ext cx="2945174" cy="3921176"/>
          </a:xfrm>
        </p:spPr>
        <p:txBody>
          <a:bodyPr anchor="ctr">
            <a:normAutofit/>
          </a:bodyPr>
          <a:lstStyle/>
          <a:p>
            <a:r>
              <a:rPr lang="pl-PL" sz="4000" b="1" dirty="0"/>
              <a:t>ZADANIE OCHRONA ŚRODOWISKA</a:t>
            </a:r>
            <a:br>
              <a:rPr lang="pl-PL" sz="4000" dirty="0"/>
            </a:br>
            <a:endParaRPr lang="pl-PL" sz="4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15840" y="499833"/>
            <a:ext cx="3825240" cy="5581226"/>
          </a:xfrm>
        </p:spPr>
        <p:txBody>
          <a:bodyPr anchor="ctr">
            <a:normAutofit/>
          </a:bodyPr>
          <a:lstStyle/>
          <a:p>
            <a:endParaRPr lang="pl-PL" sz="1900"/>
          </a:p>
          <a:p>
            <a:pPr marL="0" indent="0">
              <a:buNone/>
            </a:pPr>
            <a:r>
              <a:rPr lang="pl-PL" sz="1900" b="1"/>
              <a:t>Uporządkowanie swojego lokalnego świata; zorganizowanie lokalnej akcji sprzątania środowiska naturalnego.</a:t>
            </a:r>
            <a:endParaRPr lang="pl-PL" sz="1900"/>
          </a:p>
          <a:p>
            <a:endParaRPr lang="pl-PL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8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082E124-A55B-4253-90F7-5A80C7D45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122" y="618681"/>
            <a:ext cx="1960404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200">
                <a:solidFill>
                  <a:srgbClr val="FFFFFF"/>
                </a:solidFill>
              </a:rPr>
              <a:t>W naszej szkole została zorganizowana akcja sprzątania świata w naszej okolicy. W przedsięwzięciu wzięło udział .. uczniów oraz nauczyciel pod którego opieką znajdowali się uczniowie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015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budynek, dziecko, grupa, stojące&#10;&#10;Opis wygenerowany automatycznie">
            <a:extLst>
              <a:ext uri="{FF2B5EF4-FFF2-40B4-BE49-F238E27FC236}">
                <a16:creationId xmlns:a16="http://schemas.microsoft.com/office/drawing/2014/main" id="{77218E2E-CD64-4487-BA70-D85F369B9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r="28178" b="-2"/>
          <a:stretch/>
        </p:blipFill>
        <p:spPr>
          <a:xfrm>
            <a:off x="732188" y="942538"/>
            <a:ext cx="5372416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7299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rawa, zewnętrzne, gra, osoba&#10;&#10;Opis wygenerowany automatycznie">
            <a:extLst>
              <a:ext uri="{FF2B5EF4-FFF2-40B4-BE49-F238E27FC236}">
                <a16:creationId xmlns:a16="http://schemas.microsoft.com/office/drawing/2014/main" id="{D3F87B28-9DE5-4C85-AC7E-82F2AE492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1" r="782" b="1"/>
          <a:stretch/>
        </p:blipFill>
        <p:spPr>
          <a:xfrm>
            <a:off x="3483240" y="10"/>
            <a:ext cx="5666994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85362"/>
            <a:ext cx="3968601" cy="4972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3A5DE3-DE7C-4A97-8618-5AD872C8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30906"/>
            <a:ext cx="3246793" cy="37346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700"/>
              <a:t>Sprzątamy… dzisiaj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260CAB-FCE7-47B7-8B7D-A326A658F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3520440"/>
            <a:ext cx="174721" cy="1340860"/>
            <a:chOff x="56167" y="3520440"/>
            <a:chExt cx="232963" cy="1340860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E6410A3A-D832-49BA-9193-7DE6BFFE4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09019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BDE23795-2BBE-4301-80BF-94B61D447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9019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4D7AFE78-1A1C-4C87-A87C-0A4DCD3F9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94808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4AD26F16-665C-4276-AF76-929BAE7E4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94808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71D467C7-AA32-4440-9977-A2BC7BCB8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8059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1D95AA41-628D-4718-9CAF-2CB1719B5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059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8040D312-E9CC-49F8-9444-124EC608C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66385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9C4C3664-1FC3-4DA1-B05A-603E7730F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6385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01FD9347-E17B-4E3B-AF76-1AD18742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52174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38A55E7D-3445-4AD8-94C6-A722551CC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52174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C61DABF6-8132-443D-AE5F-61F574B6D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80076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95CC0358-CC0F-4C6C-9469-28F3884D2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80076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FB108B32-CC61-4F92-B33A-1D544483E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6586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28D10E76-E6A1-49A1-970C-72E565166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6586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3E311B76-3BAE-40C5-B569-8E267B5A1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51654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51837AE-2D6D-4DB2-BD19-33614F9AF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51654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B383AA71-8FF9-4477-A61D-0D7BCCEB0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37442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8F27BF38-696D-4F03-905E-D6C69D559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37442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E95A14DC-40DC-48EE-ABB2-835F93DB8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23231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B3EA0436-F77D-4226-8A21-0B6DCCCA4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23231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438912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67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5" y="-1"/>
            <a:ext cx="377875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987" y="1332952"/>
            <a:ext cx="2945174" cy="3921176"/>
          </a:xfrm>
        </p:spPr>
        <p:txBody>
          <a:bodyPr anchor="ctr">
            <a:normAutofit/>
          </a:bodyPr>
          <a:lstStyle/>
          <a:p>
            <a:r>
              <a:rPr lang="pl-PL" sz="4000" b="1" dirty="0"/>
              <a:t>ZADANIE INNA AKTYWNOŚĆ</a:t>
            </a:r>
            <a:br>
              <a:rPr lang="pl-PL" sz="4000" dirty="0"/>
            </a:br>
            <a:endParaRPr lang="pl-PL" sz="4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15840" y="499833"/>
            <a:ext cx="3825240" cy="55812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900" b="1"/>
              <a:t>Odbycie spotkania z przedstawicielem instytucji działającej na rzecz edukacji i ochrony środowiska </a:t>
            </a:r>
            <a:endParaRPr lang="pl-PL" sz="1900"/>
          </a:p>
          <a:p>
            <a:pPr marL="0" indent="0">
              <a:buNone/>
            </a:pPr>
            <a:endParaRPr lang="pl-PL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pl-PL" sz="3100"/>
              <a:t>Spotkania</a:t>
            </a:r>
          </a:p>
        </p:txBody>
      </p:sp>
      <p:pic>
        <p:nvPicPr>
          <p:cNvPr id="5" name="Obraz 4" descr="Obraz zawierający znak, stojące, mężczyzna, trzymający&#10;&#10;Opis wygenerowany automatycznie">
            <a:extLst>
              <a:ext uri="{FF2B5EF4-FFF2-40B4-BE49-F238E27FC236}">
                <a16:creationId xmlns:a16="http://schemas.microsoft.com/office/drawing/2014/main" id="{4FFF486F-74D7-4D33-9E4B-FA0FE8047F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4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pl-PL" sz="1600" dirty="0"/>
              <a:t>W dniu 14 października odbyło się spotkanie z politologiem, filozofem Leszkiem Szczasnym. Opowiadał o swojej wyprawie po ciekaw</a:t>
            </a:r>
          </a:p>
          <a:p>
            <a:pPr>
              <a:buNone/>
            </a:pPr>
            <a:endParaRPr lang="pl-PL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25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93477F4-54FA-4862-811B-87E0811C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122" y="618681"/>
            <a:ext cx="1960404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100">
                <a:solidFill>
                  <a:srgbClr val="FFFFFF"/>
                </a:solidFill>
              </a:rPr>
              <a:t>Spotkanie</a:t>
            </a: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015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osoba, wewnątrz, sufit, osoby&#10;&#10;Opis wygenerowany automatycznie">
            <a:extLst>
              <a:ext uri="{FF2B5EF4-FFF2-40B4-BE49-F238E27FC236}">
                <a16:creationId xmlns:a16="http://schemas.microsoft.com/office/drawing/2014/main" id="{864D0FE2-4F74-41BD-9E99-FA9A2139E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r="12827" b="1"/>
          <a:stretch/>
        </p:blipFill>
        <p:spPr>
          <a:xfrm>
            <a:off x="732188" y="942538"/>
            <a:ext cx="5372416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12513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5" y="-1"/>
            <a:ext cx="377875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987" y="1332952"/>
            <a:ext cx="2945174" cy="3921176"/>
          </a:xfrm>
        </p:spPr>
        <p:txBody>
          <a:bodyPr anchor="ctr">
            <a:normAutofit/>
          </a:bodyPr>
          <a:lstStyle/>
          <a:p>
            <a:r>
              <a:rPr lang="pl-PL" sz="4000" b="1"/>
              <a:t>ZADANIE : INNA AKTYWNOŚĆ</a:t>
            </a:r>
            <a:br>
              <a:rPr lang="pl-PL" sz="4000"/>
            </a:br>
            <a:endParaRPr lang="pl-PL" sz="40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15840" y="499833"/>
            <a:ext cx="3825240" cy="55812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900"/>
              <a:t>Przygotowanie prezentacji multimedialnej na temat lokalnej edukacji ekologicznej, ochrony przyrody lub ochrony środowiska w oparciu o dokonane działania i zaprezentowanie jej publicznie.</a:t>
            </a:r>
          </a:p>
          <a:p>
            <a:endParaRPr lang="pl-PL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13299" y="490537"/>
            <a:ext cx="3968748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1900"/>
              <a:t>Przygotowanie ulotki (2 strony formatu A4) o problemie smogu i walki z tym zjawiskiem oraz przekazanie ulotek seniorom oraz innym mieszkańcom okolicznych miejscowości</a:t>
            </a:r>
          </a:p>
        </p:txBody>
      </p:sp>
      <p:pic>
        <p:nvPicPr>
          <p:cNvPr id="4" name="Symbol zastępczy zawartości 3" descr="Obraz zawierający osoba, wewnątrz, stojące, kuchnia&#10;&#10;Opis wygenerowany automatycznie">
            <a:extLst>
              <a:ext uri="{FF2B5EF4-FFF2-40B4-BE49-F238E27FC236}">
                <a16:creationId xmlns:a16="http://schemas.microsoft.com/office/drawing/2014/main" id="{B6357392-039C-4701-9CB8-FA98DD483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/>
          <a:stretch/>
        </p:blipFill>
        <p:spPr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B57BCF5-DD39-49EF-8C96-9508CE4BAA4B}"/>
              </a:ext>
            </a:extLst>
          </p:cNvPr>
          <p:cNvSpPr txBox="1"/>
          <p:nvPr/>
        </p:nvSpPr>
        <p:spPr>
          <a:xfrm>
            <a:off x="4813300" y="2614612"/>
            <a:ext cx="3968747" cy="3752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W dniu 9.10.2020r podczas mojej wizyty w Bibliotece zostały doręczone ulotki zaprojektowane i wydrukowane przeze mnie również zostały rozdane w dniu 13.10. 2020r nauczycielom ZSZ nr 1 im Władysława Korżyka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5" y="-1"/>
            <a:ext cx="377875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C794715-3BD3-43A4-8CAC-7AF078580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87" y="1332952"/>
            <a:ext cx="2945174" cy="3921176"/>
          </a:xfrm>
        </p:spPr>
        <p:txBody>
          <a:bodyPr anchor="ctr">
            <a:normAutofit/>
          </a:bodyPr>
          <a:lstStyle/>
          <a:p>
            <a:pPr marL="69850">
              <a:spcAft>
                <a:spcPts val="800"/>
              </a:spcAft>
            </a:pPr>
            <a:r>
              <a:rPr lang="pl-PL" sz="2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Obserwacje badania</a:t>
            </a:r>
            <a:br>
              <a:rPr lang="pl-PL" sz="22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br>
              <a:rPr lang="pl-PL" sz="22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Przeprowadzenie codzienne (2 razy w ciągu dnia – w godz. porannych i popołudniowych) obserwacji warunków atmosferycznych (temperatura, opady, zachmurzenie, wiatr)</a:t>
            </a:r>
            <a:br>
              <a:rPr lang="pl-PL" sz="22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22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5540E-A879-4A72-999B-9C9D1F983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840" y="499833"/>
            <a:ext cx="3825240" cy="558122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750"/>
              </a:spcBef>
              <a:buNone/>
            </a:pPr>
            <a:r>
              <a:rPr lang="pl-PL" sz="1500" b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dnia 4.05.2020 r</a:t>
            </a:r>
            <a:r>
              <a:rPr lang="pl-PL" sz="15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obserwowałem warunki atmosferyczne </a:t>
            </a:r>
            <a:r>
              <a:rPr lang="pl-PL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 razy w ciągu dnia – w godz.</a:t>
            </a:r>
            <a:r>
              <a:rPr lang="pl-PL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porannych i popołudniowych</a:t>
            </a:r>
            <a:r>
              <a:rPr lang="pl-PL" sz="15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przez </a:t>
            </a:r>
            <a:r>
              <a:rPr lang="pl-PL" sz="1500" b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 miesięcy do dnia 4.10.2020r</a:t>
            </a:r>
            <a:endParaRPr lang="pl-PL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750"/>
              </a:spcBef>
              <a:buNone/>
            </a:pPr>
            <a:endParaRPr lang="pl-PL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3990" indent="-173990">
              <a:spcBef>
                <a:spcPts val="750"/>
              </a:spcBef>
            </a:pPr>
            <a:endParaRPr lang="pl-PL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buFont typeface="+mj-lt"/>
              <a:buAutoNum type="arabicPeriod"/>
            </a:pPr>
            <a:r>
              <a:rPr lang="pl-PL" sz="1500" kern="1200" dirty="0">
                <a:effectLst/>
                <a:ea typeface="Times New Roman" panose="02020603050405020304" pitchFamily="18" charset="0"/>
              </a:rPr>
              <a:t>Największe opady były </a:t>
            </a:r>
            <a:r>
              <a:rPr lang="pl-PL" sz="1500" b="1" kern="1200" dirty="0">
                <a:effectLst/>
                <a:ea typeface="Times New Roman" panose="02020603050405020304" pitchFamily="18" charset="0"/>
              </a:rPr>
              <a:t>w  maju, lipcu i we wrześniu</a:t>
            </a:r>
            <a:r>
              <a:rPr lang="pl-PL" sz="1500" kern="1200" dirty="0">
                <a:effectLst/>
                <a:ea typeface="Times New Roman" panose="02020603050405020304" pitchFamily="18" charset="0"/>
              </a:rPr>
              <a:t>  słonecznym porankiem najbardziej pochmurnym miesiącem </a:t>
            </a:r>
            <a:r>
              <a:rPr lang="pl-PL" sz="1500" b="1" kern="1200" dirty="0">
                <a:effectLst/>
                <a:ea typeface="Times New Roman" panose="02020603050405020304" pitchFamily="18" charset="0"/>
              </a:rPr>
              <a:t>był sierpień 2020 r	</a:t>
            </a:r>
            <a:endParaRPr lang="pl-PL" sz="15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buFont typeface="+mj-lt"/>
              <a:buAutoNum type="arabicPeriod"/>
            </a:pPr>
            <a:r>
              <a:rPr lang="pl-PL" sz="1500" kern="1200" dirty="0">
                <a:effectLst/>
                <a:ea typeface="Times New Roman" panose="02020603050405020304" pitchFamily="18" charset="0"/>
              </a:rPr>
              <a:t>Najbardziej słonecznym miesiącem  </a:t>
            </a:r>
            <a:r>
              <a:rPr lang="pl-PL" sz="1500" b="1" kern="1200" dirty="0">
                <a:effectLst/>
                <a:ea typeface="Times New Roman" panose="02020603050405020304" pitchFamily="18" charset="0"/>
              </a:rPr>
              <a:t>był sierpień 2020</a:t>
            </a:r>
            <a:r>
              <a:rPr lang="pl-PL" sz="1500" kern="1200" dirty="0">
                <a:effectLst/>
                <a:ea typeface="Times New Roman" panose="02020603050405020304" pitchFamily="18" charset="0"/>
              </a:rPr>
              <a:t>  a najbardziej pochmurnymi miesiącami są  </a:t>
            </a:r>
            <a:r>
              <a:rPr lang="pl-PL" sz="1500" b="1" kern="1200" dirty="0">
                <a:effectLst/>
                <a:ea typeface="Times New Roman" panose="02020603050405020304" pitchFamily="18" charset="0"/>
              </a:rPr>
              <a:t>czerwiec i wrzesień 2020</a:t>
            </a:r>
          </a:p>
          <a:p>
            <a:pPr marL="342900" lvl="0" indent="-342900">
              <a:spcBef>
                <a:spcPts val="750"/>
              </a:spcBef>
              <a:buFont typeface="+mj-lt"/>
              <a:buAutoNum type="arabicPeriod"/>
            </a:pPr>
            <a:r>
              <a:rPr lang="pl-PL" sz="1500" b="1" dirty="0">
                <a:ea typeface="Times New Roman" panose="02020603050405020304" pitchFamily="18" charset="0"/>
              </a:rPr>
              <a:t> </a:t>
            </a:r>
            <a:r>
              <a:rPr lang="pl-PL" sz="1500" kern="1200" dirty="0">
                <a:effectLst/>
                <a:ea typeface="Times New Roman" panose="02020603050405020304" pitchFamily="18" charset="0"/>
              </a:rPr>
              <a:t>Najwyższa temperatura była w dniu </a:t>
            </a:r>
            <a:r>
              <a:rPr lang="pl-PL" sz="1500" b="1" kern="1200" dirty="0">
                <a:effectLst/>
                <a:ea typeface="Times New Roman" panose="02020603050405020304" pitchFamily="18" charset="0"/>
              </a:rPr>
              <a:t>28 lipca 2020 r wynosiła 31stopni</a:t>
            </a:r>
            <a:r>
              <a:rPr lang="pl-PL" sz="1500" kern="1200" dirty="0">
                <a:effectLst/>
                <a:ea typeface="Times New Roman" panose="02020603050405020304" pitchFamily="18" charset="0"/>
              </a:rPr>
              <a:t> a najniższa wynosiła </a:t>
            </a:r>
            <a:r>
              <a:rPr lang="pl-PL" sz="1500" b="1" kern="1200" dirty="0">
                <a:effectLst/>
                <a:ea typeface="Times New Roman" panose="02020603050405020304" pitchFamily="18" charset="0"/>
              </a:rPr>
              <a:t>5 stopni  6 maja 2020r.</a:t>
            </a:r>
            <a:endParaRPr lang="pl-PL" sz="1500" b="1" kern="1200" dirty="0"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buFont typeface="+mj-lt"/>
              <a:buAutoNum type="arabicPeriod"/>
            </a:pPr>
            <a:r>
              <a:rPr lang="pl-PL" sz="1500" dirty="0">
                <a:effectLst/>
                <a:ea typeface="Times New Roman" panose="02020603050405020304" pitchFamily="18" charset="0"/>
              </a:rPr>
              <a:t>Najbardziej bezwietrznym miesiącem był październik do 5.10.2020 najbardziej wietrznym </a:t>
            </a:r>
            <a:r>
              <a:rPr lang="pl-PL" sz="1500" b="1" dirty="0">
                <a:effectLst/>
                <a:ea typeface="Times New Roman" panose="02020603050405020304" pitchFamily="18" charset="0"/>
              </a:rPr>
              <a:t>był wrzesień 2020 r</a:t>
            </a:r>
          </a:p>
          <a:p>
            <a:pPr marL="0" lvl="0" indent="0">
              <a:spcBef>
                <a:spcPts val="750"/>
              </a:spcBef>
              <a:buNone/>
            </a:pPr>
            <a:endParaRPr lang="pl-PL" sz="15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54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osoba, wewnątrz, mężczyzna, stojące&#10;&#10;Opis wygenerowany automatycznie">
            <a:extLst>
              <a:ext uri="{FF2B5EF4-FFF2-40B4-BE49-F238E27FC236}">
                <a16:creationId xmlns:a16="http://schemas.microsoft.com/office/drawing/2014/main" id="{5552B35C-56F5-48A1-91EE-036AE162FD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841500"/>
            <a:ext cx="3314700" cy="4445000"/>
          </a:xfrm>
        </p:spPr>
      </p:pic>
      <p:pic>
        <p:nvPicPr>
          <p:cNvPr id="7" name="Symbol zastępczy zawartości 6" descr="Obraz zawierający osoba, wewnątrz, stojące, mężczyzna&#10;&#10;Opis wygenerowany automatycznie">
            <a:extLst>
              <a:ext uri="{FF2B5EF4-FFF2-40B4-BE49-F238E27FC236}">
                <a16:creationId xmlns:a16="http://schemas.microsoft.com/office/drawing/2014/main" id="{A45A52E2-03F2-4D24-88C3-73DB0D09E2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41500"/>
            <a:ext cx="3314700" cy="4445000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8650" y="562271"/>
            <a:ext cx="78867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1800"/>
              <a:t>Przygotowanie ulotki (2 strony formatu A4) o roli i znaczeniu pszczół miodnych i dzikich w przyrodzie i sposobach ochrony pszczół oraz przekazanie ulotek seniorom i innym mieszkańcom okolicznych miejscowośc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2D15AA5-2D73-4A11-A8C5-045F5F43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912" y="1"/>
            <a:ext cx="9149912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74986" y="721805"/>
            <a:ext cx="2986068" cy="2147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/>
              <a:t>Ulotka o walce ze smogiem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158FAB-5B51-448D-B57F-B977E815C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522BD938-9DFF-4709-A3BD-499A2B456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EE23561C-E245-4EC9-996E-99893D1F1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336B954F-9D36-49C3-8B2C-EC327B40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849AAB67-422A-4669-A954-FB5FA0631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212EC127-4771-463A-A7D7-C8B9D923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C92340F8-3D1D-481C-8E6A-DBB1C5A5F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ECCE0B4D-8F94-4455-89FE-2F37775A8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AA6AA56D-4829-4C1A-AB58-33D004169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73DE339F-48D1-468B-90E6-59A7FF981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10ABA130-9453-4EBB-9410-3D2CE04E0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CBB3F52E-6FA3-4B26-9245-5420C9D6A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E05E0729-E81C-4ABC-840F-FED6F147A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92CEFBE2-704E-4F3D-9127-BF1AAAF0B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59C6C9C8-8026-4DB6-95BA-15AFB5F4C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87A238B-F98E-42C1-80BF-9AFA32892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1AB93E8E-CF0D-416D-B04B-53CD5FE7B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D0F8339C-7983-42B5-8164-66D306B9C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F44A32FF-DC2C-45E7-BE24-405D435EF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F4AF73CC-5BCB-4B12-BCDD-108624BF7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DE8A7978-D28E-4E84-9E09-E6083A663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874986" y="3531476"/>
            <a:ext cx="2986068" cy="30348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600"/>
              <a:t>Podczas przygotowywaniu ulotki brałem pod uwagę aby była widoczna i  miała ważne informacje aby każdy czytający wiedział skąd się bierze smog i co może zrobić aby poprawić stan powietrza Na 1 stronie jest pytanie aby każdy mógł na nie odpowiedzieć prze które okulary chce widzieć swoje otoczenie </a:t>
            </a:r>
          </a:p>
        </p:txBody>
      </p:sp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C9C9B5BF-A8BF-4326-8848-320D720C4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77" r="10644" b="-2"/>
          <a:stretch/>
        </p:blipFill>
        <p:spPr>
          <a:xfrm>
            <a:off x="4395354" y="730949"/>
            <a:ext cx="4298303" cy="54961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D15AA5-2D73-4A11-A8C5-045F5F43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912" y="1"/>
            <a:ext cx="9149912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986" y="721805"/>
            <a:ext cx="2986068" cy="2147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/>
              <a:t>Ulotka o znaczeniu pszczół w przyrodzie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158FAB-5B51-448D-B57F-B977E815C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22BD938-9DFF-4709-A3BD-499A2B456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EE23561C-E245-4EC9-996E-99893D1F1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336B954F-9D36-49C3-8B2C-EC327B40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849AAB67-422A-4669-A954-FB5FA0631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212EC127-4771-463A-A7D7-C8B9D923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92340F8-3D1D-481C-8E6A-DBB1C5A5F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ECCE0B4D-8F94-4455-89FE-2F37775A8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AA6AA56D-4829-4C1A-AB58-33D004169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73DE339F-48D1-468B-90E6-59A7FF981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10ABA130-9453-4EBB-9410-3D2CE04E0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BB3F52E-6FA3-4B26-9245-5420C9D6A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E05E0729-E81C-4ABC-840F-FED6F147A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2CEFBE2-704E-4F3D-9127-BF1AAAF0B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59C6C9C8-8026-4DB6-95BA-15AFB5F4C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C87A238B-F98E-42C1-80BF-9AFA32892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1AB93E8E-CF0D-416D-B04B-53CD5FE7B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D0F8339C-7983-42B5-8164-66D306B9C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F44A32FF-DC2C-45E7-BE24-405D435EF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F4AF73CC-5BCB-4B12-BCDD-108624BF7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DE8A7978-D28E-4E84-9E09-E6083A663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74986" y="3531476"/>
            <a:ext cx="2986068" cy="30348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1600"/>
              <a:t>Na 1 stronie przedstawiłem zdjęcie pszczoły na kwiatku. Na  drugiej strony napisałem informacje  o znaczeniu pszczół  i jak ich chronić aby każdy czytający  wiedział  co zrobić  aby uniknąć  wyginiecie pszczół</a:t>
            </a:r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365FA7EC-C015-4764-96AB-90052B5BA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r="2052" b="2"/>
          <a:stretch/>
        </p:blipFill>
        <p:spPr>
          <a:xfrm rot="16200000">
            <a:off x="3796447" y="1329855"/>
            <a:ext cx="5496116" cy="42983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5" y="-1"/>
            <a:ext cx="377875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3DD263-F4FD-436A-BCE0-BD443A25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87" y="1332952"/>
            <a:ext cx="2945174" cy="3921176"/>
          </a:xfrm>
        </p:spPr>
        <p:txBody>
          <a:bodyPr anchor="ctr">
            <a:normAutofit/>
          </a:bodyPr>
          <a:lstStyle/>
          <a:p>
            <a:r>
              <a:rPr lang="pl-PL" sz="3600" kern="1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Ogród  roślin miododajnych</a:t>
            </a:r>
            <a:endParaRPr lang="pl-PL" sz="36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0459-CF03-4209-8FE5-361C328D0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840" y="499833"/>
            <a:ext cx="3825240" cy="5581226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pl-PL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W dniu 7 maja 2020 r został założony przeze mnie  ogród roślin miododajnych wśród zagonków warzyw </a:t>
            </a:r>
          </a:p>
          <a:p>
            <a:pPr>
              <a:spcAft>
                <a:spcPts val="800"/>
              </a:spcAft>
            </a:pPr>
            <a:r>
              <a:rPr lang="pl-PL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W skład mieszanki wchodzimy m.in. Koniczyna krwistoczerwona, gorczyca biała ,facelia błękitna , gryka, ogórecznik chaber bławatek.</a:t>
            </a:r>
          </a:p>
          <a:p>
            <a:pPr>
              <a:spcAft>
                <a:spcPts val="800"/>
              </a:spcAft>
            </a:pPr>
            <a:r>
              <a:rPr lang="pl-PL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Co  2 tygodnie  robiłem  zdjęcia ogrodu ,aż do dnia 27 sierpnia 2020 ponieważ wszystkie rośliny zakwitły i zaczęły usychać.</a:t>
            </a:r>
          </a:p>
          <a:p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484384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EE3280-CB70-4159-9654-3A86C63ED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</a:t>
            </a:r>
          </a:p>
        </p:txBody>
      </p:sp>
      <p:pic>
        <p:nvPicPr>
          <p:cNvPr id="6" name="Symbol zastępczy zawartości 5" descr="Obraz zawierający zewnętrzne, brud, jazda, tor&#10;&#10;Opis wygenerowany automatycznie">
            <a:extLst>
              <a:ext uri="{FF2B5EF4-FFF2-40B4-BE49-F238E27FC236}">
                <a16:creationId xmlns:a16="http://schemas.microsoft.com/office/drawing/2014/main" id="{D674557B-0091-4AD8-A0C6-D3007B3A19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8" name="Symbol zastępczy zawartości 7" descr="Obraz zawierający trawa, zewnętrzne, pole, stojące&#10;&#10;Opis wygenerowany automatycznie">
            <a:extLst>
              <a:ext uri="{FF2B5EF4-FFF2-40B4-BE49-F238E27FC236}">
                <a16:creationId xmlns:a16="http://schemas.microsoft.com/office/drawing/2014/main" id="{BB035264-3A03-4408-94F4-88807BEF66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DF97B05-164A-4CED-81CF-46B1F0CE0691}"/>
              </a:ext>
            </a:extLst>
          </p:cNvPr>
          <p:cNvSpPr txBox="1"/>
          <p:nvPr/>
        </p:nvSpPr>
        <p:spPr>
          <a:xfrm>
            <a:off x="1619672" y="365126"/>
            <a:ext cx="5238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maja 2020 r-    czerwiec 2020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272412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378391-A042-45EE-AE95-A002DC82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5597" y="1122363"/>
            <a:ext cx="2313569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Lipiec – sierpień  2020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19A3F5-314C-46CC-8695-7C6BFCACF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56241" y="73152"/>
            <a:ext cx="884223" cy="232963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278F674D-D76D-4798-B032-C8B53BB24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93C95A67-CFD6-49FD-BAAA-A697C0CD3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182CC514-9A22-43DC-9B8B-274A1BA4F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C5736E08-B988-4CC3-A244-9E5F806B4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2938EAC-3109-4B44-9E80-A9A7D99F1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E10B9525-3F05-4446-8486-E44910EE6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F93E511D-E6DC-4D13-976A-0110E165A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85684F25-E83E-4E6D-AD9A-B9BDDB0E7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118B2579-8426-416F-8744-D7EB91511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5B4CB9E6-5FA1-4665-888E-BEBD41CC8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5095E589-7E16-4865-B076-8C04BA65A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6D0546CB-725B-4586-BEDD-A8E1DA49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B5EE017-5E43-4AB4-BF17-C2150694C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456BFE42-FE3E-4763-A6E8-BC9C34C10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395DBA0-7465-4857-B1C8-CB25971B0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C8EB897-B7B1-4BAD-AB7C-A40DE6F4B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4664B19C-7F4F-4092-ADCA-581CE08E1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1841D5A7-F7A1-4A43-834B-F6DF2B0E2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07387B72-31EA-4F4A-8CAD-2132C33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99841BC6-D90A-4F47-B7B0-21B4DEA24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Symbol zastępczy zawartości 7" descr="Obraz zawierający trawa, zewnętrzne, roślina, zielony&#10;&#10;Opis wygenerowany automatycznie">
            <a:extLst>
              <a:ext uri="{FF2B5EF4-FFF2-40B4-BE49-F238E27FC236}">
                <a16:creationId xmlns:a16="http://schemas.microsoft.com/office/drawing/2014/main" id="{46AAF2BC-39BF-4B37-83F8-97A2930DE4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 r="19045" b="-3"/>
          <a:stretch/>
        </p:blipFill>
        <p:spPr>
          <a:xfrm>
            <a:off x="168711" y="576072"/>
            <a:ext cx="2939421" cy="5522976"/>
          </a:xfrm>
          <a:prstGeom prst="rect">
            <a:avLst/>
          </a:prstGeom>
        </p:spPr>
      </p:pic>
      <p:pic>
        <p:nvPicPr>
          <p:cNvPr id="6" name="Symbol zastępczy zawartości 5" descr="Obraz zawierający zewnętrzne, trawa, zielony, roślina&#10;&#10;Opis wygenerowany automatycznie">
            <a:extLst>
              <a:ext uri="{FF2B5EF4-FFF2-40B4-BE49-F238E27FC236}">
                <a16:creationId xmlns:a16="http://schemas.microsoft.com/office/drawing/2014/main" id="{5A65C6CF-1D8E-4AC9-91AF-B6E5C5009C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3" r="11238" b="-3"/>
          <a:stretch/>
        </p:blipFill>
        <p:spPr>
          <a:xfrm>
            <a:off x="3259908" y="576072"/>
            <a:ext cx="2942082" cy="552297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9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CC3879-D505-4C9F-91B9-A2CED0F0B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442" y="1122363"/>
            <a:ext cx="2875788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200">
                <a:effectLst/>
              </a:rPr>
              <a:t>27 sierpnia 2020 r</a:t>
            </a:r>
            <a:endParaRPr lang="en-US" sz="42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DE997A-E6D1-4881-88E5-269E5AC3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22435" y="73152"/>
            <a:ext cx="884223" cy="232963"/>
            <a:chOff x="7763256" y="73152"/>
            <a:chExt cx="1178966" cy="232963"/>
          </a:xfrm>
        </p:grpSpPr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C5A17791-3735-41AA-BC18-9EE281D2B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F95E12FB-5FC2-40B9-A965-8D7525357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E8C32A1A-9FA0-41F6-9AFF-8ECB7FAED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CF33DCF-317C-4DA0-AB10-D7FFD765B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2903C14D-D613-4770-8686-F92B1DD38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D5F133F7-E38D-4DA1-99C1-86F681CA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5CAB3553-58B3-4262-BE0D-58D7CA75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9D1B417A-9677-4C16-A473-B9683700F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7302AEA5-098D-4C81-88C5-07902BF9C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7C4E3ACA-8B17-422E-90A9-7586D06E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BD4A1ED5-82F7-4465-9B76-3F80A489F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9D1CC06-3A23-41C0-8EBB-28E61278E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462044AD-4120-4B1C-B41A-A45DA5551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30623D13-D545-4F2E-8425-E59D1BEF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E139ADAB-729A-4C31-B7E7-2532FF3FB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C7589FD1-9BFF-4E61-8C5E-8CF2AF79A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5F53515D-4E5F-4534-90F9-BD9DE478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C13CB45B-7C83-43EA-878D-FE9C4593E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38BA5C82-1285-46A1-BA10-254B21663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199FE72C-20A3-4FB4-BD67-E7EDF540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Symbol zastępczy zawartości 4" descr="Obraz zawierający trawa, zewnętrzne, roślina, pole&#10;&#10;Opis wygenerowany automatycznie">
            <a:extLst>
              <a:ext uri="{FF2B5EF4-FFF2-40B4-BE49-F238E27FC236}">
                <a16:creationId xmlns:a16="http://schemas.microsoft.com/office/drawing/2014/main" id="{960DCAE3-992F-457C-AE52-95486F7B1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r="-3" b="-3"/>
          <a:stretch/>
        </p:blipFill>
        <p:spPr>
          <a:xfrm>
            <a:off x="382137" y="576072"/>
            <a:ext cx="5019420" cy="552297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1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5" y="-1"/>
            <a:ext cx="377875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987" y="1332952"/>
            <a:ext cx="2945174" cy="3921176"/>
          </a:xfrm>
        </p:spPr>
        <p:txBody>
          <a:bodyPr anchor="ctr">
            <a:normAutofit/>
          </a:bodyPr>
          <a:lstStyle/>
          <a:p>
            <a:r>
              <a:rPr lang="pl-PL" dirty="0"/>
              <a:t>Podsumowanie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15840" y="499833"/>
            <a:ext cx="3825240" cy="55812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900" dirty="0"/>
              <a:t>Program  umożliwił mi zdobyć nowej  wiedzy i umiejętności w zakresie ochrony środowiska . </a:t>
            </a:r>
          </a:p>
          <a:p>
            <a:pPr marL="0" indent="0">
              <a:buNone/>
            </a:pPr>
            <a:r>
              <a:rPr lang="pl-PL" sz="1900" dirty="0"/>
              <a:t>Nauczył mnie cierpliwości w procesie badawczym.</a:t>
            </a:r>
          </a:p>
          <a:p>
            <a:pPr marL="0" indent="0">
              <a:buNone/>
            </a:pPr>
            <a:r>
              <a:rPr lang="pl-PL" sz="1900" dirty="0"/>
              <a:t>Zainspirował do działania. </a:t>
            </a:r>
          </a:p>
          <a:p>
            <a:pPr marL="0" indent="0">
              <a:buNone/>
            </a:pPr>
            <a:r>
              <a:rPr lang="pl-PL" sz="1900" dirty="0"/>
              <a:t>Dziękuję za opiekę i pomoc nauczycielowi biologii – Barbarze Okleja.</a:t>
            </a:r>
          </a:p>
          <a:p>
            <a:pPr marL="0" indent="0">
              <a:buNone/>
            </a:pPr>
            <a:r>
              <a:rPr lang="pl-PL" sz="1900"/>
              <a:t>                                  Paweł Wiśniewski.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5" y="-1"/>
            <a:ext cx="377875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12DFE8A-B7EC-40F2-AA46-86055AA0A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87" y="1332952"/>
            <a:ext cx="2945174" cy="3921176"/>
          </a:xfrm>
        </p:spPr>
        <p:txBody>
          <a:bodyPr anchor="ctr">
            <a:normAutofit/>
          </a:bodyPr>
          <a:lstStyle/>
          <a:p>
            <a:r>
              <a:rPr lang="pl-PL" sz="19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Uczestnictwo w charakterze wolontariusza bądź członka zespołu w badaniach prowadzonych przez uczelnie wyższe, instytuty badawcze, organizacje pozarządowe, fundacje i inne instytucje prowadzące badania (tylko 1 projekt badawczy – 5 pkt).</a:t>
            </a:r>
            <a:br>
              <a:rPr lang="pl-PL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19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76EF82-B2A0-430A-9E20-00FEE2987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840" y="499833"/>
            <a:ext cx="3825240" cy="5581226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pl-PL" sz="10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 miesiącu wrześniu 2020 r miało odbyć się spotkanie z dr hab. Beata Feledyn- Szewczyk, prof. Instytutu JUNG Puławy </a:t>
            </a:r>
            <a:r>
              <a:rPr lang="pl-PL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.Jednak  ze wzgędu na COVID -19,nie odbyło się.</a:t>
            </a:r>
            <a:r>
              <a:rPr lang="pl-PL" sz="10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Odbyło się wideo-spotkanie , gdzie dr hab. Beata Feledyn- Szewczyk, prof. Instytutu JUNG Puławy </a:t>
            </a:r>
            <a:r>
              <a:rPr lang="pl-PL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zapoznała mnie z projektami , które realizuje Jej zainteresowania badawcze koncentrują się wokół zagadnień ekologii rolniczej, oddziaływania rolnictwa na środowisko, systemów produkcji rolnej, rolnictwa ekologicznego, bioróżnorodności, biologicznej ochrony roślin. Ważnym nurtem w pracy naukowej i działalności upowszechnieniowej są badania nad doskonaleniem agrotechniki zbóż w rolnictwie ekologicznym. Ponadto była wykonawcą w 6 projektach międzynarodowych, 5 projektach krajowych (NCN, NCBiR, POIG) oraz kierowała projektem badawczym własnym MNiSW (2010-2013). Obecnie uczestniczy w realizacji projektu NCBiR „Nowe rozwiązania biotechnologiczne w diagnostyce, zwalczaniu i monitoringu kluczowych patogenów grzybowych w ekologicznej uprawie owoców miękkich (EcoFruits) (2018-2022).</a:t>
            </a:r>
          </a:p>
          <a:p>
            <a:pPr>
              <a:spcAft>
                <a:spcPts val="800"/>
              </a:spcAft>
            </a:pPr>
            <a:r>
              <a:rPr lang="pl-PL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Efektem działalności dr hab. Beaty Feledyn-Szewczyk jest 55 oryginalnych publikacji naukowych i 18 popularno-naukowych oraz 14 materiałów szkoleniowych i instrukcji wdrożeniowych.Bardzo zaciekawiła mnie działalność naukowa </a:t>
            </a:r>
            <a:r>
              <a:rPr lang="pl-PL" sz="10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 dr hab. Beata Feledyn- Szewczyk, prof. Instytutu JUNG Puławy i chętnie w przyszłości skorzystam z uwag .</a:t>
            </a:r>
            <a:endParaRPr lang="pl-PL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sz="10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Zapoznałem z dr hab. Beata Feledyn- Szewczyk, prof. Instytutu JUNG Puławy z założeniami </a:t>
            </a:r>
            <a:r>
              <a:rPr lang="pl-PL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Programu pn.: „Lider wiedzy i ochrony środowiska”, przedstawiłem swoje działania ,które </a:t>
            </a:r>
            <a:r>
              <a:rPr lang="pl-PL" sz="10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 hab. Beata Feledyn- Szewczyk, prof. Instytutu JUNG Puławy powiedziała ,ze popiera. Było to dla mnie miłe i budujące.</a:t>
            </a:r>
            <a:endParaRPr lang="pl-PL" sz="1000"/>
          </a:p>
        </p:txBody>
      </p:sp>
    </p:spTree>
    <p:extLst>
      <p:ext uri="{BB962C8B-B14F-4D97-AF65-F5344CB8AC3E}">
        <p14:creationId xmlns:p14="http://schemas.microsoft.com/office/powerpoint/2010/main" val="416839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5" y="-1"/>
            <a:ext cx="377875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987" y="1332952"/>
            <a:ext cx="2945174" cy="3921176"/>
          </a:xfrm>
        </p:spPr>
        <p:txBody>
          <a:bodyPr anchor="ctr">
            <a:normAutofit/>
          </a:bodyPr>
          <a:lstStyle/>
          <a:p>
            <a:r>
              <a:rPr lang="pl-PL" sz="4000" b="1" dirty="0"/>
              <a:t>ZADANIE OCHRONA ŚRODOWISKA</a:t>
            </a:r>
            <a:endParaRPr lang="pl-PL" sz="4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15840" y="499833"/>
            <a:ext cx="3825240" cy="55812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900" dirty="0"/>
              <a:t>Wykonanie i wywieszenie pod nadzorem nauczyciela budek lęgowych, schronów, domków dla gatunków wymagających czynnej ochrony.</a:t>
            </a:r>
          </a:p>
        </p:txBody>
      </p:sp>
    </p:spTree>
    <p:extLst>
      <p:ext uri="{BB962C8B-B14F-4D97-AF65-F5344CB8AC3E}">
        <p14:creationId xmlns:p14="http://schemas.microsoft.com/office/powerpoint/2010/main" val="297280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728662"/>
            <a:ext cx="2839134" cy="372885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2800" b="1"/>
              <a:t>W dniu 3.10.2020r w lesie nauczyciela Cezarego Jońskiego zostały zawieszone budki lęgowe dla gatunków wymagającej  czynnej ochrony</a:t>
            </a:r>
            <a:r>
              <a:rPr lang="en-US" sz="2800"/>
              <a:t>. </a:t>
            </a:r>
          </a:p>
        </p:txBody>
      </p:sp>
      <p:pic>
        <p:nvPicPr>
          <p:cNvPr id="7" name="Symbol zastępczy zawartości 6" descr="Obraz zawierający zewnętrzne, drzewo, roślina, trawa&#10;&#10;Opis wygenerowany automatycznie">
            <a:extLst>
              <a:ext uri="{FF2B5EF4-FFF2-40B4-BE49-F238E27FC236}">
                <a16:creationId xmlns:a16="http://schemas.microsoft.com/office/drawing/2014/main" id="{3007E593-0182-4DC5-9368-73A5F2B95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9" b="15652"/>
          <a:stretch/>
        </p:blipFill>
        <p:spPr>
          <a:xfrm rot="5400000">
            <a:off x="3021564" y="735564"/>
            <a:ext cx="6858000" cy="53868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ymbol zastępczy zawartości 4" descr="Obraz zawierający zewnętrzne, trawa, osoba, stojące&#10;&#10;Opis wygenerowany automatycznie">
            <a:extLst>
              <a:ext uri="{FF2B5EF4-FFF2-40B4-BE49-F238E27FC236}">
                <a16:creationId xmlns:a16="http://schemas.microsoft.com/office/drawing/2014/main" id="{AC30BD44-E7C5-4058-957D-936CC088A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" b="205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0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5" y="-1"/>
            <a:ext cx="377875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987" y="1332952"/>
            <a:ext cx="2945174" cy="3921176"/>
          </a:xfrm>
        </p:spPr>
        <p:txBody>
          <a:bodyPr anchor="ctr">
            <a:normAutofit/>
          </a:bodyPr>
          <a:lstStyle/>
          <a:p>
            <a:r>
              <a:rPr lang="pl-PL" sz="4700" b="1"/>
              <a:t>ZADANIE : OCHRONA PRZYRODY</a:t>
            </a:r>
            <a:br>
              <a:rPr lang="pl-PL" sz="4700"/>
            </a:br>
            <a:endParaRPr lang="pl-PL" sz="47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15840" y="499833"/>
            <a:ext cx="3825240" cy="55812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900" b="1"/>
              <a:t>Przygotowanie opracowania dotyczącego form ochrony lub gatunków i siedlisk chronionych lub programów czynnej ochrony przyrody na pobliskim obszarze, do 50 km od miejsca zamieszkania.</a:t>
            </a:r>
            <a:endParaRPr lang="pl-PL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5" y="-1"/>
            <a:ext cx="377875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6FC0625-A4E3-461C-82AD-8A5D7BC9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87" y="1332952"/>
            <a:ext cx="2945174" cy="3921176"/>
          </a:xfrm>
        </p:spPr>
        <p:txBody>
          <a:bodyPr anchor="ctr">
            <a:normAutofit/>
          </a:bodyPr>
          <a:lstStyle/>
          <a:p>
            <a:r>
              <a:rPr lang="pl-PL" sz="2200" b="1"/>
              <a:t>Przygotowanie opracowania dotyczącego form ochrony lub gatunków i siedlisk chronionych lub programów czynnej ochrony przyrody na pobliskim obszarze, do 50 km od miejsca zamieszkania</a:t>
            </a:r>
            <a:endParaRPr lang="pl-PL" sz="22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F509B8-5C67-434C-AC3D-06D297C0A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840" y="499833"/>
            <a:ext cx="3825240" cy="5581226"/>
          </a:xfrm>
        </p:spPr>
        <p:txBody>
          <a:bodyPr anchor="ctr">
            <a:normAutofit/>
          </a:bodyPr>
          <a:lstStyle/>
          <a:p>
            <a:r>
              <a:rPr lang="pl-PL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czerwcu 2020  wspólnie z nauczycielem biologii  Panią Barbara Okleja dokonaliśmy analizy materiału zebranego przed pandemią w listopadzie 2019 r przez Szkolne Koło Ochrony Przyrody ,Pomników na terenie Miasta Ryki .</a:t>
            </a:r>
          </a:p>
          <a:p>
            <a:r>
              <a:rPr lang="pl-PL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Formułowanie wniosków odbywało się za pomocą poczty elektronicznej i Messenger.</a:t>
            </a:r>
          </a:p>
          <a:p>
            <a:pPr marL="0" indent="0">
              <a:buNone/>
            </a:pPr>
            <a:endParaRPr lang="pl-PL" sz="13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sz="13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 gminie  Ryki  jest  obecnie 19 pomników .My zajęliśmy się Pomnikami przyrody w mieście Ryki  są </a:t>
            </a:r>
            <a:endParaRPr lang="pl-PL" sz="13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pl-PL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Dąb szypułkowy „Wolność” w Rykach - ul. Plac Wolności w drzewostanie parkowym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pl-PL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Dąb szypułkowy „Jan” w Rykach - ul. Wspólna w pasie drogowym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pl-PL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Modrzew europejski „Marian” w Rykach - teren plebanii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pl-PL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Dąb szypułkowy „Stanisława” w Rykach - teren kościoła przy ogrodzeniu od strony alei ks. Jana Rozwadowskiego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pl-PL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Dąb szypułkowy „Józef” w Rykach - ul. Żytnia 30 prywatna posesja</a:t>
            </a:r>
          </a:p>
          <a:p>
            <a:r>
              <a:rPr lang="pl-PL" sz="13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odbył się rokroczny pomiar pomników ze względu na pandemie COVID -19</a:t>
            </a:r>
            <a:endParaRPr lang="pl-PL" sz="13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300"/>
          </a:p>
        </p:txBody>
      </p:sp>
    </p:spTree>
    <p:extLst>
      <p:ext uri="{BB962C8B-B14F-4D97-AF65-F5344CB8AC3E}">
        <p14:creationId xmlns:p14="http://schemas.microsoft.com/office/powerpoint/2010/main" val="165564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A1F4363-ED34-490E-81D7-49B1643CE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4617" cy="3233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9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E00B104-DE00-42AE-B339-80E3E7887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54F3FC8F-7FE1-4577-9C6C-7D71612E2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D75DE961-5CBB-41E4-B8E2-3F4EB53E4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5106C17D-476A-408A-993D-EB08BF072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2485BA6D-C455-4304-B621-3E7455A146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1FEF0C54-FB60-4694-8974-55CE89538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B1310F19-3735-4B06-9DAC-5D31DEC37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9F8E2E70-4946-42A5-A6CB-D212EF315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CB127BE0-971B-4151-A6BE-1E7D646DD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F977815D-8B96-4A04-9D7C-CC6019BEB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1324B8FD-3A1E-4A9F-9E77-E2A7B46A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2D9C4E17-B5D3-4904-BF9B-F5E0390DF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0A091D-F416-4BB5-8655-DA045B167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74279B3E-08FB-4407-99C5-A265D0DAB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8602C7E2-B6C3-4A15-B9C6-8F147D0C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6CDC0501-5A35-435D-8362-A6C6913A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A2045D48-B6D9-4B63-B979-03ACA25B7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A2F564A4-2610-47FB-A038-60FDC68EF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9D779382-FF65-418F-BBF8-325CE3422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F3676594-41EC-42AC-A214-FC1A110C8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29DFE25F-CE29-4FFD-BD98-4E67965F1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1FB7B4C-6D2C-469A-9EA7-85CE006E49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6149"/>
          <a:stretch/>
        </p:blipFill>
        <p:spPr>
          <a:xfrm rot="5400000">
            <a:off x="5571482" y="-75203"/>
            <a:ext cx="2950679" cy="3667707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5"/>
            <a:ext cx="455228" cy="3624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25769A43-38FE-4DF8-B397-FDA0EFE5C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986" y="3502955"/>
            <a:ext cx="3873527" cy="30276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600"/>
              <a:t>Projekt stworzenia pomników przyrody został zrealizowany wraz z członkami Koła Młodego Ekologa i nauczycielami biologii i geografii. </a:t>
            </a:r>
            <a:endParaRPr lang="en-US" sz="1600"/>
          </a:p>
        </p:txBody>
      </p:sp>
      <p:pic>
        <p:nvPicPr>
          <p:cNvPr id="10" name="Obraz 9" descr="Obraz zawierający budynek, drzewo&#10;&#10;Opis wygenerowany automatycznie">
            <a:extLst>
              <a:ext uri="{FF2B5EF4-FFF2-40B4-BE49-F238E27FC236}">
                <a16:creationId xmlns:a16="http://schemas.microsoft.com/office/drawing/2014/main" id="{3C2213A3-C703-4762-896B-78D507374E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315"/>
          <a:stretch/>
        </p:blipFill>
        <p:spPr>
          <a:xfrm rot="5400000">
            <a:off x="5570065" y="3205439"/>
            <a:ext cx="2953512" cy="3667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1269</Words>
  <Application>Microsoft Office PowerPoint</Application>
  <PresentationFormat>Pokaz na ekranie (4:3)</PresentationFormat>
  <Paragraphs>81</Paragraphs>
  <Slides>27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Motyw pakietu Office</vt:lpstr>
      <vt:lpstr>Moje   działaniach  w ramach realizacji programu pt. „Lider wiedzy i ochrony środowiska”.</vt:lpstr>
      <vt:lpstr>Obserwacje badania   Przeprowadzenie codzienne (2 razy w ciągu dnia – w godz. porannych i popołudniowych) obserwacji warunków atmosferycznych (temperatura, opady, zachmurzenie, wiatr) </vt:lpstr>
      <vt:lpstr>Uczestnictwo w charakterze wolontariusza bądź członka zespołu w badaniach prowadzonych przez uczelnie wyższe, instytuty badawcze, organizacje pozarządowe, fundacje i inne instytucje prowadzące badania (tylko 1 projekt badawczy – 5 pkt). </vt:lpstr>
      <vt:lpstr>ZADANIE OCHRONA ŚRODOWISKA</vt:lpstr>
      <vt:lpstr>W dniu 3.10.2020r w lesie nauczyciela Cezarego Jońskiego zostały zawieszone budki lęgowe dla gatunków wymagającej  czynnej ochrony. </vt:lpstr>
      <vt:lpstr>Prezentacja programu PowerPoint</vt:lpstr>
      <vt:lpstr>ZADANIE : OCHRONA PRZYRODY </vt:lpstr>
      <vt:lpstr>Przygotowanie opracowania dotyczącego form ochrony lub gatunków i siedlisk chronionych lub programów czynnej ochrony przyrody na pobliskim obszarze, do 50 km od miejsca zamieszkania</vt:lpstr>
      <vt:lpstr>Prezentacja programu PowerPoint</vt:lpstr>
      <vt:lpstr>ZADANIE OCHRONA ŚRODOWISKA </vt:lpstr>
      <vt:lpstr>ZADANIE OCHRONA ŚRODOWISKA</vt:lpstr>
      <vt:lpstr>ZADANIE OCHRONA ŚRODOWISKA </vt:lpstr>
      <vt:lpstr>W naszej szkole została zorganizowana akcja sprzątania świata w naszej okolicy. W przedsięwzięciu wzięło udział .. uczniów oraz nauczyciel pod którego opieką znajdowali się uczniowie</vt:lpstr>
      <vt:lpstr>Sprzątamy… dzisiaj </vt:lpstr>
      <vt:lpstr>ZADANIE INNA AKTYWNOŚĆ </vt:lpstr>
      <vt:lpstr>Spotkania</vt:lpstr>
      <vt:lpstr>Spotkanie</vt:lpstr>
      <vt:lpstr>ZADANIE : INNA AKTYWNOŚĆ </vt:lpstr>
      <vt:lpstr>Przygotowanie ulotki (2 strony formatu A4) o problemie smogu i walki z tym zjawiskiem oraz przekazanie ulotek seniorom oraz innym mieszkańcom okolicznych miejscowości</vt:lpstr>
      <vt:lpstr>Przygotowanie ulotki (2 strony formatu A4) o roli i znaczeniu pszczół miodnych i dzikich w przyrodzie i sposobach ochrony pszczół oraz przekazanie ulotek seniorom i innym mieszkańcom okolicznych miejscowośc</vt:lpstr>
      <vt:lpstr>Ulotka o walce ze smogiem</vt:lpstr>
      <vt:lpstr>Ulotka o znaczeniu pszczół w przyrodzie </vt:lpstr>
      <vt:lpstr>Ogród  roślin miododajnych</vt:lpstr>
      <vt:lpstr>   </vt:lpstr>
      <vt:lpstr>Lipiec – sierpień  2020</vt:lpstr>
      <vt:lpstr>27 sierpnia 2020 r</vt:lpstr>
      <vt:lpstr>Podsumowanie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  działaniach  w ramach realizacji programu pt. „Lider wiedzy i ochrony środowiska”.</dc:title>
  <dc:creator>Jakub Okleja</dc:creator>
  <cp:lastModifiedBy>Jakub Okleja</cp:lastModifiedBy>
  <cp:revision>2</cp:revision>
  <dcterms:created xsi:type="dcterms:W3CDTF">2020-10-18T14:05:49Z</dcterms:created>
  <dcterms:modified xsi:type="dcterms:W3CDTF">2020-10-22T07:19:00Z</dcterms:modified>
</cp:coreProperties>
</file>