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26"/>
  </p:notesMasterIdLst>
  <p:sldIdLst>
    <p:sldId id="256" r:id="rId2"/>
    <p:sldId id="276" r:id="rId3"/>
    <p:sldId id="273" r:id="rId4"/>
    <p:sldId id="279" r:id="rId5"/>
    <p:sldId id="262" r:id="rId6"/>
    <p:sldId id="280" r:id="rId7"/>
    <p:sldId id="281" r:id="rId8"/>
    <p:sldId id="264" r:id="rId9"/>
    <p:sldId id="290" r:id="rId10"/>
    <p:sldId id="282" r:id="rId11"/>
    <p:sldId id="266" r:id="rId12"/>
    <p:sldId id="283" r:id="rId13"/>
    <p:sldId id="268" r:id="rId14"/>
    <p:sldId id="284" r:id="rId15"/>
    <p:sldId id="270" r:id="rId16"/>
    <p:sldId id="285" r:id="rId17"/>
    <p:sldId id="287" r:id="rId18"/>
    <p:sldId id="286" r:id="rId19"/>
    <p:sldId id="288" r:id="rId20"/>
    <p:sldId id="293" r:id="rId21"/>
    <p:sldId id="294" r:id="rId22"/>
    <p:sldId id="291" r:id="rId23"/>
    <p:sldId id="272" r:id="rId24"/>
    <p:sldId id="289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22" autoAdjust="0"/>
  </p:normalViewPr>
  <p:slideViewPr>
    <p:cSldViewPr>
      <p:cViewPr varScale="1">
        <p:scale>
          <a:sx n="72" d="100"/>
          <a:sy n="72" d="100"/>
        </p:scale>
        <p:origin x="132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opisy%20patrycja\obserwacje%20pogody\Pogod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opisy%20patrycja\obserwacje%20pogody\Pogod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Pogoda w czerwcu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Temperatura (C)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Arkusz1!$A$33:$A$62</c:f>
              <c:strCache>
                <c:ptCount val="30"/>
                <c:pt idx="0">
                  <c:v>1 czerwca</c:v>
                </c:pt>
                <c:pt idx="1">
                  <c:v>2 czerwca</c:v>
                </c:pt>
                <c:pt idx="2">
                  <c:v>3 czerwca</c:v>
                </c:pt>
                <c:pt idx="3">
                  <c:v>4 czerwca</c:v>
                </c:pt>
                <c:pt idx="4">
                  <c:v>5 czerwca</c:v>
                </c:pt>
                <c:pt idx="5">
                  <c:v>6 czerwca</c:v>
                </c:pt>
                <c:pt idx="6">
                  <c:v>7 czerwca</c:v>
                </c:pt>
                <c:pt idx="7">
                  <c:v>8 czerwca</c:v>
                </c:pt>
                <c:pt idx="8">
                  <c:v>9 czerwca</c:v>
                </c:pt>
                <c:pt idx="9">
                  <c:v>10 czerwca</c:v>
                </c:pt>
                <c:pt idx="10">
                  <c:v>11 czerwca</c:v>
                </c:pt>
                <c:pt idx="11">
                  <c:v>12 czerwca</c:v>
                </c:pt>
                <c:pt idx="12">
                  <c:v>13 czerwca</c:v>
                </c:pt>
                <c:pt idx="13">
                  <c:v>14 czerwca</c:v>
                </c:pt>
                <c:pt idx="14">
                  <c:v>15 czerwca</c:v>
                </c:pt>
                <c:pt idx="15">
                  <c:v>16 czerwca</c:v>
                </c:pt>
                <c:pt idx="16">
                  <c:v>17 czerwca</c:v>
                </c:pt>
                <c:pt idx="17">
                  <c:v>18 czerwca</c:v>
                </c:pt>
                <c:pt idx="18">
                  <c:v>19 czerwca</c:v>
                </c:pt>
                <c:pt idx="19">
                  <c:v>20 czerwca</c:v>
                </c:pt>
                <c:pt idx="20">
                  <c:v>21 czerwca</c:v>
                </c:pt>
                <c:pt idx="21">
                  <c:v>22 czerwca</c:v>
                </c:pt>
                <c:pt idx="22">
                  <c:v>23 czerwca</c:v>
                </c:pt>
                <c:pt idx="23">
                  <c:v>24 czerwca</c:v>
                </c:pt>
                <c:pt idx="24">
                  <c:v>25 czerwca</c:v>
                </c:pt>
                <c:pt idx="25">
                  <c:v>26 czerwca</c:v>
                </c:pt>
                <c:pt idx="26">
                  <c:v>27 czerwca</c:v>
                </c:pt>
                <c:pt idx="27">
                  <c:v>28 czerwca</c:v>
                </c:pt>
                <c:pt idx="28">
                  <c:v>29 czerwca</c:v>
                </c:pt>
                <c:pt idx="29">
                  <c:v>30 czerwca</c:v>
                </c:pt>
              </c:strCache>
            </c:strRef>
          </c:cat>
          <c:val>
            <c:numRef>
              <c:f>Arkusz1!$B$33:$B$62</c:f>
              <c:numCache>
                <c:formatCode>General</c:formatCode>
                <c:ptCount val="30"/>
                <c:pt idx="0">
                  <c:v>3</c:v>
                </c:pt>
                <c:pt idx="1">
                  <c:v>14</c:v>
                </c:pt>
                <c:pt idx="2">
                  <c:v>15</c:v>
                </c:pt>
                <c:pt idx="3">
                  <c:v>8</c:v>
                </c:pt>
                <c:pt idx="4">
                  <c:v>17</c:v>
                </c:pt>
                <c:pt idx="5">
                  <c:v>18</c:v>
                </c:pt>
                <c:pt idx="6">
                  <c:v>15</c:v>
                </c:pt>
                <c:pt idx="7">
                  <c:v>19</c:v>
                </c:pt>
                <c:pt idx="8">
                  <c:v>19</c:v>
                </c:pt>
                <c:pt idx="9">
                  <c:v>18</c:v>
                </c:pt>
                <c:pt idx="10">
                  <c:v>12</c:v>
                </c:pt>
                <c:pt idx="11">
                  <c:v>10</c:v>
                </c:pt>
                <c:pt idx="12">
                  <c:v>13</c:v>
                </c:pt>
                <c:pt idx="13">
                  <c:v>14</c:v>
                </c:pt>
                <c:pt idx="14">
                  <c:v>17</c:v>
                </c:pt>
                <c:pt idx="15">
                  <c:v>20</c:v>
                </c:pt>
                <c:pt idx="16">
                  <c:v>20</c:v>
                </c:pt>
                <c:pt idx="17">
                  <c:v>13</c:v>
                </c:pt>
                <c:pt idx="18">
                  <c:v>22</c:v>
                </c:pt>
                <c:pt idx="19">
                  <c:v>24</c:v>
                </c:pt>
                <c:pt idx="20">
                  <c:v>16</c:v>
                </c:pt>
                <c:pt idx="21">
                  <c:v>25</c:v>
                </c:pt>
                <c:pt idx="22">
                  <c:v>24</c:v>
                </c:pt>
                <c:pt idx="23">
                  <c:v>24</c:v>
                </c:pt>
                <c:pt idx="24">
                  <c:v>18</c:v>
                </c:pt>
                <c:pt idx="25">
                  <c:v>20</c:v>
                </c:pt>
                <c:pt idx="26">
                  <c:v>19</c:v>
                </c:pt>
                <c:pt idx="27">
                  <c:v>20</c:v>
                </c:pt>
                <c:pt idx="28">
                  <c:v>15</c:v>
                </c:pt>
                <c:pt idx="29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28-4A0C-BED8-FE627F888CFF}"/>
            </c:ext>
          </c:extLst>
        </c:ser>
        <c:ser>
          <c:idx val="1"/>
          <c:order val="1"/>
          <c:tx>
            <c:v>Opady (%)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Arkusz1!$A$33:$A$62</c:f>
              <c:strCache>
                <c:ptCount val="30"/>
                <c:pt idx="0">
                  <c:v>1 czerwca</c:v>
                </c:pt>
                <c:pt idx="1">
                  <c:v>2 czerwca</c:v>
                </c:pt>
                <c:pt idx="2">
                  <c:v>3 czerwca</c:v>
                </c:pt>
                <c:pt idx="3">
                  <c:v>4 czerwca</c:v>
                </c:pt>
                <c:pt idx="4">
                  <c:v>5 czerwca</c:v>
                </c:pt>
                <c:pt idx="5">
                  <c:v>6 czerwca</c:v>
                </c:pt>
                <c:pt idx="6">
                  <c:v>7 czerwca</c:v>
                </c:pt>
                <c:pt idx="7">
                  <c:v>8 czerwca</c:v>
                </c:pt>
                <c:pt idx="8">
                  <c:v>9 czerwca</c:v>
                </c:pt>
                <c:pt idx="9">
                  <c:v>10 czerwca</c:v>
                </c:pt>
                <c:pt idx="10">
                  <c:v>11 czerwca</c:v>
                </c:pt>
                <c:pt idx="11">
                  <c:v>12 czerwca</c:v>
                </c:pt>
                <c:pt idx="12">
                  <c:v>13 czerwca</c:v>
                </c:pt>
                <c:pt idx="13">
                  <c:v>14 czerwca</c:v>
                </c:pt>
                <c:pt idx="14">
                  <c:v>15 czerwca</c:v>
                </c:pt>
                <c:pt idx="15">
                  <c:v>16 czerwca</c:v>
                </c:pt>
                <c:pt idx="16">
                  <c:v>17 czerwca</c:v>
                </c:pt>
                <c:pt idx="17">
                  <c:v>18 czerwca</c:v>
                </c:pt>
                <c:pt idx="18">
                  <c:v>19 czerwca</c:v>
                </c:pt>
                <c:pt idx="19">
                  <c:v>20 czerwca</c:v>
                </c:pt>
                <c:pt idx="20">
                  <c:v>21 czerwca</c:v>
                </c:pt>
                <c:pt idx="21">
                  <c:v>22 czerwca</c:v>
                </c:pt>
                <c:pt idx="22">
                  <c:v>23 czerwca</c:v>
                </c:pt>
                <c:pt idx="23">
                  <c:v>24 czerwca</c:v>
                </c:pt>
                <c:pt idx="24">
                  <c:v>25 czerwca</c:v>
                </c:pt>
                <c:pt idx="25">
                  <c:v>26 czerwca</c:v>
                </c:pt>
                <c:pt idx="26">
                  <c:v>27 czerwca</c:v>
                </c:pt>
                <c:pt idx="27">
                  <c:v>28 czerwca</c:v>
                </c:pt>
                <c:pt idx="28">
                  <c:v>29 czerwca</c:v>
                </c:pt>
                <c:pt idx="29">
                  <c:v>30 czerwca</c:v>
                </c:pt>
              </c:strCache>
            </c:strRef>
          </c:cat>
          <c:val>
            <c:numRef>
              <c:f>Arkusz1!$C$33:$C$62</c:f>
              <c:numCache>
                <c:formatCode>General</c:formatCode>
                <c:ptCount val="30"/>
                <c:pt idx="0">
                  <c:v>90</c:v>
                </c:pt>
                <c:pt idx="1">
                  <c:v>55</c:v>
                </c:pt>
                <c:pt idx="2">
                  <c:v>61</c:v>
                </c:pt>
                <c:pt idx="3">
                  <c:v>87</c:v>
                </c:pt>
                <c:pt idx="4">
                  <c:v>65</c:v>
                </c:pt>
                <c:pt idx="5">
                  <c:v>69</c:v>
                </c:pt>
                <c:pt idx="6">
                  <c:v>75</c:v>
                </c:pt>
                <c:pt idx="7">
                  <c:v>59</c:v>
                </c:pt>
                <c:pt idx="8">
                  <c:v>65</c:v>
                </c:pt>
                <c:pt idx="9">
                  <c:v>65</c:v>
                </c:pt>
                <c:pt idx="10">
                  <c:v>90</c:v>
                </c:pt>
                <c:pt idx="11">
                  <c:v>92</c:v>
                </c:pt>
                <c:pt idx="12">
                  <c:v>73</c:v>
                </c:pt>
                <c:pt idx="13">
                  <c:v>65</c:v>
                </c:pt>
                <c:pt idx="14">
                  <c:v>60</c:v>
                </c:pt>
                <c:pt idx="15">
                  <c:v>72</c:v>
                </c:pt>
                <c:pt idx="16">
                  <c:v>59</c:v>
                </c:pt>
                <c:pt idx="17">
                  <c:v>87</c:v>
                </c:pt>
                <c:pt idx="18">
                  <c:v>66</c:v>
                </c:pt>
                <c:pt idx="19">
                  <c:v>64</c:v>
                </c:pt>
                <c:pt idx="20">
                  <c:v>93</c:v>
                </c:pt>
                <c:pt idx="21">
                  <c:v>66</c:v>
                </c:pt>
                <c:pt idx="22">
                  <c:v>84</c:v>
                </c:pt>
                <c:pt idx="23">
                  <c:v>80</c:v>
                </c:pt>
                <c:pt idx="24">
                  <c:v>93</c:v>
                </c:pt>
                <c:pt idx="25">
                  <c:v>78</c:v>
                </c:pt>
                <c:pt idx="26">
                  <c:v>69</c:v>
                </c:pt>
                <c:pt idx="27">
                  <c:v>69</c:v>
                </c:pt>
                <c:pt idx="28">
                  <c:v>82</c:v>
                </c:pt>
                <c:pt idx="29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28-4A0C-BED8-FE627F888CFF}"/>
            </c:ext>
          </c:extLst>
        </c:ser>
        <c:ser>
          <c:idx val="2"/>
          <c:order val="2"/>
          <c:tx>
            <c:v>Zachmurzenie (%)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Arkusz1!$A$33:$A$62</c:f>
              <c:strCache>
                <c:ptCount val="30"/>
                <c:pt idx="0">
                  <c:v>1 czerwca</c:v>
                </c:pt>
                <c:pt idx="1">
                  <c:v>2 czerwca</c:v>
                </c:pt>
                <c:pt idx="2">
                  <c:v>3 czerwca</c:v>
                </c:pt>
                <c:pt idx="3">
                  <c:v>4 czerwca</c:v>
                </c:pt>
                <c:pt idx="4">
                  <c:v>5 czerwca</c:v>
                </c:pt>
                <c:pt idx="5">
                  <c:v>6 czerwca</c:v>
                </c:pt>
                <c:pt idx="6">
                  <c:v>7 czerwca</c:v>
                </c:pt>
                <c:pt idx="7">
                  <c:v>8 czerwca</c:v>
                </c:pt>
                <c:pt idx="8">
                  <c:v>9 czerwca</c:v>
                </c:pt>
                <c:pt idx="9">
                  <c:v>10 czerwca</c:v>
                </c:pt>
                <c:pt idx="10">
                  <c:v>11 czerwca</c:v>
                </c:pt>
                <c:pt idx="11">
                  <c:v>12 czerwca</c:v>
                </c:pt>
                <c:pt idx="12">
                  <c:v>13 czerwca</c:v>
                </c:pt>
                <c:pt idx="13">
                  <c:v>14 czerwca</c:v>
                </c:pt>
                <c:pt idx="14">
                  <c:v>15 czerwca</c:v>
                </c:pt>
                <c:pt idx="15">
                  <c:v>16 czerwca</c:v>
                </c:pt>
                <c:pt idx="16">
                  <c:v>17 czerwca</c:v>
                </c:pt>
                <c:pt idx="17">
                  <c:v>18 czerwca</c:v>
                </c:pt>
                <c:pt idx="18">
                  <c:v>19 czerwca</c:v>
                </c:pt>
                <c:pt idx="19">
                  <c:v>20 czerwca</c:v>
                </c:pt>
                <c:pt idx="20">
                  <c:v>21 czerwca</c:v>
                </c:pt>
                <c:pt idx="21">
                  <c:v>22 czerwca</c:v>
                </c:pt>
                <c:pt idx="22">
                  <c:v>23 czerwca</c:v>
                </c:pt>
                <c:pt idx="23">
                  <c:v>24 czerwca</c:v>
                </c:pt>
                <c:pt idx="24">
                  <c:v>25 czerwca</c:v>
                </c:pt>
                <c:pt idx="25">
                  <c:v>26 czerwca</c:v>
                </c:pt>
                <c:pt idx="26">
                  <c:v>27 czerwca</c:v>
                </c:pt>
                <c:pt idx="27">
                  <c:v>28 czerwca</c:v>
                </c:pt>
                <c:pt idx="28">
                  <c:v>29 czerwca</c:v>
                </c:pt>
                <c:pt idx="29">
                  <c:v>30 czerwca</c:v>
                </c:pt>
              </c:strCache>
            </c:strRef>
          </c:cat>
          <c:val>
            <c:numRef>
              <c:f>Arkusz1!$D$33:$D$62</c:f>
              <c:numCache>
                <c:formatCode>General</c:formatCode>
                <c:ptCount val="30"/>
                <c:pt idx="0">
                  <c:v>30</c:v>
                </c:pt>
                <c:pt idx="1">
                  <c:v>76</c:v>
                </c:pt>
                <c:pt idx="2">
                  <c:v>10</c:v>
                </c:pt>
                <c:pt idx="3">
                  <c:v>10</c:v>
                </c:pt>
                <c:pt idx="4">
                  <c:v>90</c:v>
                </c:pt>
                <c:pt idx="5">
                  <c:v>10</c:v>
                </c:pt>
                <c:pt idx="6">
                  <c:v>10</c:v>
                </c:pt>
                <c:pt idx="7">
                  <c:v>1</c:v>
                </c:pt>
                <c:pt idx="8">
                  <c:v>10</c:v>
                </c:pt>
                <c:pt idx="9">
                  <c:v>91</c:v>
                </c:pt>
                <c:pt idx="10">
                  <c:v>10</c:v>
                </c:pt>
                <c:pt idx="11">
                  <c:v>76</c:v>
                </c:pt>
                <c:pt idx="12">
                  <c:v>90</c:v>
                </c:pt>
                <c:pt idx="13">
                  <c:v>10</c:v>
                </c:pt>
                <c:pt idx="14">
                  <c:v>10</c:v>
                </c:pt>
                <c:pt idx="15">
                  <c:v>31</c:v>
                </c:pt>
                <c:pt idx="16">
                  <c:v>8</c:v>
                </c:pt>
                <c:pt idx="17">
                  <c:v>0</c:v>
                </c:pt>
                <c:pt idx="18">
                  <c:v>10</c:v>
                </c:pt>
                <c:pt idx="19">
                  <c:v>10</c:v>
                </c:pt>
                <c:pt idx="20">
                  <c:v>4</c:v>
                </c:pt>
                <c:pt idx="21">
                  <c:v>5</c:v>
                </c:pt>
                <c:pt idx="22">
                  <c:v>76</c:v>
                </c:pt>
                <c:pt idx="23">
                  <c:v>30</c:v>
                </c:pt>
                <c:pt idx="24">
                  <c:v>76</c:v>
                </c:pt>
                <c:pt idx="25">
                  <c:v>91</c:v>
                </c:pt>
                <c:pt idx="26">
                  <c:v>10</c:v>
                </c:pt>
                <c:pt idx="27">
                  <c:v>10</c:v>
                </c:pt>
                <c:pt idx="28">
                  <c:v>3</c:v>
                </c:pt>
                <c:pt idx="2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28-4A0C-BED8-FE627F888CFF}"/>
            </c:ext>
          </c:extLst>
        </c:ser>
        <c:ser>
          <c:idx val="3"/>
          <c:order val="3"/>
          <c:tx>
            <c:v>Wiatr (km/h)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Arkusz1!$A$33:$A$62</c:f>
              <c:strCache>
                <c:ptCount val="30"/>
                <c:pt idx="0">
                  <c:v>1 czerwca</c:v>
                </c:pt>
                <c:pt idx="1">
                  <c:v>2 czerwca</c:v>
                </c:pt>
                <c:pt idx="2">
                  <c:v>3 czerwca</c:v>
                </c:pt>
                <c:pt idx="3">
                  <c:v>4 czerwca</c:v>
                </c:pt>
                <c:pt idx="4">
                  <c:v>5 czerwca</c:v>
                </c:pt>
                <c:pt idx="5">
                  <c:v>6 czerwca</c:v>
                </c:pt>
                <c:pt idx="6">
                  <c:v>7 czerwca</c:v>
                </c:pt>
                <c:pt idx="7">
                  <c:v>8 czerwca</c:v>
                </c:pt>
                <c:pt idx="8">
                  <c:v>9 czerwca</c:v>
                </c:pt>
                <c:pt idx="9">
                  <c:v>10 czerwca</c:v>
                </c:pt>
                <c:pt idx="10">
                  <c:v>11 czerwca</c:v>
                </c:pt>
                <c:pt idx="11">
                  <c:v>12 czerwca</c:v>
                </c:pt>
                <c:pt idx="12">
                  <c:v>13 czerwca</c:v>
                </c:pt>
                <c:pt idx="13">
                  <c:v>14 czerwca</c:v>
                </c:pt>
                <c:pt idx="14">
                  <c:v>15 czerwca</c:v>
                </c:pt>
                <c:pt idx="15">
                  <c:v>16 czerwca</c:v>
                </c:pt>
                <c:pt idx="16">
                  <c:v>17 czerwca</c:v>
                </c:pt>
                <c:pt idx="17">
                  <c:v>18 czerwca</c:v>
                </c:pt>
                <c:pt idx="18">
                  <c:v>19 czerwca</c:v>
                </c:pt>
                <c:pt idx="19">
                  <c:v>20 czerwca</c:v>
                </c:pt>
                <c:pt idx="20">
                  <c:v>21 czerwca</c:v>
                </c:pt>
                <c:pt idx="21">
                  <c:v>22 czerwca</c:v>
                </c:pt>
                <c:pt idx="22">
                  <c:v>23 czerwca</c:v>
                </c:pt>
                <c:pt idx="23">
                  <c:v>24 czerwca</c:v>
                </c:pt>
                <c:pt idx="24">
                  <c:v>25 czerwca</c:v>
                </c:pt>
                <c:pt idx="25">
                  <c:v>26 czerwca</c:v>
                </c:pt>
                <c:pt idx="26">
                  <c:v>27 czerwca</c:v>
                </c:pt>
                <c:pt idx="27">
                  <c:v>28 czerwca</c:v>
                </c:pt>
                <c:pt idx="28">
                  <c:v>29 czerwca</c:v>
                </c:pt>
                <c:pt idx="29">
                  <c:v>30 czerwca</c:v>
                </c:pt>
              </c:strCache>
            </c:strRef>
          </c:cat>
          <c:val>
            <c:numRef>
              <c:f>Arkusz1!$E$33:$E$62</c:f>
              <c:numCache>
                <c:formatCode>General</c:formatCode>
                <c:ptCount val="30"/>
                <c:pt idx="0">
                  <c:v>4</c:v>
                </c:pt>
                <c:pt idx="1">
                  <c:v>6</c:v>
                </c:pt>
                <c:pt idx="2">
                  <c:v>6</c:v>
                </c:pt>
                <c:pt idx="3">
                  <c:v>3</c:v>
                </c:pt>
                <c:pt idx="4">
                  <c:v>7</c:v>
                </c:pt>
                <c:pt idx="5">
                  <c:v>10</c:v>
                </c:pt>
                <c:pt idx="6">
                  <c:v>10</c:v>
                </c:pt>
                <c:pt idx="7">
                  <c:v>8</c:v>
                </c:pt>
                <c:pt idx="8">
                  <c:v>8</c:v>
                </c:pt>
                <c:pt idx="9">
                  <c:v>11</c:v>
                </c:pt>
                <c:pt idx="10">
                  <c:v>3</c:v>
                </c:pt>
                <c:pt idx="11">
                  <c:v>5</c:v>
                </c:pt>
                <c:pt idx="12">
                  <c:v>21</c:v>
                </c:pt>
                <c:pt idx="13">
                  <c:v>16</c:v>
                </c:pt>
                <c:pt idx="14">
                  <c:v>3</c:v>
                </c:pt>
                <c:pt idx="15">
                  <c:v>4</c:v>
                </c:pt>
                <c:pt idx="16">
                  <c:v>7</c:v>
                </c:pt>
                <c:pt idx="17">
                  <c:v>8</c:v>
                </c:pt>
                <c:pt idx="18">
                  <c:v>5</c:v>
                </c:pt>
                <c:pt idx="19">
                  <c:v>6</c:v>
                </c:pt>
                <c:pt idx="20">
                  <c:v>8</c:v>
                </c:pt>
                <c:pt idx="21">
                  <c:v>8</c:v>
                </c:pt>
                <c:pt idx="22">
                  <c:v>8</c:v>
                </c:pt>
                <c:pt idx="23">
                  <c:v>5</c:v>
                </c:pt>
                <c:pt idx="24">
                  <c:v>6</c:v>
                </c:pt>
                <c:pt idx="25">
                  <c:v>12</c:v>
                </c:pt>
                <c:pt idx="26">
                  <c:v>6</c:v>
                </c:pt>
                <c:pt idx="27">
                  <c:v>6</c:v>
                </c:pt>
                <c:pt idx="28">
                  <c:v>5</c:v>
                </c:pt>
                <c:pt idx="29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E28-4A0C-BED8-FE627F888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3044352"/>
        <c:axId val="73045888"/>
      </c:barChart>
      <c:catAx>
        <c:axId val="7304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3045888"/>
        <c:crosses val="autoZero"/>
        <c:auto val="1"/>
        <c:lblAlgn val="ctr"/>
        <c:lblOffset val="100"/>
        <c:noMultiLvlLbl val="0"/>
      </c:catAx>
      <c:valAx>
        <c:axId val="7304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304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Pogoda w sierpniu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Temperatura (C)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Arkusz1!$A$94:$A$124</c:f>
              <c:strCache>
                <c:ptCount val="31"/>
                <c:pt idx="0">
                  <c:v>1 sierpnia</c:v>
                </c:pt>
                <c:pt idx="1">
                  <c:v>2 sierpnia</c:v>
                </c:pt>
                <c:pt idx="2">
                  <c:v>3 sierpnia</c:v>
                </c:pt>
                <c:pt idx="3">
                  <c:v>4 sierpnia</c:v>
                </c:pt>
                <c:pt idx="4">
                  <c:v>5 sierpnia</c:v>
                </c:pt>
                <c:pt idx="5">
                  <c:v>6 sierpnia</c:v>
                </c:pt>
                <c:pt idx="6">
                  <c:v>7 sierpnia</c:v>
                </c:pt>
                <c:pt idx="7">
                  <c:v>8 sierpnia</c:v>
                </c:pt>
                <c:pt idx="8">
                  <c:v>9 sierpnia</c:v>
                </c:pt>
                <c:pt idx="9">
                  <c:v>10 sierpnia</c:v>
                </c:pt>
                <c:pt idx="10">
                  <c:v>11 sierpnia</c:v>
                </c:pt>
                <c:pt idx="11">
                  <c:v>12 sierpnia</c:v>
                </c:pt>
                <c:pt idx="12">
                  <c:v>13 sierpnia</c:v>
                </c:pt>
                <c:pt idx="13">
                  <c:v>14 sierpnia</c:v>
                </c:pt>
                <c:pt idx="14">
                  <c:v>15 sierpnia</c:v>
                </c:pt>
                <c:pt idx="15">
                  <c:v>16 sierpnia</c:v>
                </c:pt>
                <c:pt idx="16">
                  <c:v>17 sierpnia</c:v>
                </c:pt>
                <c:pt idx="17">
                  <c:v>18 sierpnia</c:v>
                </c:pt>
                <c:pt idx="18">
                  <c:v>19 sierpnia</c:v>
                </c:pt>
                <c:pt idx="19">
                  <c:v>20 sierpnia</c:v>
                </c:pt>
                <c:pt idx="20">
                  <c:v>21 sierpnia</c:v>
                </c:pt>
                <c:pt idx="21">
                  <c:v>22 sierpnia</c:v>
                </c:pt>
                <c:pt idx="22">
                  <c:v>23 sierpnia</c:v>
                </c:pt>
                <c:pt idx="23">
                  <c:v>24 sierpnia</c:v>
                </c:pt>
                <c:pt idx="24">
                  <c:v>25 sierpnia</c:v>
                </c:pt>
                <c:pt idx="25">
                  <c:v>26 sierpnia</c:v>
                </c:pt>
                <c:pt idx="26">
                  <c:v>27 sierpnia</c:v>
                </c:pt>
                <c:pt idx="27">
                  <c:v>28 sierpnia</c:v>
                </c:pt>
                <c:pt idx="28">
                  <c:v>29 sierpnia</c:v>
                </c:pt>
                <c:pt idx="29">
                  <c:v>30 sierpnia</c:v>
                </c:pt>
                <c:pt idx="30">
                  <c:v>31 sierpnia</c:v>
                </c:pt>
              </c:strCache>
            </c:strRef>
          </c:cat>
          <c:val>
            <c:numRef>
              <c:f>Arkusz1!$B$94:$B$124</c:f>
              <c:numCache>
                <c:formatCode>General</c:formatCode>
                <c:ptCount val="31"/>
                <c:pt idx="0">
                  <c:v>21</c:v>
                </c:pt>
                <c:pt idx="1">
                  <c:v>17</c:v>
                </c:pt>
                <c:pt idx="2">
                  <c:v>17</c:v>
                </c:pt>
                <c:pt idx="3">
                  <c:v>12</c:v>
                </c:pt>
                <c:pt idx="4">
                  <c:v>16</c:v>
                </c:pt>
                <c:pt idx="5">
                  <c:v>18</c:v>
                </c:pt>
                <c:pt idx="6">
                  <c:v>16</c:v>
                </c:pt>
                <c:pt idx="7">
                  <c:v>20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16</c:v>
                </c:pt>
                <c:pt idx="12">
                  <c:v>18</c:v>
                </c:pt>
                <c:pt idx="13">
                  <c:v>20</c:v>
                </c:pt>
                <c:pt idx="14">
                  <c:v>21</c:v>
                </c:pt>
                <c:pt idx="15">
                  <c:v>16</c:v>
                </c:pt>
                <c:pt idx="16">
                  <c:v>14</c:v>
                </c:pt>
                <c:pt idx="17">
                  <c:v>17</c:v>
                </c:pt>
                <c:pt idx="18">
                  <c:v>17</c:v>
                </c:pt>
                <c:pt idx="19">
                  <c:v>16</c:v>
                </c:pt>
                <c:pt idx="20">
                  <c:v>9</c:v>
                </c:pt>
                <c:pt idx="21">
                  <c:v>17</c:v>
                </c:pt>
                <c:pt idx="22">
                  <c:v>14</c:v>
                </c:pt>
                <c:pt idx="23">
                  <c:v>12</c:v>
                </c:pt>
                <c:pt idx="24">
                  <c:v>12</c:v>
                </c:pt>
                <c:pt idx="25">
                  <c:v>13</c:v>
                </c:pt>
                <c:pt idx="26">
                  <c:v>14</c:v>
                </c:pt>
                <c:pt idx="27">
                  <c:v>8</c:v>
                </c:pt>
                <c:pt idx="28">
                  <c:v>13</c:v>
                </c:pt>
                <c:pt idx="29">
                  <c:v>14</c:v>
                </c:pt>
                <c:pt idx="3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8-4094-8466-BEE50C6EED27}"/>
            </c:ext>
          </c:extLst>
        </c:ser>
        <c:ser>
          <c:idx val="1"/>
          <c:order val="1"/>
          <c:tx>
            <c:v>Opady (%)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Arkusz1!$A$94:$A$124</c:f>
              <c:strCache>
                <c:ptCount val="31"/>
                <c:pt idx="0">
                  <c:v>1 sierpnia</c:v>
                </c:pt>
                <c:pt idx="1">
                  <c:v>2 sierpnia</c:v>
                </c:pt>
                <c:pt idx="2">
                  <c:v>3 sierpnia</c:v>
                </c:pt>
                <c:pt idx="3">
                  <c:v>4 sierpnia</c:v>
                </c:pt>
                <c:pt idx="4">
                  <c:v>5 sierpnia</c:v>
                </c:pt>
                <c:pt idx="5">
                  <c:v>6 sierpnia</c:v>
                </c:pt>
                <c:pt idx="6">
                  <c:v>7 sierpnia</c:v>
                </c:pt>
                <c:pt idx="7">
                  <c:v>8 sierpnia</c:v>
                </c:pt>
                <c:pt idx="8">
                  <c:v>9 sierpnia</c:v>
                </c:pt>
                <c:pt idx="9">
                  <c:v>10 sierpnia</c:v>
                </c:pt>
                <c:pt idx="10">
                  <c:v>11 sierpnia</c:v>
                </c:pt>
                <c:pt idx="11">
                  <c:v>12 sierpnia</c:v>
                </c:pt>
                <c:pt idx="12">
                  <c:v>13 sierpnia</c:v>
                </c:pt>
                <c:pt idx="13">
                  <c:v>14 sierpnia</c:v>
                </c:pt>
                <c:pt idx="14">
                  <c:v>15 sierpnia</c:v>
                </c:pt>
                <c:pt idx="15">
                  <c:v>16 sierpnia</c:v>
                </c:pt>
                <c:pt idx="16">
                  <c:v>17 sierpnia</c:v>
                </c:pt>
                <c:pt idx="17">
                  <c:v>18 sierpnia</c:v>
                </c:pt>
                <c:pt idx="18">
                  <c:v>19 sierpnia</c:v>
                </c:pt>
                <c:pt idx="19">
                  <c:v>20 sierpnia</c:v>
                </c:pt>
                <c:pt idx="20">
                  <c:v>21 sierpnia</c:v>
                </c:pt>
                <c:pt idx="21">
                  <c:v>22 sierpnia</c:v>
                </c:pt>
                <c:pt idx="22">
                  <c:v>23 sierpnia</c:v>
                </c:pt>
                <c:pt idx="23">
                  <c:v>24 sierpnia</c:v>
                </c:pt>
                <c:pt idx="24">
                  <c:v>25 sierpnia</c:v>
                </c:pt>
                <c:pt idx="25">
                  <c:v>26 sierpnia</c:v>
                </c:pt>
                <c:pt idx="26">
                  <c:v>27 sierpnia</c:v>
                </c:pt>
                <c:pt idx="27">
                  <c:v>28 sierpnia</c:v>
                </c:pt>
                <c:pt idx="28">
                  <c:v>29 sierpnia</c:v>
                </c:pt>
                <c:pt idx="29">
                  <c:v>30 sierpnia</c:v>
                </c:pt>
                <c:pt idx="30">
                  <c:v>31 sierpnia</c:v>
                </c:pt>
              </c:strCache>
            </c:strRef>
          </c:cat>
          <c:val>
            <c:numRef>
              <c:f>Arkusz1!$C$94:$C$124</c:f>
              <c:numCache>
                <c:formatCode>General</c:formatCode>
                <c:ptCount val="31"/>
                <c:pt idx="0">
                  <c:v>70</c:v>
                </c:pt>
                <c:pt idx="1">
                  <c:v>92</c:v>
                </c:pt>
                <c:pt idx="2">
                  <c:v>72</c:v>
                </c:pt>
                <c:pt idx="3">
                  <c:v>91</c:v>
                </c:pt>
                <c:pt idx="4">
                  <c:v>94</c:v>
                </c:pt>
                <c:pt idx="5">
                  <c:v>88</c:v>
                </c:pt>
                <c:pt idx="6">
                  <c:v>71</c:v>
                </c:pt>
                <c:pt idx="7">
                  <c:v>74</c:v>
                </c:pt>
                <c:pt idx="8">
                  <c:v>90</c:v>
                </c:pt>
                <c:pt idx="9">
                  <c:v>84</c:v>
                </c:pt>
                <c:pt idx="10">
                  <c:v>92</c:v>
                </c:pt>
                <c:pt idx="11">
                  <c:v>74</c:v>
                </c:pt>
                <c:pt idx="12">
                  <c:v>82</c:v>
                </c:pt>
                <c:pt idx="13">
                  <c:v>71</c:v>
                </c:pt>
                <c:pt idx="14">
                  <c:v>84</c:v>
                </c:pt>
                <c:pt idx="15">
                  <c:v>91</c:v>
                </c:pt>
                <c:pt idx="16">
                  <c:v>62</c:v>
                </c:pt>
                <c:pt idx="17">
                  <c:v>75</c:v>
                </c:pt>
                <c:pt idx="18">
                  <c:v>84</c:v>
                </c:pt>
                <c:pt idx="19">
                  <c:v>90</c:v>
                </c:pt>
                <c:pt idx="20">
                  <c:v>89</c:v>
                </c:pt>
                <c:pt idx="21">
                  <c:v>72</c:v>
                </c:pt>
                <c:pt idx="22">
                  <c:v>92</c:v>
                </c:pt>
                <c:pt idx="23">
                  <c:v>72</c:v>
                </c:pt>
                <c:pt idx="24">
                  <c:v>74</c:v>
                </c:pt>
                <c:pt idx="25">
                  <c:v>90</c:v>
                </c:pt>
                <c:pt idx="26">
                  <c:v>97</c:v>
                </c:pt>
                <c:pt idx="27">
                  <c:v>90</c:v>
                </c:pt>
                <c:pt idx="28">
                  <c:v>96</c:v>
                </c:pt>
                <c:pt idx="29">
                  <c:v>87</c:v>
                </c:pt>
                <c:pt idx="30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28-4094-8466-BEE50C6EED27}"/>
            </c:ext>
          </c:extLst>
        </c:ser>
        <c:ser>
          <c:idx val="2"/>
          <c:order val="2"/>
          <c:tx>
            <c:v>Zachmurzenie (%)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Arkusz1!$A$94:$A$124</c:f>
              <c:strCache>
                <c:ptCount val="31"/>
                <c:pt idx="0">
                  <c:v>1 sierpnia</c:v>
                </c:pt>
                <c:pt idx="1">
                  <c:v>2 sierpnia</c:v>
                </c:pt>
                <c:pt idx="2">
                  <c:v>3 sierpnia</c:v>
                </c:pt>
                <c:pt idx="3">
                  <c:v>4 sierpnia</c:v>
                </c:pt>
                <c:pt idx="4">
                  <c:v>5 sierpnia</c:v>
                </c:pt>
                <c:pt idx="5">
                  <c:v>6 sierpnia</c:v>
                </c:pt>
                <c:pt idx="6">
                  <c:v>7 sierpnia</c:v>
                </c:pt>
                <c:pt idx="7">
                  <c:v>8 sierpnia</c:v>
                </c:pt>
                <c:pt idx="8">
                  <c:v>9 sierpnia</c:v>
                </c:pt>
                <c:pt idx="9">
                  <c:v>10 sierpnia</c:v>
                </c:pt>
                <c:pt idx="10">
                  <c:v>11 sierpnia</c:v>
                </c:pt>
                <c:pt idx="11">
                  <c:v>12 sierpnia</c:v>
                </c:pt>
                <c:pt idx="12">
                  <c:v>13 sierpnia</c:v>
                </c:pt>
                <c:pt idx="13">
                  <c:v>14 sierpnia</c:v>
                </c:pt>
                <c:pt idx="14">
                  <c:v>15 sierpnia</c:v>
                </c:pt>
                <c:pt idx="15">
                  <c:v>16 sierpnia</c:v>
                </c:pt>
                <c:pt idx="16">
                  <c:v>17 sierpnia</c:v>
                </c:pt>
                <c:pt idx="17">
                  <c:v>18 sierpnia</c:v>
                </c:pt>
                <c:pt idx="18">
                  <c:v>19 sierpnia</c:v>
                </c:pt>
                <c:pt idx="19">
                  <c:v>20 sierpnia</c:v>
                </c:pt>
                <c:pt idx="20">
                  <c:v>21 sierpnia</c:v>
                </c:pt>
                <c:pt idx="21">
                  <c:v>22 sierpnia</c:v>
                </c:pt>
                <c:pt idx="22">
                  <c:v>23 sierpnia</c:v>
                </c:pt>
                <c:pt idx="23">
                  <c:v>24 sierpnia</c:v>
                </c:pt>
                <c:pt idx="24">
                  <c:v>25 sierpnia</c:v>
                </c:pt>
                <c:pt idx="25">
                  <c:v>26 sierpnia</c:v>
                </c:pt>
                <c:pt idx="26">
                  <c:v>27 sierpnia</c:v>
                </c:pt>
                <c:pt idx="27">
                  <c:v>28 sierpnia</c:v>
                </c:pt>
                <c:pt idx="28">
                  <c:v>29 sierpnia</c:v>
                </c:pt>
                <c:pt idx="29">
                  <c:v>30 sierpnia</c:v>
                </c:pt>
                <c:pt idx="30">
                  <c:v>31 sierpnia</c:v>
                </c:pt>
              </c:strCache>
            </c:strRef>
          </c:cat>
          <c:val>
            <c:numRef>
              <c:f>Arkusz1!$D$94:$D$124</c:f>
              <c:numCache>
                <c:formatCode>General</c:formatCode>
                <c:ptCount val="31"/>
                <c:pt idx="0">
                  <c:v>30</c:v>
                </c:pt>
                <c:pt idx="1">
                  <c:v>90</c:v>
                </c:pt>
                <c:pt idx="2">
                  <c:v>10</c:v>
                </c:pt>
                <c:pt idx="3">
                  <c:v>91</c:v>
                </c:pt>
                <c:pt idx="4">
                  <c:v>100</c:v>
                </c:pt>
                <c:pt idx="5">
                  <c:v>100</c:v>
                </c:pt>
                <c:pt idx="6">
                  <c:v>10</c:v>
                </c:pt>
                <c:pt idx="7">
                  <c:v>91</c:v>
                </c:pt>
                <c:pt idx="8">
                  <c:v>10</c:v>
                </c:pt>
                <c:pt idx="9">
                  <c:v>10</c:v>
                </c:pt>
                <c:pt idx="10">
                  <c:v>76</c:v>
                </c:pt>
                <c:pt idx="11">
                  <c:v>9</c:v>
                </c:pt>
                <c:pt idx="12">
                  <c:v>10</c:v>
                </c:pt>
                <c:pt idx="13">
                  <c:v>11</c:v>
                </c:pt>
                <c:pt idx="14">
                  <c:v>10</c:v>
                </c:pt>
                <c:pt idx="15">
                  <c:v>77</c:v>
                </c:pt>
                <c:pt idx="16">
                  <c:v>81</c:v>
                </c:pt>
                <c:pt idx="17">
                  <c:v>10</c:v>
                </c:pt>
                <c:pt idx="18">
                  <c:v>10</c:v>
                </c:pt>
                <c:pt idx="19">
                  <c:v>91</c:v>
                </c:pt>
                <c:pt idx="20">
                  <c:v>76</c:v>
                </c:pt>
                <c:pt idx="21">
                  <c:v>95</c:v>
                </c:pt>
                <c:pt idx="22">
                  <c:v>98</c:v>
                </c:pt>
                <c:pt idx="23">
                  <c:v>48</c:v>
                </c:pt>
                <c:pt idx="24">
                  <c:v>99</c:v>
                </c:pt>
                <c:pt idx="25">
                  <c:v>91</c:v>
                </c:pt>
                <c:pt idx="26">
                  <c:v>95</c:v>
                </c:pt>
                <c:pt idx="27">
                  <c:v>96</c:v>
                </c:pt>
                <c:pt idx="28">
                  <c:v>92</c:v>
                </c:pt>
                <c:pt idx="29">
                  <c:v>91</c:v>
                </c:pt>
                <c:pt idx="30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28-4094-8466-BEE50C6EED27}"/>
            </c:ext>
          </c:extLst>
        </c:ser>
        <c:ser>
          <c:idx val="3"/>
          <c:order val="3"/>
          <c:tx>
            <c:v>Wiatr (km/h)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Arkusz1!$A$94:$A$124</c:f>
              <c:strCache>
                <c:ptCount val="31"/>
                <c:pt idx="0">
                  <c:v>1 sierpnia</c:v>
                </c:pt>
                <c:pt idx="1">
                  <c:v>2 sierpnia</c:v>
                </c:pt>
                <c:pt idx="2">
                  <c:v>3 sierpnia</c:v>
                </c:pt>
                <c:pt idx="3">
                  <c:v>4 sierpnia</c:v>
                </c:pt>
                <c:pt idx="4">
                  <c:v>5 sierpnia</c:v>
                </c:pt>
                <c:pt idx="5">
                  <c:v>6 sierpnia</c:v>
                </c:pt>
                <c:pt idx="6">
                  <c:v>7 sierpnia</c:v>
                </c:pt>
                <c:pt idx="7">
                  <c:v>8 sierpnia</c:v>
                </c:pt>
                <c:pt idx="8">
                  <c:v>9 sierpnia</c:v>
                </c:pt>
                <c:pt idx="9">
                  <c:v>10 sierpnia</c:v>
                </c:pt>
                <c:pt idx="10">
                  <c:v>11 sierpnia</c:v>
                </c:pt>
                <c:pt idx="11">
                  <c:v>12 sierpnia</c:v>
                </c:pt>
                <c:pt idx="12">
                  <c:v>13 sierpnia</c:v>
                </c:pt>
                <c:pt idx="13">
                  <c:v>14 sierpnia</c:v>
                </c:pt>
                <c:pt idx="14">
                  <c:v>15 sierpnia</c:v>
                </c:pt>
                <c:pt idx="15">
                  <c:v>16 sierpnia</c:v>
                </c:pt>
                <c:pt idx="16">
                  <c:v>17 sierpnia</c:v>
                </c:pt>
                <c:pt idx="17">
                  <c:v>18 sierpnia</c:v>
                </c:pt>
                <c:pt idx="18">
                  <c:v>19 sierpnia</c:v>
                </c:pt>
                <c:pt idx="19">
                  <c:v>20 sierpnia</c:v>
                </c:pt>
                <c:pt idx="20">
                  <c:v>21 sierpnia</c:v>
                </c:pt>
                <c:pt idx="21">
                  <c:v>22 sierpnia</c:v>
                </c:pt>
                <c:pt idx="22">
                  <c:v>23 sierpnia</c:v>
                </c:pt>
                <c:pt idx="23">
                  <c:v>24 sierpnia</c:v>
                </c:pt>
                <c:pt idx="24">
                  <c:v>25 sierpnia</c:v>
                </c:pt>
                <c:pt idx="25">
                  <c:v>26 sierpnia</c:v>
                </c:pt>
                <c:pt idx="26">
                  <c:v>27 sierpnia</c:v>
                </c:pt>
                <c:pt idx="27">
                  <c:v>28 sierpnia</c:v>
                </c:pt>
                <c:pt idx="28">
                  <c:v>29 sierpnia</c:v>
                </c:pt>
                <c:pt idx="29">
                  <c:v>30 sierpnia</c:v>
                </c:pt>
                <c:pt idx="30">
                  <c:v>31 sierpnia</c:v>
                </c:pt>
              </c:strCache>
            </c:strRef>
          </c:cat>
          <c:val>
            <c:numRef>
              <c:f>Arkusz1!$E$94:$E$124</c:f>
              <c:numCache>
                <c:formatCode>General</c:formatCode>
                <c:ptCount val="31"/>
                <c:pt idx="0">
                  <c:v>5</c:v>
                </c:pt>
                <c:pt idx="1">
                  <c:v>13</c:v>
                </c:pt>
                <c:pt idx="2">
                  <c:v>9</c:v>
                </c:pt>
                <c:pt idx="3">
                  <c:v>5</c:v>
                </c:pt>
                <c:pt idx="4">
                  <c:v>4</c:v>
                </c:pt>
                <c:pt idx="5">
                  <c:v>12</c:v>
                </c:pt>
                <c:pt idx="6">
                  <c:v>17</c:v>
                </c:pt>
                <c:pt idx="7">
                  <c:v>18</c:v>
                </c:pt>
                <c:pt idx="8">
                  <c:v>6</c:v>
                </c:pt>
                <c:pt idx="9">
                  <c:v>5</c:v>
                </c:pt>
                <c:pt idx="10">
                  <c:v>12</c:v>
                </c:pt>
                <c:pt idx="11">
                  <c:v>8</c:v>
                </c:pt>
                <c:pt idx="12">
                  <c:v>5</c:v>
                </c:pt>
                <c:pt idx="13">
                  <c:v>7</c:v>
                </c:pt>
                <c:pt idx="14">
                  <c:v>6</c:v>
                </c:pt>
                <c:pt idx="15">
                  <c:v>4</c:v>
                </c:pt>
                <c:pt idx="16">
                  <c:v>12</c:v>
                </c:pt>
                <c:pt idx="17">
                  <c:v>10</c:v>
                </c:pt>
                <c:pt idx="18">
                  <c:v>6</c:v>
                </c:pt>
                <c:pt idx="19">
                  <c:v>12</c:v>
                </c:pt>
                <c:pt idx="20">
                  <c:v>4</c:v>
                </c:pt>
                <c:pt idx="21">
                  <c:v>8</c:v>
                </c:pt>
                <c:pt idx="22">
                  <c:v>19</c:v>
                </c:pt>
                <c:pt idx="23">
                  <c:v>10</c:v>
                </c:pt>
                <c:pt idx="24">
                  <c:v>14</c:v>
                </c:pt>
                <c:pt idx="25">
                  <c:v>4</c:v>
                </c:pt>
                <c:pt idx="26">
                  <c:v>10</c:v>
                </c:pt>
                <c:pt idx="27">
                  <c:v>5</c:v>
                </c:pt>
                <c:pt idx="28">
                  <c:v>7</c:v>
                </c:pt>
                <c:pt idx="29">
                  <c:v>4</c:v>
                </c:pt>
                <c:pt idx="3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28-4094-8466-BEE50C6EE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093120"/>
        <c:axId val="73094656"/>
      </c:barChart>
      <c:catAx>
        <c:axId val="7309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3094656"/>
        <c:crosses val="autoZero"/>
        <c:auto val="1"/>
        <c:lblAlgn val="ctr"/>
        <c:lblOffset val="100"/>
        <c:noMultiLvlLbl val="0"/>
      </c:catAx>
      <c:valAx>
        <c:axId val="7309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309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36621-D581-414B-AAF7-4445ACFC8CC8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C28ED-3914-458E-8904-FCA9292E2D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37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C28ED-3914-458E-8904-FCA9292E2DD4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924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E00098-130C-4A3F-AA62-E536202C7236}" type="datetimeFigureOut">
              <a:rPr lang="pl-PL" smtClean="0"/>
              <a:pPr/>
              <a:t>13.10.2021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 spd="slow">
    <p:push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51720" y="1166219"/>
            <a:ext cx="6576739" cy="255081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400" b="1" dirty="0"/>
              <a:t>Moje   działaniach  w ramach realizacji programu pt. „Lider wiedzy i ochrony środowiska”.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51720" y="4127644"/>
            <a:ext cx="6576739" cy="13895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pl-PL" sz="1500" dirty="0"/>
          </a:p>
          <a:p>
            <a:pPr algn="ctr">
              <a:lnSpc>
                <a:spcPct val="90000"/>
              </a:lnSpc>
            </a:pPr>
            <a:r>
              <a:rPr lang="pl-PL" sz="1600" dirty="0"/>
              <a:t>Patrycja Kęczkowska –uczennica klasy IVDT</a:t>
            </a:r>
          </a:p>
          <a:p>
            <a:pPr algn="ctr">
              <a:lnSpc>
                <a:spcPct val="90000"/>
              </a:lnSpc>
            </a:pPr>
            <a:r>
              <a:rPr lang="pl-PL" sz="1600" dirty="0"/>
              <a:t>Opiekun merytoryczny – Barbara Okleja /nauczyciel biologii/</a:t>
            </a:r>
          </a:p>
          <a:p>
            <a:pPr>
              <a:lnSpc>
                <a:spcPct val="90000"/>
              </a:lnSpc>
            </a:pPr>
            <a:endParaRPr lang="pl-PL" sz="1500" dirty="0"/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89E74B-F4FE-4D94-B4DB-DFA4EC4F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Zdjęcia 5-10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0"/>
            <a:ext cx="2843808" cy="36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449999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0"/>
            <a:ext cx="322555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462575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983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165235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764372"/>
            <a:ext cx="7866072" cy="1878809"/>
          </a:xfrm>
        </p:spPr>
        <p:txBody>
          <a:bodyPr>
            <a:normAutofit/>
          </a:bodyPr>
          <a:lstStyle/>
          <a:p>
            <a:pPr algn="ctr"/>
            <a:r>
              <a:rPr lang="pl-PL" sz="3300" b="1" i="1" dirty="0"/>
              <a:t>ZADANIE : INNA AKTYWNOŚĆ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sz="2800" b="1" dirty="0"/>
              <a:t>Odbycie spotkania z przedstawicielem instytucji działającej na rzecz edukacji i ochrony środowiska </a:t>
            </a:r>
            <a:endParaRPr lang="pl-PL" sz="2800" dirty="0"/>
          </a:p>
          <a:p>
            <a:pPr marL="0" indent="0">
              <a:buNone/>
            </a:pPr>
            <a:endParaRPr lang="pl-PL" dirty="0"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488" y="1785926"/>
            <a:ext cx="6143668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714776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174834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ZADANIE : </a:t>
            </a:r>
            <a:r>
              <a:rPr lang="pl-PL" b="1" i="1" dirty="0"/>
              <a:t>INNA</a:t>
            </a:r>
            <a:r>
              <a:rPr lang="pl-PL" b="1" dirty="0"/>
              <a:t> AKTYWNOŚĆ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sz="3600" dirty="0"/>
              <a:t>Przygotowanie prezentacji multimedialnej na temat lokalnej edukacji ekologicznej, ochrony przyrody lub ochrony środowiska w oparciu o dokonane działania i zaprezentowanie jej publicznie.</a:t>
            </a:r>
          </a:p>
          <a:p>
            <a:endParaRPr lang="pl-PL" dirty="0"/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ogoda\zdjęcia-prezentacja\244755460_4706084636077319_13488242901743889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000528" cy="5572164"/>
          </a:xfrm>
          <a:prstGeom prst="rect">
            <a:avLst/>
          </a:prstGeom>
          <a:noFill/>
        </p:spPr>
      </p:pic>
      <p:pic>
        <p:nvPicPr>
          <p:cNvPr id="1027" name="Picture 3" descr="G:\pogoda\zdjęcia-prezentacja\244737906_914412432846013_674489974444278622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4071966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1760377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4360" y="214290"/>
            <a:ext cx="7955280" cy="2428892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/>
              <a:t>Zadanie: Przygotowanie  ulotki  o problemie smogu i walki z tym zjawiskiem oraz przekazanie seniorom i  mieszkańcom okolicznych miejscowości</a:t>
            </a:r>
            <a:br>
              <a:rPr lang="pl-PL" sz="2800" dirty="0"/>
            </a:br>
            <a:r>
              <a:rPr lang="pl-PL" sz="2800" dirty="0"/>
              <a:t> 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0" y="1785926"/>
            <a:ext cx="4263404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4071966" cy="495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6C27BD-B4CB-4CA9-A77E-3650BC08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Zadanie </a:t>
            </a:r>
            <a:r>
              <a:rPr lang="pl-PL" dirty="0"/>
              <a:t>- </a:t>
            </a:r>
            <a:r>
              <a:rPr lang="pl-P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Przygotowanie mini ogrodu przydomowego/ przyszkolnego z roślinami miododajnymi dla pszczół 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3953635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85926"/>
            <a:ext cx="4500562" cy="484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3582378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DD9E5D-EBBE-4641-A6EC-45A66898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>
                <a:latin typeface="Times New Roman" panose="02020603050405020304" pitchFamily="18" charset="0"/>
              </a:rPr>
              <a:t>Przygotowanie filmu o swoich działaniach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A7766B-9C2B-42F5-8BAD-80B892DB357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/>
              <a:t>Krótki opis </a:t>
            </a:r>
          </a:p>
          <a:p>
            <a:r>
              <a:rPr lang="pl-PL" dirty="0"/>
              <a:t>Film w dokumentacji programu</a:t>
            </a:r>
          </a:p>
        </p:txBody>
      </p:sp>
    </p:spTree>
    <p:extLst>
      <p:ext uri="{BB962C8B-B14F-4D97-AF65-F5344CB8AC3E}">
        <p14:creationId xmlns:p14="http://schemas.microsoft.com/office/powerpoint/2010/main" val="379108109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37B85D-E364-4C36-894E-F519C80F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Przygotowanie ulotki (2 strony formatu A4) o roli i znaczeniu pszczół miodnych i dzikich w przyrodzie i sposobach ochrony pszczół oraz przekazanie ulotek seniorom i innym mieszkańcom okolicznych </a:t>
            </a:r>
            <a:endParaRPr lang="pl-PL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09997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437210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476486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EC7777-3972-46DA-9C2B-1FCF89BD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69875" marR="62865" indent="-201295"/>
            <a:r>
              <a:rPr lang="pl-P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Organizacja rajdów pieszych, rowerowych, obozów sportowych, udział w kampaniach promujących zdrowy tryb życia itp. (maksymalnie 2 wydarzenia,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jedno wydarzenie – 5 pkt).zdjęcia /10/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875002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643050"/>
            <a:ext cx="4572000" cy="496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86325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9D52A8-3584-4127-812D-3A7E1E36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0" y="357166"/>
            <a:ext cx="7886700" cy="682645"/>
          </a:xfrm>
        </p:spPr>
        <p:txBody>
          <a:bodyPr/>
          <a:lstStyle/>
          <a:p>
            <a:pPr algn="ctr"/>
            <a:r>
              <a:rPr lang="pl-PL" b="1" i="1" dirty="0"/>
              <a:t>Obserwacje biologiczne- Omówienie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6A278CA5-52DB-49F1-8D0A-6D33357BDEB4}"/>
              </a:ext>
              <a:ext uri="{147F2762-F138-4A5C-976F-8EAC2B608ADB}">
                <a16:predDERef xmlns:a16="http://schemas.microsoft.com/office/drawing/2014/main" pred="{512023AD-106D-4599-8865-48E51EE27507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107504" y="1412776"/>
          <a:ext cx="5239494" cy="246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052FF52F-1DEC-455E-907B-881F49AB3DA6}"/>
              </a:ext>
              <a:ext uri="{147F2762-F138-4A5C-976F-8EAC2B608ADB}">
                <a16:predDERef xmlns:a16="http://schemas.microsoft.com/office/drawing/2014/main" pred="{D916B619-5C66-40C3-836F-85AFCD4B2AF9}"/>
              </a:ext>
            </a:extLst>
          </p:cNvPr>
          <p:cNvGraphicFramePr/>
          <p:nvPr/>
        </p:nvGraphicFramePr>
        <p:xfrm>
          <a:off x="3923928" y="4005064"/>
          <a:ext cx="5095875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3332483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F4204-B23F-4299-9E87-61D2B8F5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     Ognisko </a:t>
            </a:r>
          </a:p>
        </p:txBody>
      </p:sp>
      <p:pic>
        <p:nvPicPr>
          <p:cNvPr id="1026" name="Picture 2" descr="Może być zdjęciem przedstawiającym 7 osób, ludzie siedzą, ludzie stoją, ogień i na świeżym powietrzu">
            <a:extLst>
              <a:ext uri="{FF2B5EF4-FFF2-40B4-BE49-F238E27FC236}">
                <a16:creationId xmlns:a16="http://schemas.microsoft.com/office/drawing/2014/main" id="{E2522449-726B-4AF9-B718-F79261CC6F9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17" y="1600200"/>
            <a:ext cx="6498166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69451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9F2015-F807-4781-9634-3A8013C74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Ognisko </a:t>
            </a:r>
          </a:p>
        </p:txBody>
      </p:sp>
      <p:pic>
        <p:nvPicPr>
          <p:cNvPr id="3074" name="Picture 2" descr="Może być zdjęciem przedstawiającym co najmniej jedna osoba, ludzie siedzą, ogień i na świeżym powietrzu">
            <a:extLst>
              <a:ext uri="{FF2B5EF4-FFF2-40B4-BE49-F238E27FC236}">
                <a16:creationId xmlns:a16="http://schemas.microsoft.com/office/drawing/2014/main" id="{65A6F507-C1C1-450E-BB88-B6B6A571B97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że być zdjęciem przedstawiającym 3 osoby, ludzie siedzą, ogień i na świeżym powietrzu">
            <a:extLst>
              <a:ext uri="{FF2B5EF4-FFF2-40B4-BE49-F238E27FC236}">
                <a16:creationId xmlns:a16="http://schemas.microsoft.com/office/drawing/2014/main" id="{89A8CF31-55DB-4D23-B008-1AA1E4C6BE1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600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74034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6F8C94-0657-4E20-B2BF-0CE0AD883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Rajd Rowerowy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71EDA5F-E3C3-4B8C-8ADB-CD87720F717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600200"/>
            <a:ext cx="3429000" cy="457200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A9F2CAA-43C7-433E-8C02-BFB43E99C60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3415470038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b="1" dirty="0"/>
              <a:t> Udział w tym projekcie bardzo przybliżył mi to co nas otacza oraz bardziej uświadomił , że człowiek mimo iż jest istotą rozumną niszczy na własne życzenie otaczający nas świat. Mam zamiar pomóc zrozumieć to również moim kolegom i koleżankom. Wiem, że ten projekt na pewno nie tylko mi to uświadomił. Sądzę iż powinien być kontynuowany jeszcze przez wiele lat.</a:t>
            </a:r>
          </a:p>
          <a:p>
            <a:pPr marL="0" indent="0" algn="r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                                        Patrycja </a:t>
            </a:r>
            <a:r>
              <a:rPr lang="pl-PL" b="1" dirty="0" err="1"/>
              <a:t>Kęczkowska</a:t>
            </a:r>
            <a:endParaRPr lang="pl-PL" b="1" dirty="0"/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421064"/>
          </a:xfrm>
        </p:spPr>
        <p:txBody>
          <a:bodyPr>
            <a:normAutofit/>
          </a:bodyPr>
          <a:lstStyle/>
          <a:p>
            <a:pPr algn="ctr"/>
            <a:r>
              <a:rPr lang="pl-PL" sz="6600" b="1" i="1" dirty="0"/>
              <a:t>Dziękuję za uwagę!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28650" y="4786321"/>
            <a:ext cx="7886700" cy="13906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200" dirty="0"/>
              <a:t>Prezentację wykonała </a:t>
            </a:r>
          </a:p>
          <a:p>
            <a:pPr algn="ctr">
              <a:buNone/>
            </a:pPr>
            <a:r>
              <a:rPr lang="pl-PL" sz="3200" dirty="0"/>
              <a:t>Patrycja Kęczkowska 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7955280" cy="1293028"/>
          </a:xfrm>
        </p:spPr>
        <p:txBody>
          <a:bodyPr/>
          <a:lstStyle/>
          <a:p>
            <a:pPr algn="ctr"/>
            <a:r>
              <a:rPr lang="pl-PL" b="1" i="1" dirty="0">
                <a:solidFill>
                  <a:schemeClr val="tx2">
                    <a:lumMod val="75000"/>
                  </a:schemeClr>
                </a:solidFill>
              </a:rPr>
              <a:t>ZADANIE : OCHRONA ŚRODOWISKA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28650" y="2143115"/>
            <a:ext cx="7886700" cy="40338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>
                <a:solidFill>
                  <a:schemeClr val="tx2">
                    <a:lumMod val="75000"/>
                  </a:schemeClr>
                </a:solidFill>
              </a:rPr>
              <a:t>Wykonanie i wywieszenie pod nadzorem nauczyciela budek lęgowych, schronów, domków dla gatunków wymagających czynnej ochrony.</a:t>
            </a:r>
          </a:p>
        </p:txBody>
      </p:sp>
    </p:spTree>
    <p:extLst>
      <p:ext uri="{BB962C8B-B14F-4D97-AF65-F5344CB8AC3E}">
        <p14:creationId xmlns:p14="http://schemas.microsoft.com/office/powerpoint/2010/main" val="297280958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2862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357686" cy="52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365175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1285860"/>
            <a:ext cx="7650048" cy="1357322"/>
          </a:xfrm>
        </p:spPr>
        <p:txBody>
          <a:bodyPr>
            <a:noAutofit/>
          </a:bodyPr>
          <a:lstStyle/>
          <a:p>
            <a:pPr algn="ctr"/>
            <a:r>
              <a:rPr lang="pl-PL" b="1" i="1" dirty="0"/>
              <a:t>ZADANIE : OCHRONA ŚRODOWISKA</a:t>
            </a:r>
            <a:br>
              <a:rPr lang="pl-PL" sz="5400" dirty="0"/>
            </a:b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sz="3200" dirty="0"/>
              <a:t>Przygotowanie opracowania dotyczącego gminnych/miejskich programów/projektów związanych z ochroną środowiska.</a:t>
            </a:r>
          </a:p>
          <a:p>
            <a:pPr marL="0" indent="0">
              <a:buNone/>
            </a:pPr>
            <a:endParaRPr lang="pl-PL" dirty="0"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87B878-3625-45FD-9F9A-26258A6F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Zintegrowane działanie prowadzone przez Zespół Szkół Zawodowych Nr.1 im. Władysława </a:t>
            </a:r>
            <a:r>
              <a:rPr lang="pl-PL" sz="24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Korżyka</a:t>
            </a:r>
            <a:r>
              <a:rPr lang="pl-PL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 Rykach na rzecz  kształtowania właściwych postaw  ekologicznych</a:t>
            </a:r>
            <a:b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5BAAC4-908C-43E1-B01E-D74B99D5874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</a:p>
          <a:p>
            <a:pPr algn="ctr"/>
            <a:r>
              <a:rPr lang="pl-PL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„Edukacja ekologiczna w dziedzinie ochrony powietrza poprzez  wykorzystywania odnawialnych źródeł energii- „Czyste powietrze – zdrowy człowiek”</a:t>
            </a:r>
          </a:p>
          <a:p>
            <a:endParaRPr lang="pl-PL" sz="1800" b="1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 jest realizowany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od  maja  2021  r do 30 listopada 2021 r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Adresatem są uczniowie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klas  III i IV technikum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ZSZ Nr 1 im. Władysława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Korzyka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 Rykach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Autorami programu są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Barbara Okleja/nauczyciel biologii;  Patrycja Kęczkowska  ucz kl. IV DT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Środki na realizacje programu przeznacza Starostwo Powiatowe W Rykach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193102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AC3A0F-420E-44B0-8EC1-3D0FF7B4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i="1" dirty="0">
                <a:effectLst/>
                <a:latin typeface="Century Schoolbook (Nagłówki)"/>
                <a:ea typeface="Times New Roman" panose="02020603050405020304" pitchFamily="18" charset="0"/>
              </a:rPr>
              <a:t>Podstawowe cele :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D9C321-2C61-4980-8958-DA0B8EA0A7A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28650" y="1412776"/>
            <a:ext cx="7886700" cy="4764187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Zwiększyć   świadomość i wiedzę na temat odnawialnych źródeł energii oraz zastosowania różnych technologii służących do jej pozyskania.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Wzmocnienie edukacji  ekologiczna uczniów dotyczącej poprawy jakości powietrza, a tym samym wpływu na jakość życia i zdrowie, jako jednego z elementów realizacji idei inteligentnego miasta (smart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city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Promocja walorów przyrodniczo – krajobrazowych gminy i powiatu Ryki.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Propagowanie  wiedzy na temat znaczenia czystego powietrza dla zdrowia i wpływu codziennych działań na jego jakość.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Kształtowanie  proekologicznych postaw i podnoszenie społecznej świadomości ekologicznej, propagowanie działań przyjaznych ekologii,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Upowszechnianie wiedzy ekologicznej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Wychowanie ucznia będącego aktywnym uczestnikiem życia własnego środowiska, poznającego to środowisko, potrafiącego w nim zaistnieć i współtworzyć je;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Zwrócenie  uwagi młodzieży na zagrożenia płynące dla środowiska przyrodniczego,  a wynikające z rozwoju gospodarki i cywilizacji- opalanie mieszkań węglem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Kształtowanie postawy odpowiedzialności za swoje środowisko;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Pobudzenie lokalnych społeczności do działań na rzecz ochrony środowiska przyrodniczego.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Wzbogacenie estetyki szkoły.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Wywoływanie  dyskusji na temat: „Czyste powietrze – zdrowy człowiek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załącznik w opracowaniu 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049938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300" b="1" dirty="0"/>
              <a:t>ZADANIE :OCHRONA ŚRODOWISKA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dirty="0"/>
              <a:t>Uporządkowanie swojego lokalnego świata; zorganizowanie lokalnej akcji sprzątania środowiska naturalnego.</a:t>
            </a:r>
          </a:p>
          <a:p>
            <a:endParaRPr lang="pl-PL" dirty="0"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A8D2DB-77FE-46AA-AD32-BCB6527D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D3324EF-E464-4E33-AEEA-947FD03308D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704856" cy="6069161"/>
          </a:xfrm>
        </p:spPr>
      </p:pic>
    </p:spTree>
    <p:extLst>
      <p:ext uri="{BB962C8B-B14F-4D97-AF65-F5344CB8AC3E}">
        <p14:creationId xmlns:p14="http://schemas.microsoft.com/office/powerpoint/2010/main" val="1264833921"/>
      </p:ext>
    </p:extLst>
  </p:cSld>
  <p:clrMapOvr>
    <a:masterClrMapping/>
  </p:clrMapOvr>
  <p:transition spd="slow">
    <p:pu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147</TotalTime>
  <Words>613</Words>
  <Application>Microsoft Office PowerPoint</Application>
  <PresentationFormat>Pokaz na ekranie (4:3)</PresentationFormat>
  <Paragraphs>60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4" baseType="lpstr">
      <vt:lpstr>Arial</vt:lpstr>
      <vt:lpstr>Calibri</vt:lpstr>
      <vt:lpstr>Century Schoolbook</vt:lpstr>
      <vt:lpstr>Century Schoolbook (Nagłówki)</vt:lpstr>
      <vt:lpstr>Symbol</vt:lpstr>
      <vt:lpstr>Times New Roman</vt:lpstr>
      <vt:lpstr>Verdana</vt:lpstr>
      <vt:lpstr>Wingdings</vt:lpstr>
      <vt:lpstr>Wingdings 2</vt:lpstr>
      <vt:lpstr>Wykusz</vt:lpstr>
      <vt:lpstr>Moje   działaniach  w ramach realizacji programu pt. „Lider wiedzy i ochrony środowiska”.</vt:lpstr>
      <vt:lpstr>Obserwacje biologiczne- Omówienie </vt:lpstr>
      <vt:lpstr>ZADANIE : OCHRONA ŚRODOWISKA</vt:lpstr>
      <vt:lpstr>Prezentacja programu PowerPoint</vt:lpstr>
      <vt:lpstr>ZADANIE : OCHRONA ŚRODOWISKA </vt:lpstr>
      <vt:lpstr>Zintegrowane działanie prowadzone przez Zespół Szkół Zawodowych Nr.1 im. Władysława Korżyka w Rykach na rzecz  kształtowania właściwych postaw  ekologicznych </vt:lpstr>
      <vt:lpstr>Podstawowe cele : </vt:lpstr>
      <vt:lpstr>ZADANIE :OCHRONA ŚRODOWISKA </vt:lpstr>
      <vt:lpstr>Prezentacja programu PowerPoint</vt:lpstr>
      <vt:lpstr>Zdjęcia 5-10</vt:lpstr>
      <vt:lpstr>ZADANIE : INNA AKTYWNOŚĆ </vt:lpstr>
      <vt:lpstr>Prezentacja programu PowerPoint</vt:lpstr>
      <vt:lpstr>ZADANIE : INNA AKTYWNOŚĆ </vt:lpstr>
      <vt:lpstr>Prezentacja programu PowerPoint</vt:lpstr>
      <vt:lpstr>Zadanie: Przygotowanie  ulotki  o problemie smogu i walki z tym zjawiskiem oraz przekazanie seniorom i  mieszkańcom okolicznych miejscowości   </vt:lpstr>
      <vt:lpstr>Zadanie - Przygotowanie mini ogrodu przydomowego/ przyszkolnego z roślinami miododajnymi dla pszczół </vt:lpstr>
      <vt:lpstr>Przygotowanie filmu o swoich działaniach </vt:lpstr>
      <vt:lpstr>Przygotowanie ulotki (2 strony formatu A4) o roli i znaczeniu pszczół miodnych i dzikich w przyrodzie i sposobach ochrony pszczół oraz przekazanie ulotek seniorom i innym mieszkańcom okolicznych </vt:lpstr>
      <vt:lpstr>Organizacja rajdów pieszych, rowerowych, obozów sportowych, udział w kampaniach promujących zdrowy tryb życia itp. (maksymalnie 2 wydarzenia, jedno wydarzenie – 5 pkt).zdjęcia /10/</vt:lpstr>
      <vt:lpstr>     Ognisko </vt:lpstr>
      <vt:lpstr>Ognisko </vt:lpstr>
      <vt:lpstr>Rajd Rowerowy </vt:lpstr>
      <vt:lpstr>Podsumowanie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   działaniach  w ramach realizacji programu pt. „Lider wiedzy i ochrony środowiska”.</dc:title>
  <dc:creator>Kacper Milewski</dc:creator>
  <cp:lastModifiedBy>Barbara Okleja</cp:lastModifiedBy>
  <cp:revision>29</cp:revision>
  <dcterms:created xsi:type="dcterms:W3CDTF">2019-10-13T21:37:51Z</dcterms:created>
  <dcterms:modified xsi:type="dcterms:W3CDTF">2021-10-13T07:17:16Z</dcterms:modified>
</cp:coreProperties>
</file>