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6" r:id="rId8"/>
    <p:sldId id="267" r:id="rId9"/>
    <p:sldId id="268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4" r:id="rId22"/>
    <p:sldId id="285" r:id="rId23"/>
    <p:sldId id="288" r:id="rId24"/>
    <p:sldId id="289" r:id="rId25"/>
    <p:sldId id="287" r:id="rId26"/>
    <p:sldId id="283" r:id="rId27"/>
    <p:sldId id="29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pl-PL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Temperatura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/>
          </c:tx>
          <c:spPr>
            <a:solidFill>
              <a:srgbClr val="4472C4"/>
            </a:solidFill>
            <a:ln>
              <a:noFill/>
            </a:ln>
          </c:spPr>
          <c:invertIfNegative val="0"/>
          <c:cat>
            <c:strLit>
              <c:ptCount val="3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  <c:pt idx="27">
                <c:v>28</c:v>
              </c:pt>
              <c:pt idx="28">
                <c:v>29</c:v>
              </c:pt>
              <c:pt idx="29">
                <c:v>30</c:v>
              </c:pt>
            </c:strLit>
          </c:cat>
          <c:val>
            <c:numLit>
              <c:formatCode>General</c:formatCode>
              <c:ptCount val="30"/>
              <c:pt idx="0">
                <c:v>29</c:v>
              </c:pt>
              <c:pt idx="1">
                <c:v>27</c:v>
              </c:pt>
              <c:pt idx="2">
                <c:v>26</c:v>
              </c:pt>
              <c:pt idx="3">
                <c:v>28</c:v>
              </c:pt>
              <c:pt idx="4">
                <c:v>24</c:v>
              </c:pt>
              <c:pt idx="5">
                <c:v>25</c:v>
              </c:pt>
              <c:pt idx="6">
                <c:v>27</c:v>
              </c:pt>
              <c:pt idx="7">
                <c:v>28</c:v>
              </c:pt>
              <c:pt idx="8">
                <c:v>26</c:v>
              </c:pt>
              <c:pt idx="9">
                <c:v>23</c:v>
              </c:pt>
              <c:pt idx="10">
                <c:v>22</c:v>
              </c:pt>
              <c:pt idx="11">
                <c:v>20</c:v>
              </c:pt>
              <c:pt idx="12">
                <c:v>24</c:v>
              </c:pt>
              <c:pt idx="13">
                <c:v>22</c:v>
              </c:pt>
              <c:pt idx="14">
                <c:v>22</c:v>
              </c:pt>
              <c:pt idx="15">
                <c:v>20</c:v>
              </c:pt>
              <c:pt idx="16">
                <c:v>18</c:v>
              </c:pt>
              <c:pt idx="17">
                <c:v>19</c:v>
              </c:pt>
              <c:pt idx="18">
                <c:v>17</c:v>
              </c:pt>
              <c:pt idx="19">
                <c:v>15</c:v>
              </c:pt>
              <c:pt idx="20">
                <c:v>16</c:v>
              </c:pt>
              <c:pt idx="21">
                <c:v>17</c:v>
              </c:pt>
              <c:pt idx="22">
                <c:v>18</c:v>
              </c:pt>
              <c:pt idx="23">
                <c:v>20</c:v>
              </c:pt>
              <c:pt idx="24">
                <c:v>19</c:v>
              </c:pt>
              <c:pt idx="25">
                <c:v>16</c:v>
              </c:pt>
              <c:pt idx="26">
                <c:v>17</c:v>
              </c:pt>
              <c:pt idx="27">
                <c:v>18</c:v>
              </c:pt>
              <c:pt idx="28">
                <c:v>16</c:v>
              </c:pt>
              <c:pt idx="29">
                <c:v>17</c:v>
              </c:pt>
            </c:numLit>
          </c:val>
          <c:extLst>
            <c:ext xmlns:c16="http://schemas.microsoft.com/office/drawing/2014/chart" uri="{C3380CC4-5D6E-409C-BE32-E72D297353CC}">
              <c16:uniqueId val="{00000000-95F9-4A50-8A5B-40EE9C5A0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740664"/>
        <c:axId val="295744600"/>
      </c:barChart>
      <c:valAx>
        <c:axId val="295744600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295740664"/>
        <c:crosses val="autoZero"/>
        <c:crossBetween val="between"/>
      </c:valAx>
      <c:catAx>
        <c:axId val="295740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29574460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000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pl-PL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Zachmurzenie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/>
          </c:tx>
          <c:spPr>
            <a:solidFill>
              <a:srgbClr val="AEAAAA"/>
            </a:solidFill>
            <a:ln>
              <a:noFill/>
            </a:ln>
          </c:spPr>
          <c:invertIfNegative val="0"/>
          <c:cat>
            <c:strLit>
              <c:ptCount val="3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  <c:pt idx="27">
                <c:v>28</c:v>
              </c:pt>
              <c:pt idx="28">
                <c:v>29</c:v>
              </c:pt>
              <c:pt idx="29">
                <c:v>30</c:v>
              </c:pt>
            </c:strLit>
          </c:cat>
          <c:val>
            <c:numLit>
              <c:formatCode>General</c:formatCode>
              <c:ptCount val="30"/>
              <c:pt idx="0">
                <c:v>100</c:v>
              </c:pt>
              <c:pt idx="1">
                <c:v>100</c:v>
              </c:pt>
              <c:pt idx="2">
                <c:v>45</c:v>
              </c:pt>
              <c:pt idx="3">
                <c:v>100</c:v>
              </c:pt>
              <c:pt idx="4">
                <c:v>35</c:v>
              </c:pt>
              <c:pt idx="5">
                <c:v>25</c:v>
              </c:pt>
              <c:pt idx="6">
                <c:v>15</c:v>
              </c:pt>
              <c:pt idx="7">
                <c:v>18</c:v>
              </c:pt>
              <c:pt idx="8">
                <c:v>15</c:v>
              </c:pt>
              <c:pt idx="9">
                <c:v>20</c:v>
              </c:pt>
              <c:pt idx="10">
                <c:v>15</c:v>
              </c:pt>
              <c:pt idx="11">
                <c:v>18</c:v>
              </c:pt>
              <c:pt idx="12">
                <c:v>100</c:v>
              </c:pt>
              <c:pt idx="13">
                <c:v>40</c:v>
              </c:pt>
              <c:pt idx="14">
                <c:v>20</c:v>
              </c:pt>
              <c:pt idx="15">
                <c:v>50</c:v>
              </c:pt>
              <c:pt idx="16">
                <c:v>25</c:v>
              </c:pt>
              <c:pt idx="17">
                <c:v>30</c:v>
              </c:pt>
              <c:pt idx="18">
                <c:v>0</c:v>
              </c:pt>
              <c:pt idx="19">
                <c:v>42</c:v>
              </c:pt>
              <c:pt idx="20">
                <c:v>37</c:v>
              </c:pt>
              <c:pt idx="21">
                <c:v>19</c:v>
              </c:pt>
              <c:pt idx="22">
                <c:v>22</c:v>
              </c:pt>
              <c:pt idx="23">
                <c:v>0</c:v>
              </c:pt>
              <c:pt idx="24">
                <c:v>18</c:v>
              </c:pt>
              <c:pt idx="25">
                <c:v>32</c:v>
              </c:pt>
              <c:pt idx="26">
                <c:v>0</c:v>
              </c:pt>
              <c:pt idx="27">
                <c:v>16</c:v>
              </c:pt>
              <c:pt idx="28">
                <c:v>0</c:v>
              </c:pt>
              <c:pt idx="29">
                <c:v>26</c:v>
              </c:pt>
            </c:numLit>
          </c:val>
          <c:extLst>
            <c:ext xmlns:c16="http://schemas.microsoft.com/office/drawing/2014/chart" uri="{C3380CC4-5D6E-409C-BE32-E72D297353CC}">
              <c16:uniqueId val="{00000000-F7BB-4243-A578-7A3080406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745584"/>
        <c:axId val="295745256"/>
      </c:barChart>
      <c:valAx>
        <c:axId val="295745256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295745584"/>
        <c:crosses val="autoZero"/>
        <c:crossBetween val="between"/>
      </c:valAx>
      <c:catAx>
        <c:axId val="295745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29574525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000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414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59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15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086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50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096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859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10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054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06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AE54909-B9EA-47F0-93C2-2D4D165A419E}" type="datetimeFigureOut">
              <a:rPr lang="pl-PL" smtClean="0"/>
              <a:t>07.11.2022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8EDDC79-0077-4D83-8158-C5CF2B0094DE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FB8DEE-63EF-3507-A773-16993C991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567344"/>
          </a:xfrm>
        </p:spPr>
        <p:txBody>
          <a:bodyPr>
            <a:normAutofit/>
          </a:bodyPr>
          <a:lstStyle/>
          <a:p>
            <a:pPr algn="ctr"/>
            <a:r>
              <a:rPr lang="pl-PL" altLang="pl-PL" sz="4400" b="1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Moje   działaniach  w ramach realizacji programu</a:t>
            </a:r>
            <a:br>
              <a:rPr lang="pl-PL" altLang="pl-PL" sz="4400" b="1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pl-PL" altLang="pl-PL" sz="4400" b="1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pt. „Lider wiedzy i ochrony środowiska”.</a:t>
            </a:r>
            <a:endParaRPr lang="pl-PL" sz="4400" dirty="0">
              <a:solidFill>
                <a:schemeClr val="accent2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C5FA477-DE49-C167-0065-7EB88A26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8416"/>
            <a:ext cx="9144000" cy="118938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spcAft>
                <a:spcPct val="0"/>
              </a:spcAft>
            </a:pPr>
            <a:endParaRPr lang="pl-PL" altLang="pl-PL" sz="2400" dirty="0">
              <a:latin typeface="Calibri Light" panose="020F03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spcAft>
                <a:spcPct val="0"/>
              </a:spcAft>
            </a:pPr>
            <a:r>
              <a:rPr lang="pl-PL" altLang="pl-PL" sz="2400" dirty="0"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Małgorzata Wojtaś –uczennica klasy IIDT</a:t>
            </a:r>
          </a:p>
          <a:p>
            <a:pPr eaLnBrk="1" hangingPunct="1">
              <a:spcAft>
                <a:spcPct val="0"/>
              </a:spcAft>
            </a:pPr>
            <a:r>
              <a:rPr lang="pl-PL" altLang="pl-PL" sz="2400" dirty="0"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Opiekun merytoryczny – Barbara Okleja /nauczyciel biologii/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821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9786D3-2DC2-3575-6462-536580DE5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Udział w ogólnopolskiej Kampanii edukacyjnej  „Znamię! Znam je?”.</a:t>
            </a: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FDE31102-4AC4-E82F-2C22-C38A574E5B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91" y="1846264"/>
            <a:ext cx="4293705" cy="3858528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DB68CF67-7C08-8A00-4E4A-9235957370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27" y="1846263"/>
            <a:ext cx="3525078" cy="4022725"/>
          </a:xfrm>
        </p:spPr>
      </p:pic>
    </p:spTree>
    <p:extLst>
      <p:ext uri="{BB962C8B-B14F-4D97-AF65-F5344CB8AC3E}">
        <p14:creationId xmlns:p14="http://schemas.microsoft.com/office/powerpoint/2010/main" val="1879300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B74804-8AAF-E711-12A9-047AB81C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b="1" dirty="0"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ZADANIE :OCHRONA ŚRODOWISKA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BB090A-3FF2-3204-DF88-454FC0479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altLang="pl-PL" sz="3200" b="1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altLang="pl-PL" sz="32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Uporządkowanie swojego lokalnego świata; zorganizowanie lokalnej akcji sprzątania środowiska naturalnego.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517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CF4C28-1B70-0FF0-C751-E002DFD2E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3D41632-0E04-3D83-C459-13B6DD12CA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12" y="755374"/>
            <a:ext cx="5967167" cy="516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1BFD6F-3E8D-CFCB-D10E-1A2C170B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1" y="755374"/>
            <a:ext cx="4317282" cy="516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24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4BE9F9-21F7-99C5-4BFA-926FDBAC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b="1" dirty="0"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ZADANIE :INNA AKTYWNOŚĆ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D39B08-D451-4919-9E50-ADF8E9204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StarSymbol"/>
              <a:buNone/>
              <a:defRPr/>
            </a:pPr>
            <a:endParaRPr lang="pl-PL" altLang="pl-PL" sz="2000" b="1" dirty="0">
              <a:solidFill>
                <a:schemeClr val="accent6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buFont typeface="StarSymbol"/>
              <a:buNone/>
              <a:defRPr/>
            </a:pPr>
            <a:r>
              <a:rPr lang="pl-PL" altLang="pl-PL" sz="36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Odbycie spotkania z przedstawicielem instytucji działającej na rzecz edukacji i ochrony środowiska </a:t>
            </a:r>
            <a:endParaRPr lang="pl-PL" altLang="pl-PL" sz="360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592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C5860B-8D33-DA55-67B6-400C08838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altLang="pl-PL" sz="28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Dzień w  pasiece pszczół </a:t>
            </a:r>
            <a:br>
              <a:rPr lang="pl-PL" altLang="pl-PL" sz="28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pl-PL" altLang="pl-PL" sz="28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14 sierpnia 2022 roku odbyłam spotkanie i  rozmowę edukacyjną na temat pszczół. Spotkałam się z </a:t>
            </a:r>
            <a:r>
              <a:rPr lang="pl-PL" altLang="pl-PL" sz="28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pszczelarzem Mirosławem Szczęsnym </a:t>
            </a:r>
            <a:endParaRPr lang="pl-PL" sz="2800" b="1" dirty="0">
              <a:solidFill>
                <a:schemeClr val="accent2"/>
              </a:solidFill>
            </a:endParaRPr>
          </a:p>
        </p:txBody>
      </p:sp>
      <p:pic>
        <p:nvPicPr>
          <p:cNvPr id="4" name="Symbol zastępczy zawartości 6">
            <a:extLst>
              <a:ext uri="{FF2B5EF4-FFF2-40B4-BE49-F238E27FC236}">
                <a16:creationId xmlns:a16="http://schemas.microsoft.com/office/drawing/2014/main" id="{E1E863AA-AA2F-8F7D-252A-34D09B932C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38" y="1737360"/>
            <a:ext cx="3276614" cy="4022725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09FC688-7085-22E1-3DAB-EED261FD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40" y="1825138"/>
            <a:ext cx="3634422" cy="40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03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08643E-FD7D-3F0D-3385-AC0DB680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12110"/>
          </a:xfrm>
        </p:spPr>
        <p:txBody>
          <a:bodyPr/>
          <a:lstStyle/>
          <a:p>
            <a:pPr algn="ctr"/>
            <a:r>
              <a:rPr lang="pl-PL" altLang="pl-PL" sz="48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Dzień w  pasiece pszczół</a:t>
            </a: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5" name="Symbol zastępczy zawartości 11">
            <a:extLst>
              <a:ext uri="{FF2B5EF4-FFF2-40B4-BE49-F238E27FC236}">
                <a16:creationId xmlns:a16="http://schemas.microsoft.com/office/drawing/2014/main" id="{97FCB20E-E22B-32D8-1D32-D20B3180A3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37" y="1846263"/>
            <a:ext cx="3008963" cy="4022725"/>
          </a:xfrm>
        </p:spPr>
      </p:pic>
      <p:pic>
        <p:nvPicPr>
          <p:cNvPr id="6" name="Symbol zastępczy zawartości 13">
            <a:extLst>
              <a:ext uri="{FF2B5EF4-FFF2-40B4-BE49-F238E27FC236}">
                <a16:creationId xmlns:a16="http://schemas.microsoft.com/office/drawing/2014/main" id="{BC0C8D1B-020A-D56E-5D80-C572792A77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27" y="1846263"/>
            <a:ext cx="3326656" cy="4022725"/>
          </a:xfrm>
        </p:spPr>
      </p:pic>
    </p:spTree>
    <p:extLst>
      <p:ext uri="{BB962C8B-B14F-4D97-AF65-F5344CB8AC3E}">
        <p14:creationId xmlns:p14="http://schemas.microsoft.com/office/powerpoint/2010/main" val="144122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CE7B3F-47C5-3381-4D36-E0CCC336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sz="32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13 sierpnia 2022 razem z członkami MDP odbyliśmy spotkanie z seniorami naszej jednostki </a:t>
            </a:r>
            <a:r>
              <a:rPr lang="pl-PL" altLang="pl-PL" sz="32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Panem Wacławem Żakiem, Panem Zygmuntem Cybulą i Panem Jerzym </a:t>
            </a:r>
            <a:r>
              <a:rPr lang="pl-PL" altLang="pl-PL" sz="3200" b="1" dirty="0" err="1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Bieńczakiem</a:t>
            </a:r>
            <a:endParaRPr lang="pl-PL" sz="3200" b="1" dirty="0">
              <a:solidFill>
                <a:schemeClr val="accent2"/>
              </a:solidFill>
            </a:endParaRP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7454D22D-60D8-3934-B477-63CF80B209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05" y="1846263"/>
            <a:ext cx="5744948" cy="4022725"/>
          </a:xfrm>
        </p:spPr>
      </p:pic>
    </p:spTree>
    <p:extLst>
      <p:ext uri="{BB962C8B-B14F-4D97-AF65-F5344CB8AC3E}">
        <p14:creationId xmlns:p14="http://schemas.microsoft.com/office/powerpoint/2010/main" val="313359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0E34B1-555A-E6B8-4A2D-27A61479B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3EB372-C2BC-41E4-45AB-8E226F4DA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altLang="pl-PL" sz="4000" b="1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Zadanie: Przygotowanie  ulotki  o problemie smogu i walki z tym zjawiskiem oraz przekazanie seniorom i  mieszkańcom okolicznych miejscowości</a:t>
            </a:r>
            <a:endParaRPr lang="pl-PL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77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384A7-C253-ACC8-8A5A-0498D4F5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3"/>
                </a:solidFill>
              </a:rPr>
              <a:t>Ulotka smog</a:t>
            </a:r>
          </a:p>
        </p:txBody>
      </p:sp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6DCCA0FE-6E44-B568-37CE-D128F036B6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88" y="1846263"/>
            <a:ext cx="4510862" cy="4022725"/>
          </a:xfrm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C642BFBC-D423-DD29-0D0B-006D468761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961322"/>
            <a:ext cx="4937125" cy="3591339"/>
          </a:xfrm>
        </p:spPr>
      </p:pic>
    </p:spTree>
    <p:extLst>
      <p:ext uri="{BB962C8B-B14F-4D97-AF65-F5344CB8AC3E}">
        <p14:creationId xmlns:p14="http://schemas.microsoft.com/office/powerpoint/2010/main" val="2286634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7597D6-1647-C4A6-1918-32B0147D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b="1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Przekazanie  seniorom i  mieszkańcom okolicznych miejscowości</a:t>
            </a:r>
            <a:endParaRPr lang="pl-PL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F5AC0FF-DB0F-0893-AA38-BB5B5250011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79" y="1846263"/>
            <a:ext cx="33785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EDC9DD0-E409-53E9-4EE5-74807D4F8F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17" y="1846263"/>
            <a:ext cx="368850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54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80AFDA-89AC-A35A-6DCE-AC6986ED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Obserwacje warunków atmosferycznych 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6B565B-223E-570F-3E09-20B2C4F75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dirty="0">
                <a:cs typeface="Times New Roman" pitchFamily="18"/>
              </a:rPr>
              <a:t>Obserwacji prowadziłam  2 razy dziennie rano i popołudniu  i zapisywałam dane. Analiza zebranych danych</a:t>
            </a:r>
          </a:p>
          <a:p>
            <a:pPr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b="1" dirty="0">
                <a:ea typeface="SimSun" pitchFamily="2"/>
              </a:rPr>
              <a:t>1)Wstęp opisujący przedmiot badań i cel badań.</a:t>
            </a:r>
            <a:endParaRPr lang="pl-PL" sz="1400" dirty="0">
              <a:ea typeface="SimSun" pitchFamily="2"/>
            </a:endParaRPr>
          </a:p>
          <a:p>
            <a:pPr algn="ctr"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dirty="0">
                <a:ea typeface="SimSun" pitchFamily="2"/>
              </a:rPr>
              <a:t>W opracowaniu przedstawiłam analizę i wnioski dotyczące obserwacji warunków atmosferycznych w </a:t>
            </a:r>
            <a:r>
              <a:rPr lang="pl-PL" sz="1400" b="1" dirty="0">
                <a:ea typeface="SimSun" pitchFamily="2"/>
              </a:rPr>
              <a:t>okresie wiosenno- letnim /maj – wrzesień 2022 r</a:t>
            </a:r>
            <a:endParaRPr lang="pl-PL" sz="1400" dirty="0">
              <a:ea typeface="SimSun" pitchFamily="2"/>
            </a:endParaRPr>
          </a:p>
          <a:p>
            <a:pPr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b="1" dirty="0">
                <a:ea typeface="SimSun" pitchFamily="2"/>
              </a:rPr>
              <a:t>2) Przedmiotem badań</a:t>
            </a:r>
            <a:r>
              <a:rPr lang="pl-PL" sz="1400" dirty="0">
                <a:ea typeface="SimSun" pitchFamily="2"/>
              </a:rPr>
              <a:t> była obserwacja warunków atmosferycznych /temperatury, opadów atmosferycznych,  siły wiatru/</a:t>
            </a:r>
          </a:p>
          <a:p>
            <a:pPr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endParaRPr lang="pl-PL" sz="1400" dirty="0">
              <a:ea typeface="SimSun" pitchFamily="2"/>
            </a:endParaRPr>
          </a:p>
          <a:p>
            <a:pPr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b="1" dirty="0">
                <a:ea typeface="SimSun" pitchFamily="2"/>
              </a:rPr>
              <a:t>3) Cel badań:</a:t>
            </a:r>
            <a:r>
              <a:rPr lang="pl-PL" sz="1400" dirty="0">
                <a:ea typeface="SimSun" pitchFamily="2"/>
              </a:rPr>
              <a:t> Pozyskanie informacji dotyczącej zmian warunków atmosferycznych w okresie wiosenno- letnim </a:t>
            </a:r>
          </a:p>
          <a:p>
            <a:pPr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dirty="0">
                <a:ea typeface="SimSun" pitchFamily="2"/>
              </a:rPr>
              <a:t>                         /maj – wrzesień 2022 r/</a:t>
            </a:r>
          </a:p>
          <a:p>
            <a:pPr marL="171450" indent="-171450"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Arial" pitchFamily="34"/>
              <a:buChar char="•"/>
              <a:defRPr/>
            </a:pPr>
            <a:endParaRPr lang="pl-PL" sz="1400" dirty="0">
              <a:ea typeface="SimSun" pitchFamily="2"/>
            </a:endParaRPr>
          </a:p>
          <a:p>
            <a:pPr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b="1" dirty="0">
                <a:ea typeface="SimSun" pitchFamily="2"/>
              </a:rPr>
              <a:t>4) Miejsce prowadzenia obserwacji :</a:t>
            </a:r>
          </a:p>
          <a:p>
            <a:pPr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b="1" dirty="0">
                <a:ea typeface="SimSun" pitchFamily="2"/>
              </a:rPr>
              <a:t> </a:t>
            </a:r>
            <a:r>
              <a:rPr lang="pl-PL" sz="1400" dirty="0">
                <a:cs typeface="Times New Roman" pitchFamily="18"/>
              </a:rPr>
              <a:t>Lendo Wielkie – wieś w Polsce położona w województwie lubelskim, w powiecie ryckim, w gminie </a:t>
            </a:r>
          </a:p>
          <a:p>
            <a:pPr eaLnBrk="1" fontAlgn="auto" hangingPunct="1">
              <a:lnSpc>
                <a:spcPct val="103000"/>
              </a:lnSpc>
              <a:spcBef>
                <a:spcPts val="0"/>
              </a:spcBef>
              <a:spcAft>
                <a:spcPts val="800"/>
              </a:spcAft>
              <a:buFont typeface="StarSymbol"/>
              <a:buNone/>
              <a:defRPr/>
            </a:pPr>
            <a:r>
              <a:rPr lang="pl-PL" sz="1400" dirty="0">
                <a:cs typeface="Times New Roman" pitchFamily="18"/>
              </a:rPr>
              <a:t>Nowodwór</a:t>
            </a:r>
          </a:p>
          <a:p>
            <a:endParaRPr lang="pl-PL" dirty="0"/>
          </a:p>
        </p:txBody>
      </p:sp>
      <p:pic>
        <p:nvPicPr>
          <p:cNvPr id="4" name="Obraz 3" descr="Mapa konturowa gminy Nowodwór, po prawej znajduje się punkt z opisem „Lendo Wielkie”">
            <a:extLst>
              <a:ext uri="{FF2B5EF4-FFF2-40B4-BE49-F238E27FC236}">
                <a16:creationId xmlns:a16="http://schemas.microsoft.com/office/drawing/2014/main" id="{BD0E4AD8-54B6-71CF-50A2-EBAAF242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920" y="3429000"/>
            <a:ext cx="22098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952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A79E9B-1B7B-73C4-DC2B-71CEBBFFF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06AF3D-6D9B-58F9-EC98-D6DCC4DC4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altLang="pl-PL" sz="4000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Zadanie -</a:t>
            </a:r>
            <a:r>
              <a:rPr lang="pl-PL" altLang="pl-PL" sz="4000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Przygotowanie mini ogrodu przydomowego/ przyszkolnego z roślinami miododajnymi dla pszczół </a:t>
            </a:r>
            <a:endParaRPr lang="pl-PL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7EA53D-7B35-0C3A-2EA6-C147BDFC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altLang="pl-PL" sz="4800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Mini  ogród przydomowy z roślinami miododajnymi dla pszczół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3233E4-CE17-3FDA-D35A-C5B0A9690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początku maju 2022 r założyłam  mini ogród z kwiatami miododajnymi. Wybrałam rośliny :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Nagietki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Rzepak rzepik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Smagliczka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Wyka siewna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Gryka zwyczajna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Szałwia lekarska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071755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BCD530-49D1-C3CE-11EC-C0C6C28E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Mini  ogród przydomowy z roślinami miododajnymi dla pszczół</a:t>
            </a:r>
            <a:endParaRPr lang="pl-PL" dirty="0"/>
          </a:p>
        </p:txBody>
      </p:sp>
      <p:pic>
        <p:nvPicPr>
          <p:cNvPr id="5" name="Obraz 7">
            <a:extLst>
              <a:ext uri="{FF2B5EF4-FFF2-40B4-BE49-F238E27FC236}">
                <a16:creationId xmlns:a16="http://schemas.microsoft.com/office/drawing/2014/main" id="{AAC96D88-E8E0-CA4E-E753-FDD518975F0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7" y="1737360"/>
            <a:ext cx="3019076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4B94E956-57F3-DC58-5AE1-8793755871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86" y="1720157"/>
            <a:ext cx="3260034" cy="393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1C1AC34-D085-68D5-FBB4-16A9422D5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10" y="1720156"/>
            <a:ext cx="3233299" cy="39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88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7B66EC-D149-1EBD-CC1C-C5AB1AA0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altLang="pl-PL" sz="3200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Ulotka o roli i znaczeniu pszczół miodnych i dzikich w przyrodzie i sposobach ochrony pszczół</a:t>
            </a:r>
            <a:endParaRPr lang="pl-PL" sz="3200" dirty="0">
              <a:solidFill>
                <a:schemeClr val="accent2"/>
              </a:solidFill>
            </a:endParaRPr>
          </a:p>
        </p:txBody>
      </p:sp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FA21565F-CD8C-B9C9-93EE-B218A12722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45" y="1846263"/>
            <a:ext cx="3445561" cy="4022725"/>
          </a:xfrm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331C36E3-BBF9-DC33-4662-063194007E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59" y="1846263"/>
            <a:ext cx="3464298" cy="4022725"/>
          </a:xfrm>
        </p:spPr>
      </p:pic>
    </p:spTree>
    <p:extLst>
      <p:ext uri="{BB962C8B-B14F-4D97-AF65-F5344CB8AC3E}">
        <p14:creationId xmlns:p14="http://schemas.microsoft.com/office/powerpoint/2010/main" val="313431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BD909C-DC54-F1DF-5876-14BD3D6F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Organizacja rajdów pieszych, rowerowych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69136E-BBA8-F6CD-7B20-8772C0014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Rajd rowerowy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odbył się 16 października 2022 roku w miejscowości Lendo Wielkie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Zdrowy  styl życia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pomoc w przygotowaniu festynu, który odbył się  w Lendzie Wielkim.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9765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B8C4B8-EA37-0AD4-8C60-AB677A90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Festyn –promujący „tradycje rybne”</a:t>
            </a: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id="{585A91DB-672F-CE9B-298B-5D449120C9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1974574"/>
            <a:ext cx="4065767" cy="3785511"/>
          </a:xfrm>
        </p:spPr>
      </p:pic>
      <p:pic>
        <p:nvPicPr>
          <p:cNvPr id="5" name="Symbol zastępczy zawartości 9">
            <a:extLst>
              <a:ext uri="{FF2B5EF4-FFF2-40B4-BE49-F238E27FC236}">
                <a16:creationId xmlns:a16="http://schemas.microsoft.com/office/drawing/2014/main" id="{8305516F-BEB7-6430-7969-52886553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86" y="1737360"/>
            <a:ext cx="3263900" cy="389152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5A55A0-3685-CFA9-997C-7ABB7167A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45" y="2470149"/>
            <a:ext cx="3114261" cy="27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28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D0B142-37E6-DAC4-880F-AB6BB6AF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Udział w Młodzieżowej Drużynie Pożarniczej</a:t>
            </a: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C3AA5-B922-72E7-0DF1-ED80630C892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3" y="1846263"/>
            <a:ext cx="3414278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39057A-3102-2092-B717-8B329703CD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846263"/>
            <a:ext cx="4937125" cy="387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690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CF03B5-32DE-D665-1F68-1D1EB26C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2"/>
                </a:solidFill>
              </a:rPr>
              <a:t>Podsumowanie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970A63-B885-9A45-70DA-91A2AC165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hangingPunct="1">
              <a:buFont typeface="+mj-lt"/>
              <a:buAutoNum type="arabicPeriod"/>
            </a:pPr>
            <a:r>
              <a:rPr lang="pl-PL" altLang="pl-PL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Udział w tym projekcie bardzo przybliżyło mi  to, że człowiek niszczy na własne życzenie otaczający nas świat. 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pl-PL" altLang="pl-PL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Program  umożliwił mi zdobyć nowej  wiedzy i umiejętności w zakresie ochrony środowiska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pl-PL" altLang="pl-PL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Nauczył mnie cierpliwości w procesie badawczym.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pl-PL" altLang="pl-PL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Zainspirował do działania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pl-PL" altLang="pl-PL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Sądzę iż powinien być kontynuowany jeszcze przez wiele lat, a ja będę starała się dbać jak najlepiej o otaczające mnie środowisko.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pl-PL" altLang="pl-PL" dirty="0"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Dziękuję za opiekę i pomoc nauczycielowi biologii – Pani  Barbarze Okleja.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167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6AFCF-C1B8-A8AD-0821-E90A172A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71136"/>
          </a:xfrm>
        </p:spPr>
        <p:txBody>
          <a:bodyPr/>
          <a:lstStyle/>
          <a:p>
            <a:r>
              <a:rPr lang="pl-PL" altLang="pl-PL" b="1" dirty="0">
                <a:solidFill>
                  <a:schemeClr val="accent2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Obserwacje warunków atmosferycznych 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F8A801-F09B-8B60-2890-76222EA0D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746929" cy="736282"/>
          </a:xfrm>
        </p:spPr>
        <p:txBody>
          <a:bodyPr/>
          <a:lstStyle/>
          <a:p>
            <a:r>
              <a:rPr lang="pl-PL" b="1" dirty="0"/>
              <a:t>Czerwiec 2022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18AF8D1-90E3-BA39-8AD1-258A34EC48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b="1" dirty="0"/>
              <a:t>Czerwiec 2022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BD0B07C4-F374-026B-920A-6C429FD9357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40838081"/>
              </p:ext>
            </p:extLst>
          </p:nvPr>
        </p:nvGraphicFramePr>
        <p:xfrm>
          <a:off x="1096963" y="2582863"/>
          <a:ext cx="4938712" cy="337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447B33AF-9A0B-BDEF-F1AE-F9B5E930AE7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67740327"/>
              </p:ext>
            </p:extLst>
          </p:nvPr>
        </p:nvGraphicFramePr>
        <p:xfrm>
          <a:off x="6218238" y="2582863"/>
          <a:ext cx="4937125" cy="306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865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93B568-79D1-FE80-7C61-729A5AA9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ZADANIE :OCHRONA ŚRODOWISKA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B9C785-1A36-2F43-34C4-9819F35DC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l-PL" altLang="pl-PL" sz="3200" b="1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pl-PL" altLang="pl-PL" sz="3200" b="1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Wykonanie i wywieszenie pod nadzorem nauczyciela budek lęgowych, schronów, domków dla gatunków wymagających czynnej ochrony</a:t>
            </a:r>
            <a:endParaRPr lang="pl-PL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9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1DB76E-43F8-99C5-E8CE-F3689715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72DF4BFE-2EE1-5B5E-AA68-18FBFB4A2BB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6603"/>
            <a:ext cx="4876800" cy="5582385"/>
          </a:xfrm>
        </p:spPr>
      </p:pic>
      <p:pic>
        <p:nvPicPr>
          <p:cNvPr id="6" name="Symbol zastępczy zawartości 11">
            <a:extLst>
              <a:ext uri="{FF2B5EF4-FFF2-40B4-BE49-F238E27FC236}">
                <a16:creationId xmlns:a16="http://schemas.microsoft.com/office/drawing/2014/main" id="{E44B7F85-EF1F-A8A2-F5D6-0ECA0D8181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286603"/>
            <a:ext cx="4754880" cy="5582385"/>
          </a:xfrm>
        </p:spPr>
      </p:pic>
    </p:spTree>
    <p:extLst>
      <p:ext uri="{BB962C8B-B14F-4D97-AF65-F5344CB8AC3E}">
        <p14:creationId xmlns:p14="http://schemas.microsoft.com/office/powerpoint/2010/main" val="200207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F46D5-70D7-9ACD-5D51-D5F627E7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dirty="0">
                <a:solidFill>
                  <a:schemeClr val="tx1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ZADANIE :OCHRONA ŚRODOWISKA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34CB86-53B6-D69E-5EFE-4BD8CB38C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altLang="pl-PL" sz="280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pl-PL" altLang="pl-PL" sz="280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pl-PL" altLang="pl-PL" sz="28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Przygotowanie opracowania dotyczącego gminnych/miejskich programów/projektów związanych z ochroną środowiska.</a:t>
            </a:r>
          </a:p>
          <a:p>
            <a:pPr algn="ctr"/>
            <a:endParaRPr lang="pl-PL" altLang="pl-PL" sz="280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pl-PL" altLang="pl-PL" sz="280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pl-PL" altLang="pl-PL" sz="14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Załącznik Nr 2/opracowanie/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695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C60B4-7FF0-9341-233A-56837764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altLang="pl-PL" sz="1800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Calibri" panose="020F0502020204030204" pitchFamily="34" charset="0"/>
              </a:rPr>
              <a:t>6 października 2022 roku uczniowie Zespołu Szkół Zawodowych Nr 1 brali udział w wycieczce przyrodniczo – krajoznawczej  do Zamościa. Odbyła się ona w ramach realizacji projektu edukacyjnego z zakresu ekologii, organizowanego przez Starostwo Powiatowe w Rykach i ZSZ Nr 1 w Rykach. Głównym celem wycieczki było rozbudzanie ciekawości poznawczej, kształtowanie postaw proekologicznych, kreowanie wartości dziedzictwa kulturowego oraz zdrowego trybu życia u uczniów.</a:t>
            </a:r>
            <a:endParaRPr lang="pl-PL" sz="1800" dirty="0">
              <a:solidFill>
                <a:schemeClr val="accent2"/>
              </a:solidFill>
            </a:endParaRPr>
          </a:p>
        </p:txBody>
      </p:sp>
      <p:pic>
        <p:nvPicPr>
          <p:cNvPr id="4" name="Symbol zastępczy zawartości 11">
            <a:extLst>
              <a:ext uri="{FF2B5EF4-FFF2-40B4-BE49-F238E27FC236}">
                <a16:creationId xmlns:a16="http://schemas.microsoft.com/office/drawing/2014/main" id="{56FED704-570C-03DC-AC1D-4083285973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" y="1737360"/>
            <a:ext cx="4813190" cy="4022725"/>
          </a:xfrm>
        </p:spPr>
      </p:pic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D7EA8E3F-D3E3-419C-86E8-116F7C80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00" y="1737360"/>
            <a:ext cx="3867150" cy="41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64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D65824-D48C-A9C9-CC34-0936D63C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32597"/>
          </a:xfrm>
        </p:spPr>
        <p:txBody>
          <a:bodyPr>
            <a:normAutofit/>
          </a:bodyPr>
          <a:lstStyle/>
          <a:p>
            <a:pPr algn="ctr"/>
            <a:r>
              <a:rPr lang="pl-PL" altLang="pl-PL" sz="2400" dirty="0">
                <a:solidFill>
                  <a:srgbClr val="70AD47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Ogród Zoologiczny w Zamościu im. Stefana Milera – jedyny ogród zoologiczny w województwie lubelskim oraz jeden z nielicznych na wschodzie Polski.</a:t>
            </a:r>
            <a:endParaRPr lang="pl-PL" sz="2400" dirty="0"/>
          </a:p>
        </p:txBody>
      </p:sp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144EF75F-9851-BE0B-B641-C8AD3D200C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43" y="1616765"/>
            <a:ext cx="3856383" cy="4252223"/>
          </a:xfrm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E9BD34BD-5C2F-63D9-3E59-DBF66FE6C4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2" y="1457739"/>
            <a:ext cx="3856383" cy="4411249"/>
          </a:xfrm>
        </p:spPr>
      </p:pic>
    </p:spTree>
    <p:extLst>
      <p:ext uri="{BB962C8B-B14F-4D97-AF65-F5344CB8AC3E}">
        <p14:creationId xmlns:p14="http://schemas.microsoft.com/office/powerpoint/2010/main" val="66096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DFAAFF-7EE9-5AD5-A063-49DDFEDD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Udział w ogólnopolskiej Kampanii edukacyjnej  „Znamię! Znam je?”.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413022-4DF4-7858-C2DE-52D8E884C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tarSymbol"/>
              <a:buNone/>
              <a:defRPr/>
            </a:pPr>
            <a:endParaRPr lang="pl-PL" sz="2000" dirty="0">
              <a:latin typeface="Calibri" pitchFamily="34"/>
              <a:cs typeface="Calibri" pitchFamily="34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tarSymbol"/>
              <a:buNone/>
              <a:defRPr/>
            </a:pPr>
            <a:r>
              <a:rPr lang="pl-PL" sz="2000" dirty="0">
                <a:latin typeface="Calibri" pitchFamily="34"/>
                <a:cs typeface="Calibri" pitchFamily="34"/>
              </a:rPr>
              <a:t>Polskie Towarzystwa Chirurgów Onkologów rozpoczęło po raz kolejny  kampanię edukacyjną  „Znamię! Znam je?”. której celem jest </a:t>
            </a:r>
            <a:endParaRPr lang="pl-PL" sz="2000" dirty="0">
              <a:latin typeface="Calibri" pitchFamily="34"/>
              <a:cs typeface="Times New Roman" pitchFamily="18"/>
            </a:endParaRPr>
          </a:p>
          <a:p>
            <a:pPr marL="342900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415"/>
              </a:spcAft>
              <a:buFont typeface="Symbol" pitchFamily="18"/>
              <a:buChar char=""/>
              <a:defRPr/>
            </a:pPr>
            <a:r>
              <a:rPr lang="pl-PL" sz="2000" dirty="0">
                <a:latin typeface="Calibri" pitchFamily="34"/>
                <a:cs typeface="Calibri" pitchFamily="34"/>
              </a:rPr>
              <a:t>upowszechnienie wiedzy na temat czerniaków oraz </a:t>
            </a:r>
            <a:endParaRPr lang="pl-PL" sz="2000" dirty="0">
              <a:latin typeface="Calibri" pitchFamily="34"/>
              <a:cs typeface="Times New Roman" pitchFamily="18"/>
            </a:endParaRPr>
          </a:p>
          <a:p>
            <a:pPr marL="342900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itchFamily="18"/>
              <a:buChar char=""/>
              <a:defRPr/>
            </a:pPr>
            <a:r>
              <a:rPr lang="pl-PL" sz="2000" dirty="0">
                <a:latin typeface="Calibri" pitchFamily="34"/>
                <a:cs typeface="Calibri" pitchFamily="34"/>
              </a:rPr>
              <a:t>budowanie właściwych prozdrowotnych postaw młodzieży szkół ponadgimnazjalnych.  </a:t>
            </a:r>
          </a:p>
          <a:p>
            <a:pPr marL="342900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itchFamily="18"/>
              <a:buChar char=""/>
              <a:defRPr/>
            </a:pPr>
            <a:endParaRPr lang="pl-PL" sz="2000" dirty="0">
              <a:latin typeface="Calibri" pitchFamily="34"/>
              <a:cs typeface="Calibri" pitchFamily="34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tarSymbol"/>
              <a:buNone/>
              <a:defRPr/>
            </a:pPr>
            <a:r>
              <a:rPr lang="pl-PL" sz="2000" dirty="0">
                <a:latin typeface="Calibri" pitchFamily="34"/>
                <a:cs typeface="Times New Roman" pitchFamily="18"/>
              </a:rPr>
              <a:t>Załącznik  w opracowaniu  do programu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582576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</TotalTime>
  <Words>654</Words>
  <Application>Microsoft Office PowerPoint</Application>
  <PresentationFormat>Panoramiczny</PresentationFormat>
  <Paragraphs>77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StarSymbol</vt:lpstr>
      <vt:lpstr>Symbol</vt:lpstr>
      <vt:lpstr>Times New Roman</vt:lpstr>
      <vt:lpstr>Retrospekcja</vt:lpstr>
      <vt:lpstr>Moje   działaniach  w ramach realizacji programu  pt. „Lider wiedzy i ochrony środowiska”.</vt:lpstr>
      <vt:lpstr>Obserwacje warunków atmosferycznych </vt:lpstr>
      <vt:lpstr>Obserwacje warunków atmosferycznych </vt:lpstr>
      <vt:lpstr>ZADANIE :OCHRONA ŚRODOWISKA</vt:lpstr>
      <vt:lpstr>Prezentacja programu PowerPoint</vt:lpstr>
      <vt:lpstr>ZADANIE :OCHRONA ŚRODOWISKA</vt:lpstr>
      <vt:lpstr>6 października 2022 roku uczniowie Zespołu Szkół Zawodowych Nr 1 brali udział w wycieczce przyrodniczo – krajoznawczej  do Zamościa. Odbyła się ona w ramach realizacji projektu edukacyjnego z zakresu ekologii, organizowanego przez Starostwo Powiatowe w Rykach i ZSZ Nr 1 w Rykach. Głównym celem wycieczki było rozbudzanie ciekawości poznawczej, kształtowanie postaw proekologicznych, kreowanie wartości dziedzictwa kulturowego oraz zdrowego trybu życia u uczniów.</vt:lpstr>
      <vt:lpstr>Ogród Zoologiczny w Zamościu im. Stefana Milera – jedyny ogród zoologiczny w województwie lubelskim oraz jeden z nielicznych na wschodzie Polski.</vt:lpstr>
      <vt:lpstr>Udział w ogólnopolskiej Kampanii edukacyjnej  „Znamię! Znam je?”.</vt:lpstr>
      <vt:lpstr>Udział w ogólnopolskiej Kampanii edukacyjnej  „Znamię! Znam je?”.</vt:lpstr>
      <vt:lpstr>ZADANIE :OCHRONA ŚRODOWISKA</vt:lpstr>
      <vt:lpstr>Prezentacja programu PowerPoint</vt:lpstr>
      <vt:lpstr>ZADANIE :INNA AKTYWNOŚĆ</vt:lpstr>
      <vt:lpstr>Dzień w  pasiece pszczół  14 sierpnia 2022 roku odbyłam spotkanie i  rozmowę edukacyjną na temat pszczół. Spotkałam się z pszczelarzem Mirosławem Szczęsnym </vt:lpstr>
      <vt:lpstr>Dzień w  pasiece pszczół</vt:lpstr>
      <vt:lpstr>13 sierpnia 2022 razem z członkami MDP odbyliśmy spotkanie z seniorami naszej jednostki Panem Wacławem Żakiem, Panem Zygmuntem Cybulą i Panem Jerzym Bieńczakiem</vt:lpstr>
      <vt:lpstr>Prezentacja programu PowerPoint</vt:lpstr>
      <vt:lpstr>Ulotka smog</vt:lpstr>
      <vt:lpstr>Przekazanie  seniorom i  mieszkańcom okolicznych miejscowości</vt:lpstr>
      <vt:lpstr>Prezentacja programu PowerPoint</vt:lpstr>
      <vt:lpstr>Mini  ogród przydomowy z roślinami miododajnymi dla pszczół</vt:lpstr>
      <vt:lpstr>Mini  ogród przydomowy z roślinami miododajnymi dla pszczół</vt:lpstr>
      <vt:lpstr>Ulotka o roli i znaczeniu pszczół miodnych i dzikich w przyrodzie i sposobach ochrony pszczół</vt:lpstr>
      <vt:lpstr>Organizacja rajdów pieszych, rowerowych</vt:lpstr>
      <vt:lpstr>Festyn –promujący „tradycje rybne”</vt:lpstr>
      <vt:lpstr>Udział w Młodzieżowej Drużynie Pożarniczej</vt:lpstr>
      <vt:lpstr>Podsumowanie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Barbara Okleja</dc:creator>
  <cp:lastModifiedBy>Barbara Okleja</cp:lastModifiedBy>
  <cp:revision>5</cp:revision>
  <dcterms:created xsi:type="dcterms:W3CDTF">2022-11-05T21:09:08Z</dcterms:created>
  <dcterms:modified xsi:type="dcterms:W3CDTF">2022-11-07T16:05:35Z</dcterms:modified>
</cp:coreProperties>
</file>