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7" r:id="rId4"/>
    <p:sldId id="258" r:id="rId5"/>
    <p:sldId id="277" r:id="rId6"/>
    <p:sldId id="259" r:id="rId7"/>
    <p:sldId id="260" r:id="rId8"/>
    <p:sldId id="261" r:id="rId9"/>
    <p:sldId id="262" r:id="rId10"/>
    <p:sldId id="263" r:id="rId11"/>
    <p:sldId id="279" r:id="rId12"/>
    <p:sldId id="264" r:id="rId13"/>
    <p:sldId id="278" r:id="rId14"/>
    <p:sldId id="265" r:id="rId15"/>
    <p:sldId id="281" r:id="rId16"/>
    <p:sldId id="266" r:id="rId17"/>
    <p:sldId id="280" r:id="rId18"/>
    <p:sldId id="267" r:id="rId19"/>
    <p:sldId id="268" r:id="rId20"/>
    <p:sldId id="282" r:id="rId21"/>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4" autoAdjust="0"/>
    <p:restoredTop sz="94660"/>
  </p:normalViewPr>
  <p:slideViewPr>
    <p:cSldViewPr>
      <p:cViewPr varScale="1">
        <p:scale>
          <a:sx n="102" d="100"/>
          <a:sy n="102" d="100"/>
        </p:scale>
        <p:origin x="-2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9 Grupo"/>
          <p:cNvGrpSpPr/>
          <p:nvPr/>
        </p:nvGrpSpPr>
        <p:grpSpPr>
          <a:xfrm flipV="1">
            <a:off x="-1714544" y="-1357346"/>
            <a:ext cx="15859204" cy="6286544"/>
            <a:chOff x="0" y="-1214470"/>
            <a:chExt cx="9144000" cy="6286544"/>
          </a:xfrm>
        </p:grpSpPr>
        <p:pic>
          <p:nvPicPr>
            <p:cNvPr id="12" name="Picture 7" descr="white-curve-bar.png"/>
            <p:cNvPicPr>
              <a:picLocks noChangeAspect="1"/>
            </p:cNvPicPr>
            <p:nvPr userDrawn="1"/>
          </p:nvPicPr>
          <p:blipFill>
            <a:blip r:embed="rId2" cstate="print">
              <a:duotone>
                <a:prstClr val="black"/>
                <a:schemeClr val="accent1">
                  <a:tint val="45000"/>
                  <a:satMod val="400000"/>
                </a:schemeClr>
              </a:duotone>
            </a:blip>
            <a:srcRect/>
            <a:stretch>
              <a:fillRect/>
            </a:stretch>
          </p:blipFill>
          <p:spPr bwMode="auto">
            <a:xfrm flipV="1">
              <a:off x="0" y="-1214470"/>
              <a:ext cx="9144000" cy="3143272"/>
            </a:xfrm>
            <a:prstGeom prst="rect">
              <a:avLst/>
            </a:prstGeom>
            <a:noFill/>
            <a:ln w="9525">
              <a:noFill/>
              <a:miter lim="800000"/>
              <a:headEnd/>
              <a:tailEnd/>
            </a:ln>
          </p:spPr>
        </p:pic>
        <p:pic>
          <p:nvPicPr>
            <p:cNvPr id="11" name="Picture 7" descr="white-curve-bar.png"/>
            <p:cNvPicPr>
              <a:picLocks noChangeAspect="1"/>
            </p:cNvPicPr>
            <p:nvPr userDrawn="1"/>
          </p:nvPicPr>
          <p:blipFill>
            <a:blip r:embed="rId2" cstate="print">
              <a:duotone>
                <a:prstClr val="black"/>
                <a:schemeClr val="accent1">
                  <a:tint val="45000"/>
                  <a:satMod val="400000"/>
                </a:schemeClr>
              </a:duotone>
            </a:blip>
            <a:srcRect/>
            <a:stretch>
              <a:fillRect/>
            </a:stretch>
          </p:blipFill>
          <p:spPr bwMode="auto">
            <a:xfrm>
              <a:off x="0" y="1928802"/>
              <a:ext cx="9144000" cy="3143272"/>
            </a:xfrm>
            <a:prstGeom prst="rect">
              <a:avLst/>
            </a:prstGeom>
            <a:noFill/>
            <a:ln w="9525">
              <a:noFill/>
              <a:miter lim="800000"/>
              <a:headEnd/>
              <a:tailEnd/>
            </a:ln>
          </p:spPr>
        </p:pic>
      </p:grpSp>
      <p:sp>
        <p:nvSpPr>
          <p:cNvPr id="2" name="1 Título"/>
          <p:cNvSpPr>
            <a:spLocks noGrp="1"/>
          </p:cNvSpPr>
          <p:nvPr>
            <p:ph type="ctrTitle"/>
          </p:nvPr>
        </p:nvSpPr>
        <p:spPr>
          <a:xfrm>
            <a:off x="714348" y="1071546"/>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all" spc="0">
                <a:ln w="0"/>
                <a:solidFill>
                  <a:srgbClr val="FFFF99"/>
                </a:solidFill>
                <a:effectLst>
                  <a:reflection blurRad="12700" stA="50000" endPos="50000" dist="5000" dir="5400000" sy="-100000" rotWithShape="0"/>
                </a:effectLst>
              </a:defRPr>
            </a:lvl1pPr>
          </a:lstStyle>
          <a:p>
            <a:r>
              <a:rPr lang="pl-PL" smtClean="0"/>
              <a:t>Kliknij, aby edytować styl</a:t>
            </a:r>
            <a:endParaRPr lang="pl-PL" dirty="0"/>
          </a:p>
        </p:txBody>
      </p:sp>
      <p:sp>
        <p:nvSpPr>
          <p:cNvPr id="4" name="3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5" name="4 Marcador de pie de página"/>
          <p:cNvSpPr>
            <a:spLocks noGrp="1"/>
          </p:cNvSpPr>
          <p:nvPr>
            <p:ph type="ftr" sz="quarter" idx="11"/>
          </p:nvPr>
        </p:nvSpPr>
        <p:spPr/>
        <p:txBody>
          <a:bodyPr/>
          <a:lstStyle/>
          <a:p>
            <a:endParaRPr lang="pl-PL"/>
          </a:p>
        </p:txBody>
      </p:sp>
      <p:sp>
        <p:nvSpPr>
          <p:cNvPr id="6" name="5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pl-PL"/>
          </a:p>
        </p:txBody>
      </p:sp>
      <p:sp>
        <p:nvSpPr>
          <p:cNvPr id="3" name="2 Marcador de texto vertical"/>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3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5" name="4 Marcador de pie de página"/>
          <p:cNvSpPr>
            <a:spLocks noGrp="1"/>
          </p:cNvSpPr>
          <p:nvPr>
            <p:ph type="ftr" sz="quarter" idx="11"/>
          </p:nvPr>
        </p:nvSpPr>
        <p:spPr/>
        <p:txBody>
          <a:bodyPr/>
          <a:lstStyle/>
          <a:p>
            <a:endParaRPr lang="pl-PL"/>
          </a:p>
        </p:txBody>
      </p:sp>
      <p:sp>
        <p:nvSpPr>
          <p:cNvPr id="6" name="5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3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5" name="4 Marcador de pie de página"/>
          <p:cNvSpPr>
            <a:spLocks noGrp="1"/>
          </p:cNvSpPr>
          <p:nvPr>
            <p:ph type="ftr" sz="quarter" idx="11"/>
          </p:nvPr>
        </p:nvSpPr>
        <p:spPr/>
        <p:txBody>
          <a:bodyPr/>
          <a:lstStyle/>
          <a:p>
            <a:endParaRPr lang="pl-PL"/>
          </a:p>
        </p:txBody>
      </p:sp>
      <p:sp>
        <p:nvSpPr>
          <p:cNvPr id="6" name="5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pl-PL"/>
          </a:p>
        </p:txBody>
      </p:sp>
      <p:sp>
        <p:nvSpPr>
          <p:cNvPr id="3" name="2 Marcador de contenido"/>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3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5" name="4 Marcador de pie de página"/>
          <p:cNvSpPr>
            <a:spLocks noGrp="1"/>
          </p:cNvSpPr>
          <p:nvPr>
            <p:ph type="ftr" sz="quarter" idx="11"/>
          </p:nvPr>
        </p:nvSpPr>
        <p:spPr/>
        <p:txBody>
          <a:bodyPr/>
          <a:lstStyle/>
          <a:p>
            <a:endParaRPr lang="pl-PL"/>
          </a:p>
        </p:txBody>
      </p:sp>
      <p:sp>
        <p:nvSpPr>
          <p:cNvPr id="6" name="5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pic>
        <p:nvPicPr>
          <p:cNvPr id="10" name="Picture 7" descr="white-curve-bar.png"/>
          <p:cNvPicPr>
            <a:picLocks noChangeAspect="1"/>
          </p:cNvPicPr>
          <p:nvPr/>
        </p:nvPicPr>
        <p:blipFill>
          <a:blip r:embed="rId2" cstate="print">
            <a:duotone>
              <a:prstClr val="black"/>
              <a:schemeClr val="accent1">
                <a:tint val="45000"/>
                <a:satMod val="400000"/>
              </a:schemeClr>
            </a:duotone>
          </a:blip>
          <a:srcRect/>
          <a:stretch>
            <a:fillRect/>
          </a:stretch>
        </p:blipFill>
        <p:spPr bwMode="auto">
          <a:xfrm>
            <a:off x="-500098" y="0"/>
            <a:ext cx="11858644" cy="4714884"/>
          </a:xfrm>
          <a:prstGeom prst="rect">
            <a:avLst/>
          </a:prstGeom>
          <a:noFill/>
          <a:ln w="9525">
            <a:noFill/>
            <a:miter lim="800000"/>
            <a:headEnd/>
            <a:tailEnd/>
          </a:ln>
        </p:spPr>
      </p:pic>
      <p:pic>
        <p:nvPicPr>
          <p:cNvPr id="8" name="Picture 7" descr="white-curve-bar.png"/>
          <p:cNvPicPr>
            <a:picLocks noChangeAspect="1"/>
          </p:cNvPicPr>
          <p:nvPr/>
        </p:nvPicPr>
        <p:blipFill>
          <a:blip r:embed="rId2" cstate="print">
            <a:duotone>
              <a:prstClr val="black"/>
              <a:schemeClr val="accent1">
                <a:tint val="45000"/>
                <a:satMod val="400000"/>
              </a:schemeClr>
            </a:duotone>
          </a:blip>
          <a:srcRect/>
          <a:stretch>
            <a:fillRect/>
          </a:stretch>
        </p:blipFill>
        <p:spPr bwMode="auto">
          <a:xfrm flipH="1">
            <a:off x="-1908720" y="0"/>
            <a:ext cx="11858644" cy="471488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3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5" name="4 Marcador de pie de página"/>
          <p:cNvSpPr>
            <a:spLocks noGrp="1"/>
          </p:cNvSpPr>
          <p:nvPr>
            <p:ph type="ftr" sz="quarter" idx="11"/>
          </p:nvPr>
        </p:nvSpPr>
        <p:spPr/>
        <p:txBody>
          <a:bodyPr/>
          <a:lstStyle/>
          <a:p>
            <a:endParaRPr lang="pl-PL"/>
          </a:p>
        </p:txBody>
      </p:sp>
      <p:sp>
        <p:nvSpPr>
          <p:cNvPr id="6" name="5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pl-P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4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6" name="5 Marcador de pie de página"/>
          <p:cNvSpPr>
            <a:spLocks noGrp="1"/>
          </p:cNvSpPr>
          <p:nvPr>
            <p:ph type="ftr" sz="quarter" idx="11"/>
          </p:nvPr>
        </p:nvSpPr>
        <p:spPr/>
        <p:txBody>
          <a:bodyPr/>
          <a:lstStyle/>
          <a:p>
            <a:endParaRPr lang="pl-PL"/>
          </a:p>
        </p:txBody>
      </p:sp>
      <p:sp>
        <p:nvSpPr>
          <p:cNvPr id="7" name="6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pl-PL" smtClean="0"/>
              <a:t>Kliknij, aby edytować styl</a:t>
            </a:r>
            <a:endParaRPr lang="pl-P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6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8" name="7 Marcador de pie de página"/>
          <p:cNvSpPr>
            <a:spLocks noGrp="1"/>
          </p:cNvSpPr>
          <p:nvPr>
            <p:ph type="ftr" sz="quarter" idx="11"/>
          </p:nvPr>
        </p:nvSpPr>
        <p:spPr/>
        <p:txBody>
          <a:bodyPr/>
          <a:lstStyle/>
          <a:p>
            <a:endParaRPr lang="pl-PL"/>
          </a:p>
        </p:txBody>
      </p:sp>
      <p:sp>
        <p:nvSpPr>
          <p:cNvPr id="9" name="8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l-PL" smtClean="0"/>
              <a:t>Kliknij, aby edytować styl</a:t>
            </a:r>
            <a:endParaRPr lang="pl-PL"/>
          </a:p>
        </p:txBody>
      </p:sp>
      <p:sp>
        <p:nvSpPr>
          <p:cNvPr id="3" name="2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4" name="3 Marcador de pie de página"/>
          <p:cNvSpPr>
            <a:spLocks noGrp="1"/>
          </p:cNvSpPr>
          <p:nvPr>
            <p:ph type="ftr" sz="quarter" idx="11"/>
          </p:nvPr>
        </p:nvSpPr>
        <p:spPr/>
        <p:txBody>
          <a:bodyPr/>
          <a:lstStyle/>
          <a:p>
            <a:endParaRPr lang="pl-PL"/>
          </a:p>
        </p:txBody>
      </p:sp>
      <p:sp>
        <p:nvSpPr>
          <p:cNvPr id="5" name="4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3" name="2 Marcador de pie de página"/>
          <p:cNvSpPr>
            <a:spLocks noGrp="1"/>
          </p:cNvSpPr>
          <p:nvPr>
            <p:ph type="ftr" sz="quarter" idx="11"/>
          </p:nvPr>
        </p:nvSpPr>
        <p:spPr/>
        <p:txBody>
          <a:bodyPr/>
          <a:lstStyle/>
          <a:p>
            <a:endParaRPr lang="pl-PL"/>
          </a:p>
        </p:txBody>
      </p:sp>
      <p:sp>
        <p:nvSpPr>
          <p:cNvPr id="4" name="3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4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6" name="5 Marcador de pie de página"/>
          <p:cNvSpPr>
            <a:spLocks noGrp="1"/>
          </p:cNvSpPr>
          <p:nvPr>
            <p:ph type="ftr" sz="quarter" idx="11"/>
          </p:nvPr>
        </p:nvSpPr>
        <p:spPr/>
        <p:txBody>
          <a:bodyPr/>
          <a:lstStyle/>
          <a:p>
            <a:endParaRPr lang="pl-PL"/>
          </a:p>
        </p:txBody>
      </p:sp>
      <p:sp>
        <p:nvSpPr>
          <p:cNvPr id="7" name="6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4 Marcador de fecha"/>
          <p:cNvSpPr>
            <a:spLocks noGrp="1"/>
          </p:cNvSpPr>
          <p:nvPr>
            <p:ph type="dt" sz="half" idx="10"/>
          </p:nvPr>
        </p:nvSpPr>
        <p:spPr/>
        <p:txBody>
          <a:bodyPr/>
          <a:lstStyle/>
          <a:p>
            <a:fld id="{C06EC1CF-16D1-4E84-BFED-24CE13655737}" type="datetimeFigureOut">
              <a:rPr lang="pl-PL" smtClean="0"/>
              <a:pPr/>
              <a:t>2013-05-13</a:t>
            </a:fld>
            <a:endParaRPr lang="pl-PL"/>
          </a:p>
        </p:txBody>
      </p:sp>
      <p:sp>
        <p:nvSpPr>
          <p:cNvPr id="6" name="5 Marcador de pie de página"/>
          <p:cNvSpPr>
            <a:spLocks noGrp="1"/>
          </p:cNvSpPr>
          <p:nvPr>
            <p:ph type="ftr" sz="quarter" idx="11"/>
          </p:nvPr>
        </p:nvSpPr>
        <p:spPr/>
        <p:txBody>
          <a:bodyPr/>
          <a:lstStyle/>
          <a:p>
            <a:endParaRPr lang="pl-PL"/>
          </a:p>
        </p:txBody>
      </p:sp>
      <p:sp>
        <p:nvSpPr>
          <p:cNvPr id="7" name="6 Marcador de número de diapositiva"/>
          <p:cNvSpPr>
            <a:spLocks noGrp="1"/>
          </p:cNvSpPr>
          <p:nvPr>
            <p:ph type="sldNum" sz="quarter" idx="12"/>
          </p:nvPr>
        </p:nvSpPr>
        <p:spPr/>
        <p:txBody>
          <a:bodyPr/>
          <a:lstStyle/>
          <a:p>
            <a:fld id="{8B606A46-E9A0-4752-A5FD-3CF16E40A92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0"/>
            <a:ext cx="8229600" cy="714356"/>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pl-PL" smtClean="0"/>
              <a:t>Haga clic para modificar el estilo de título del patrón</a:t>
            </a:r>
            <a:endParaRPr lang="pl-PL" dirty="0"/>
          </a:p>
        </p:txBody>
      </p:sp>
      <p:sp>
        <p:nvSpPr>
          <p:cNvPr id="3" name="2 Marcador de texto"/>
          <p:cNvSpPr>
            <a:spLocks noGrp="1"/>
          </p:cNvSpPr>
          <p:nvPr>
            <p:ph type="body" idx="1"/>
          </p:nvPr>
        </p:nvSpPr>
        <p:spPr>
          <a:xfrm>
            <a:off x="457200" y="1357298"/>
            <a:ext cx="8229600" cy="4768865"/>
          </a:xfrm>
          <a:prstGeom prst="rect">
            <a:avLst/>
          </a:prstGeom>
        </p:spPr>
        <p:txBody>
          <a:bodyPr vert="horz" lIns="91440" tIns="45720" rIns="91440" bIns="45720" rtlCol="0">
            <a:normAutofit/>
          </a:bodyPr>
          <a:lstStyle/>
          <a:p>
            <a:pPr lvl="0"/>
            <a:r>
              <a:rPr lang="pl-PL" smtClean="0"/>
              <a:t>Haga clic para modificar el estilo de texto del patrón</a:t>
            </a:r>
          </a:p>
          <a:p>
            <a:pPr lvl="1"/>
            <a:r>
              <a:rPr lang="pl-PL" smtClean="0"/>
              <a:t>Segundo nivel</a:t>
            </a:r>
          </a:p>
          <a:p>
            <a:pPr lvl="2"/>
            <a:r>
              <a:rPr lang="pl-PL" smtClean="0"/>
              <a:t>Tercer nivel</a:t>
            </a:r>
          </a:p>
          <a:p>
            <a:pPr lvl="3"/>
            <a:r>
              <a:rPr lang="pl-PL" smtClean="0"/>
              <a:t>Cuarto nivel</a:t>
            </a:r>
          </a:p>
          <a:p>
            <a:pPr lvl="4"/>
            <a:r>
              <a:rPr lang="pl-PL" smtClean="0"/>
              <a:t>Quinto nivel</a:t>
            </a:r>
            <a:endParaRPr lang="pl-PL"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EC1CF-16D1-4E84-BFED-24CE13655737}" type="datetimeFigureOut">
              <a:rPr lang="pl-PL" smtClean="0"/>
              <a:pPr/>
              <a:t>2013-05-13</a:t>
            </a:fld>
            <a:endParaRPr lang="pl-P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06A46-E9A0-4752-A5FD-3CF16E40A922}" type="slidenum">
              <a:rPr lang="pl-PL" smtClean="0"/>
              <a:pPr/>
              <a:t>‹#›</a:t>
            </a:fld>
            <a:endParaRPr lang="pl-PL"/>
          </a:p>
        </p:txBody>
      </p:sp>
      <p:pic>
        <p:nvPicPr>
          <p:cNvPr id="7" name="Picture 7" descr="earth"/>
          <p:cNvPicPr>
            <a:picLocks noChangeAspect="1" noChangeArrowheads="1"/>
          </p:cNvPicPr>
          <p:nvPr/>
        </p:nvPicPr>
        <p:blipFill>
          <a:blip r:embed="rId13" cstate="print"/>
          <a:srcRect/>
          <a:stretch>
            <a:fillRect/>
          </a:stretch>
        </p:blipFill>
        <p:spPr bwMode="auto">
          <a:xfrm>
            <a:off x="5741988" y="4846638"/>
            <a:ext cx="3402012" cy="2011362"/>
          </a:xfrm>
          <a:prstGeom prst="rect">
            <a:avLst/>
          </a:prstGeom>
          <a:noFill/>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700" b="1" kern="1200" cap="none" spc="0">
          <a:ln w="0"/>
          <a:solidFill>
            <a:srgbClr val="FFFF99"/>
          </a:solidFill>
          <a:effectLst>
            <a:reflection blurRad="12700" stA="50000" endPos="50000" dist="5000" dir="5400000" sy="-100000" rotWithShape="0"/>
          </a:effectLst>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2800" b="1" kern="1200">
          <a:ln>
            <a:solidFill>
              <a:sysClr val="windowText" lastClr="000000"/>
            </a:solidFill>
          </a:ln>
          <a:solidFill>
            <a:schemeClr val="tx1"/>
          </a:solidFill>
          <a:effectLst>
            <a:outerShdw blurRad="50800" dist="38100" dir="5400000" algn="t" rotWithShape="0">
              <a:prstClr val="black"/>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14348" y="1071546"/>
            <a:ext cx="7772400" cy="2071702"/>
          </a:xfrm>
        </p:spPr>
        <p:txBody>
          <a:bodyPr/>
          <a:lstStyle/>
          <a:p>
            <a:r>
              <a:rPr lang="pl-PL" dirty="0" smtClean="0"/>
              <a:t>Wywiad z Panią Elżbietą </a:t>
            </a:r>
            <a:r>
              <a:rPr lang="pl-PL" dirty="0" err="1" smtClean="0"/>
              <a:t>dadas</a:t>
            </a:r>
            <a:r>
              <a:rPr lang="pl-PL" dirty="0" smtClean="0"/>
              <a:t/>
            </a:r>
            <a:br>
              <a:rPr lang="pl-PL" dirty="0" smtClean="0"/>
            </a:br>
            <a:r>
              <a:rPr lang="pl-PL" dirty="0" smtClean="0"/>
              <a:t>z wydziału ochrony środowiska w Powiecie ryckim</a:t>
            </a:r>
            <a:endParaRPr lang="pl-PL" dirty="0"/>
          </a:p>
        </p:txBody>
      </p:sp>
      <p:sp>
        <p:nvSpPr>
          <p:cNvPr id="3" name="Podtytuł 2"/>
          <p:cNvSpPr>
            <a:spLocks noGrp="1"/>
          </p:cNvSpPr>
          <p:nvPr>
            <p:ph type="subTitle" idx="1"/>
          </p:nvPr>
        </p:nvSpPr>
        <p:spPr>
          <a:xfrm>
            <a:off x="428596" y="5857892"/>
            <a:ext cx="5057788" cy="542932"/>
          </a:xfrm>
        </p:spPr>
        <p:txBody>
          <a:bodyPr/>
          <a:lstStyle/>
          <a:p>
            <a:r>
              <a:rPr lang="pl-PL" dirty="0" smtClean="0"/>
              <a:t>Wykonał: Grzegorz Pyra</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908" y="1428736"/>
            <a:ext cx="7429552" cy="5072098"/>
          </a:xfrm>
        </p:spPr>
        <p:txBody>
          <a:bodyPr>
            <a:normAutofit fontScale="92500" lnSpcReduction="10000"/>
          </a:bodyPr>
          <a:lstStyle/>
          <a:p>
            <a:pPr lvl="1"/>
            <a:r>
              <a:rPr lang="pl-PL" dirty="0" smtClean="0"/>
              <a:t>„Jako wydział realizujemy wszelkiego rodzaju pozwolenia dla przedsiębiorstw biorąc pod uwagę dobro środowiska. Mamy tez leśnictwo w swoim zakresie staramy się by gospodarka w lasach była jak najbardziej racjonalna by drzewa nie były wycinane ze szkodą dla środowiska. Powiat realizuje w swoich jednostkach działania gdzie staramy się zapewnić wszystkim mieszkańcom dostęp do wody i przystępują już do tego gminy biorące udział w projekcie w celu jego realizacji przy udziale środków unijnych np. Dęblin modernizował swoja oczyszczalnie, w gminie Nowodwór powstało wiele przydomowych oczyszczalni, oraz przy udziale środków i pomocy gminy także w Kłoczewie powstała oczyszczalnia ścieków. „</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8194" name="Picture 2" descr="D:\reportaż\Wywiad\P417269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500174"/>
            <a:ext cx="8229600" cy="2000264"/>
          </a:xfrm>
        </p:spPr>
        <p:txBody>
          <a:bodyPr/>
          <a:lstStyle/>
          <a:p>
            <a:r>
              <a:rPr lang="pl-PL" dirty="0" smtClean="0"/>
              <a:t>Jak na przełomie lat pacy zauważa Pani zmiany w zakresie ochrony środowiska?</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9218" name="Picture 2" descr="D:\reportaż\Wywiad\P417266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346" y="285728"/>
            <a:ext cx="7715304" cy="6215106"/>
          </a:xfrm>
        </p:spPr>
        <p:txBody>
          <a:bodyPr>
            <a:noAutofit/>
          </a:bodyPr>
          <a:lstStyle/>
          <a:p>
            <a:pPr lvl="1"/>
            <a:r>
              <a:rPr lang="pl-PL" sz="2400" dirty="0" smtClean="0"/>
              <a:t>„Bardzo pozytywnie, zwracamy coraz większą uwagę na to co wytwarzamy w ramach naszej działalności/bytowania m.in. pobór wody czy powstawanie ścieków, wytwarzanie odpadów przywiązujemy  od tego coraz większą uwagę, modernizowane są zakłady przy udziale środków unijnych na mniejszy pobór wody aby mniej środków zanieczyszczających się wydostawało. Inwestujemy w nowe technologie pozwalacie wykorzystać wodę dwa razy w obiegu zamkniętym zauważam pozytywne zmiany, ludzie coraz większą uwagę do tego przywiązują. Wszystko jest ze sobą powiązane i wpływa na nasze życie np. powietrze, którym oddychamy i wodę, którą pijemy. Nie jest już tak źle z ochroną środowiska przyzwyczajamy się do ekologicznego trybu życia.”</a:t>
            </a:r>
          </a:p>
          <a:p>
            <a:pPr lvl="1"/>
            <a:endParaRPr lang="pl-PL"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42" name="Picture 2" descr="D:\reportaż\Wywiad\P41726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472" y="1500174"/>
            <a:ext cx="8229600" cy="1571636"/>
          </a:xfrm>
        </p:spPr>
        <p:txBody>
          <a:bodyPr/>
          <a:lstStyle/>
          <a:p>
            <a:r>
              <a:rPr lang="pl-PL" dirty="0" smtClean="0"/>
              <a:t>Co chciałaby Pani dodać jeszcze w tym zakresie?</a:t>
            </a: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Picture 2" descr="D:\reportaż\Wywiad\P417269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dirty="0" smtClean="0"/>
              <a:t>„Mam nadzieje aby każdy zaczął dbać we własnym zakresie o ochronę środowiska. Nie paląc śmieci, przetwarzając zanieczyszczenia. Dla każdego z nas wyszłoby to na dobre. Na pewno wyszłoby nas to taniej np.  wyrzucanie śmieci do lasów które później gmina musi posprzątać wynajmując specjalne służby musi być wynajęta firma i przez to gmina traci pieniądze bo to wszystko idzie z naszych środków.”</a:t>
            </a:r>
          </a:p>
          <a:p>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285992"/>
            <a:ext cx="8229600" cy="2143140"/>
          </a:xfrm>
        </p:spPr>
        <p:txBody>
          <a:bodyPr/>
          <a:lstStyle/>
          <a:p>
            <a:pPr algn="l"/>
            <a:r>
              <a:rPr lang="pl-PL" dirty="0" smtClean="0">
                <a:solidFill>
                  <a:srgbClr val="FFFF99"/>
                </a:solidFill>
              </a:rPr>
              <a:t>Wywiadu udzieliła..</a:t>
            </a:r>
          </a:p>
          <a:p>
            <a:pPr algn="l">
              <a:buFont typeface="Wingdings" pitchFamily="2" charset="2"/>
              <a:buChar char="v"/>
            </a:pPr>
            <a:r>
              <a:rPr lang="pl-PL" dirty="0" smtClean="0"/>
              <a:t>„Elżbieta </a:t>
            </a:r>
            <a:r>
              <a:rPr lang="pl-PL" dirty="0" err="1" smtClean="0"/>
              <a:t>Dadas</a:t>
            </a:r>
            <a:r>
              <a:rPr lang="pl-PL" dirty="0" smtClean="0"/>
              <a:t>.”</a:t>
            </a:r>
          </a:p>
          <a:p>
            <a:pPr algn="l"/>
            <a:r>
              <a:rPr lang="pl-PL" dirty="0" smtClean="0">
                <a:solidFill>
                  <a:srgbClr val="FFFF99"/>
                </a:solidFill>
              </a:rPr>
              <a:t>Z wydziału ochrony środowiska Starostwa Powiatowego w Rykach. Dziękuje.</a:t>
            </a:r>
            <a:endParaRPr lang="pl-PL" dirty="0">
              <a:solidFill>
                <a:srgbClr val="FFFF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098" name="Picture 2" descr="D:\reportaż\Wywiad\P41726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14488"/>
            <a:ext cx="8229600" cy="4411675"/>
          </a:xfrm>
        </p:spPr>
        <p:txBody>
          <a:bodyPr/>
          <a:lstStyle/>
          <a:p>
            <a:pPr>
              <a:buNone/>
            </a:pPr>
            <a:r>
              <a:rPr lang="pl-PL" dirty="0" smtClean="0">
                <a:solidFill>
                  <a:srgbClr val="FFFF99"/>
                </a:solidFill>
              </a:rPr>
              <a:t>Wywiad przeprowadził:</a:t>
            </a:r>
          </a:p>
          <a:p>
            <a:pPr>
              <a:buNone/>
            </a:pPr>
            <a:r>
              <a:rPr lang="pl-PL" dirty="0" smtClean="0"/>
              <a:t>Grzegorz Pyra kl. IIDT</a:t>
            </a:r>
          </a:p>
          <a:p>
            <a:pPr>
              <a:buNone/>
            </a:pPr>
            <a:r>
              <a:rPr lang="pl-PL" dirty="0" smtClean="0">
                <a:solidFill>
                  <a:srgbClr val="FFFF99"/>
                </a:solidFill>
              </a:rPr>
              <a:t>Zdjęcia:</a:t>
            </a:r>
          </a:p>
          <a:p>
            <a:pPr>
              <a:buNone/>
            </a:pPr>
            <a:r>
              <a:rPr lang="pl-PL" dirty="0" smtClean="0"/>
              <a:t>Sebastian Warowny kl. II DT</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43050"/>
            <a:ext cx="8229600" cy="4483113"/>
          </a:xfrm>
        </p:spPr>
        <p:txBody>
          <a:bodyPr/>
          <a:lstStyle/>
          <a:p>
            <a:r>
              <a:rPr lang="pl-PL" dirty="0" smtClean="0"/>
              <a:t>„Jesteśmy z Zespołu Szkół Zawodowych Nr 1, przysyła nas Pani Barbara Okleja w ramach realizacji projektów ekologicznych organizowanych przez Wojewódzki Fundusz Ochrony Środowiska Naturalnego w Lublinie. Jest to nasz 13 projekt, który realizujemy. Chcielibyśmy zadać Pani kilka pytań..”</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500174"/>
            <a:ext cx="8229600" cy="2428892"/>
          </a:xfrm>
        </p:spPr>
        <p:txBody>
          <a:bodyPr/>
          <a:lstStyle/>
          <a:p>
            <a:r>
              <a:rPr lang="pl-PL" dirty="0" smtClean="0"/>
              <a:t>Jak wygląda ochrona środowiska w powiecie ryckim?</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5122" name="Picture 2" descr="D:\reportaż\Wywiad\P41726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643050"/>
            <a:ext cx="7072330" cy="4983179"/>
          </a:xfrm>
        </p:spPr>
        <p:txBody>
          <a:bodyPr>
            <a:normAutofit fontScale="92500" lnSpcReduction="20000"/>
          </a:bodyPr>
          <a:lstStyle/>
          <a:p>
            <a:pPr lvl="1"/>
            <a:r>
              <a:rPr lang="pl-PL" dirty="0" smtClean="0">
                <a:effectLst>
                  <a:outerShdw blurRad="38100" dist="38100" dir="2700000" algn="tl">
                    <a:srgbClr val="000000">
                      <a:alpha val="43137"/>
                    </a:srgbClr>
                  </a:outerShdw>
                </a:effectLst>
              </a:rPr>
              <a:t>„W naszym powiecie ochrona środowiska, pełni typowo administracyjną funkcję jeżeli chodzi o ochronę środowiska to zajmujemy się wszelkiego rodzaju pozwoleń na gospodarowanie odpadami, zanieczyszczeniami powietrza, odprowadzaniem ścieków, pobieraniem wody to właśnie główne zadania naszego wydziału. [..] Opłaca się inwestować jak najbardziej w tym zakresie. Jeżeli chodzi o powiat działania realizowane są przez organizacje podlegające powiatowi, staramy się jak najbardziej inwestować w tym zakresie np. dom społeczny wyposażony jest w małą oczyszczalnie. Wszelkie termomodernizacje kotłowni gazowych, usuwanie azbestu l. 11% powiatu to teren objęty ochroną…”</a:t>
            </a:r>
            <a:endParaRPr lang="pl-P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6146" name="Picture 2" descr="D:\reportaż\Wywiad\P41726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1571612"/>
            <a:ext cx="8229600" cy="2786082"/>
          </a:xfrm>
        </p:spPr>
        <p:txBody>
          <a:bodyPr/>
          <a:lstStyle/>
          <a:p>
            <a:r>
              <a:rPr lang="pl-PL" dirty="0" smtClean="0"/>
              <a:t>Jakie są działa powiatu ryckiego w zakresie poprawy ochrony środowiska naturalnego?</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7170" name="Picture 2" descr="D:\reportaż\Wywiad\P41726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TS102404682</Template>
  <TotalTime>91</TotalTime>
  <Words>511</Words>
  <Application>Microsoft Office PowerPoint</Application>
  <PresentationFormat>Pokaz na ekranie (4:3)</PresentationFormat>
  <Paragraphs>18</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Tema de Office</vt:lpstr>
      <vt:lpstr>Wywiad z Panią Elżbietą dadas z wydziału ochrony środowiska w Powiecie ryckim</vt:lpstr>
      <vt:lpstr>Slajd 2</vt:lpstr>
      <vt:lpstr>Slajd 3</vt:lpstr>
      <vt:lpstr>Jak wygląda ochrona środowiska w powiecie ryckim?</vt:lpstr>
      <vt:lpstr>Slajd 5</vt:lpstr>
      <vt:lpstr>Slajd 6</vt:lpstr>
      <vt:lpstr>Slajd 7</vt:lpstr>
      <vt:lpstr>Jakie są działa powiatu ryckiego w zakresie poprawy ochrony środowiska naturalnego?</vt:lpstr>
      <vt:lpstr>Slajd 9</vt:lpstr>
      <vt:lpstr>Slajd 10</vt:lpstr>
      <vt:lpstr>Slajd 11</vt:lpstr>
      <vt:lpstr>Jak na przełomie lat pacy zauważa Pani zmiany w zakresie ochrony środowiska?</vt:lpstr>
      <vt:lpstr>Slajd 13</vt:lpstr>
      <vt:lpstr>Slajd 14</vt:lpstr>
      <vt:lpstr>Slajd 15</vt:lpstr>
      <vt:lpstr>Co chciałaby Pani dodać jeszcze w tym zakresie?</vt:lpstr>
      <vt:lpstr>Slajd 17</vt:lpstr>
      <vt:lpstr>Slajd 18</vt:lpstr>
      <vt:lpstr>Slajd 19</vt:lpstr>
      <vt:lpstr>Slajd 20</vt:lpstr>
    </vt:vector>
  </TitlesOfParts>
  <Compan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Private</dc:creator>
  <cp:lastModifiedBy>uczen</cp:lastModifiedBy>
  <cp:revision>15</cp:revision>
  <dcterms:created xsi:type="dcterms:W3CDTF">2013-05-08T18:37:13Z</dcterms:created>
  <dcterms:modified xsi:type="dcterms:W3CDTF">2013-05-13T08:05:25Z</dcterms:modified>
</cp:coreProperties>
</file>