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Default Extension="gif" ContentType="image/gif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9"/>
  </p:notesMasterIdLst>
  <p:sldIdLst>
    <p:sldId id="260" r:id="rId2"/>
    <p:sldId id="301" r:id="rId3"/>
    <p:sldId id="298" r:id="rId4"/>
    <p:sldId id="286" r:id="rId5"/>
    <p:sldId id="299" r:id="rId6"/>
    <p:sldId id="300" r:id="rId7"/>
    <p:sldId id="303" r:id="rId8"/>
    <p:sldId id="289" r:id="rId9"/>
    <p:sldId id="290" r:id="rId10"/>
    <p:sldId id="278" r:id="rId11"/>
    <p:sldId id="291" r:id="rId12"/>
    <p:sldId id="292" r:id="rId13"/>
    <p:sldId id="293" r:id="rId14"/>
    <p:sldId id="294" r:id="rId15"/>
    <p:sldId id="295" r:id="rId16"/>
    <p:sldId id="297" r:id="rId17"/>
    <p:sldId id="280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268" r:id="rId71"/>
    <p:sldId id="305" r:id="rId72"/>
    <p:sldId id="304" r:id="rId73"/>
    <p:sldId id="310" r:id="rId74"/>
    <p:sldId id="296" r:id="rId75"/>
    <p:sldId id="308" r:id="rId76"/>
    <p:sldId id="266" r:id="rId77"/>
    <p:sldId id="306" r:id="rId7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76EAB"/>
    <a:srgbClr val="3860A2"/>
    <a:srgbClr val="37536D"/>
    <a:srgbClr val="746748"/>
    <a:srgbClr val="655B43"/>
    <a:srgbClr val="D8E9E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2" autoAdjust="0"/>
  </p:normalViewPr>
  <p:slideViewPr>
    <p:cSldViewPr snapToGrid="0">
      <p:cViewPr varScale="1">
        <p:scale>
          <a:sx n="88" d="100"/>
          <a:sy n="88" d="100"/>
        </p:scale>
        <p:origin x="-216" y="-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20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9AA653-F2A9-421B-A006-E96667964F6C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BF6A5EA-F6C0-40FC-A637-164866F5611E}">
      <dgm:prSet phldrT="[Tekst]" custT="1"/>
      <dgm:spPr/>
      <dgm:t>
        <a:bodyPr/>
        <a:lstStyle/>
        <a:p>
          <a:r>
            <a:rPr lang="pl-PL" sz="2000" b="1" dirty="0" smtClean="0"/>
            <a:t>Dyrektor OKE</a:t>
          </a:r>
          <a:endParaRPr lang="pl-PL" sz="2000" b="1" dirty="0"/>
        </a:p>
      </dgm:t>
    </dgm:pt>
    <dgm:pt modelId="{C3D7408F-BF9A-433E-8763-83C24945552D}" type="sibTrans" cxnId="{8E6E5C0E-3309-4F5A-BA6C-71B6655EE266}">
      <dgm:prSet/>
      <dgm:spPr/>
      <dgm:t>
        <a:bodyPr/>
        <a:lstStyle/>
        <a:p>
          <a:endParaRPr lang="pl-PL"/>
        </a:p>
      </dgm:t>
    </dgm:pt>
    <dgm:pt modelId="{AB17FC3D-414B-457E-8552-EE56A53352FB}" type="parTrans" cxnId="{8E6E5C0E-3309-4F5A-BA6C-71B6655EE266}">
      <dgm:prSet/>
      <dgm:spPr/>
      <dgm:t>
        <a:bodyPr/>
        <a:lstStyle/>
        <a:p>
          <a:endParaRPr lang="pl-PL"/>
        </a:p>
      </dgm:t>
    </dgm:pt>
    <dgm:pt modelId="{CBFC0B55-FA88-42C3-B2FA-C2EAA3B34CBC}">
      <dgm:prSet phldrT="[Tekst]" custT="1"/>
      <dgm:spPr>
        <a:ln>
          <a:solidFill>
            <a:schemeClr val="tx2"/>
          </a:solidFill>
        </a:ln>
      </dgm:spPr>
      <dgm:t>
        <a:bodyPr/>
        <a:lstStyle/>
        <a:p>
          <a:pPr marL="0" indent="0" algn="just"/>
          <a:endParaRPr lang="pl-PL" sz="1600" dirty="0"/>
        </a:p>
      </dgm:t>
    </dgm:pt>
    <dgm:pt modelId="{4528BE7A-14BC-4B16-8C11-F67897E7DF16}" type="sibTrans" cxnId="{130C0BD4-8C6A-4B23-A10C-67385F4093C6}">
      <dgm:prSet/>
      <dgm:spPr/>
      <dgm:t>
        <a:bodyPr/>
        <a:lstStyle/>
        <a:p>
          <a:endParaRPr lang="pl-PL"/>
        </a:p>
      </dgm:t>
    </dgm:pt>
    <dgm:pt modelId="{DFBCDDA6-A0A3-46E7-829A-2D4ABC677A3F}" type="parTrans" cxnId="{130C0BD4-8C6A-4B23-A10C-67385F4093C6}">
      <dgm:prSet/>
      <dgm:spPr/>
      <dgm:t>
        <a:bodyPr/>
        <a:lstStyle/>
        <a:p>
          <a:endParaRPr lang="pl-PL"/>
        </a:p>
      </dgm:t>
    </dgm:pt>
    <dgm:pt modelId="{8DCA4F4B-F656-462E-9CAD-7069C45FD642}" type="pres">
      <dgm:prSet presAssocID="{879AA653-F2A9-421B-A006-E96667964F6C}" presName="mainComposite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6E3CA81-7C7F-451C-B1A3-33C940C65128}" type="pres">
      <dgm:prSet presAssocID="{879AA653-F2A9-421B-A006-E96667964F6C}" presName="hierFlow" presStyleCnt="0"/>
      <dgm:spPr/>
    </dgm:pt>
    <dgm:pt modelId="{76EB8E30-DB0F-40DC-9F6B-01E5E8622509}" type="pres">
      <dgm:prSet presAssocID="{879AA653-F2A9-421B-A006-E96667964F6C}" presName="firstBuf" presStyleCnt="0"/>
      <dgm:spPr/>
    </dgm:pt>
    <dgm:pt modelId="{231584EB-F59A-45BA-BD38-35D7D4FFA332}" type="pres">
      <dgm:prSet presAssocID="{879AA653-F2A9-421B-A006-E96667964F6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D58384C-3BF7-4977-951A-4F23EB8FFF0E}" type="pres">
      <dgm:prSet presAssocID="{CBF6A5EA-F6C0-40FC-A637-164866F5611E}" presName="Name14" presStyleCnt="0"/>
      <dgm:spPr/>
    </dgm:pt>
    <dgm:pt modelId="{3EC00F2E-C928-4018-AD37-E900DD4B23B7}" type="pres">
      <dgm:prSet presAssocID="{CBF6A5EA-F6C0-40FC-A637-164866F5611E}" presName="level1Shape" presStyleLbl="node0" presStyleIdx="0" presStyleCnt="1" custScaleX="108294" custScaleY="42378" custLinFactNeighborX="-53159" custLinFactNeighborY="1937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7C4CC32-2329-48F2-9071-9E84426EA200}" type="pres">
      <dgm:prSet presAssocID="{CBF6A5EA-F6C0-40FC-A637-164866F5611E}" presName="hierChild2" presStyleCnt="0"/>
      <dgm:spPr/>
    </dgm:pt>
    <dgm:pt modelId="{732DAA33-ECEA-4D37-A402-0F21E3F0C2B3}" type="pres">
      <dgm:prSet presAssocID="{879AA653-F2A9-421B-A006-E96667964F6C}" presName="bgShapesFlow" presStyleCnt="0"/>
      <dgm:spPr/>
    </dgm:pt>
    <dgm:pt modelId="{666D490C-EAFF-46E6-ACFD-D905A9D31B82}" type="pres">
      <dgm:prSet presAssocID="{CBFC0B55-FA88-42C3-B2FA-C2EAA3B34CBC}" presName="rectComp" presStyleCnt="0"/>
      <dgm:spPr/>
    </dgm:pt>
    <dgm:pt modelId="{00C3609C-A4C7-4588-9846-59DEA87FD2FB}" type="pres">
      <dgm:prSet presAssocID="{CBFC0B55-FA88-42C3-B2FA-C2EAA3B34CBC}" presName="bgRect" presStyleLbl="bgShp" presStyleIdx="0" presStyleCnt="1" custScaleX="100000" custScaleY="145798" custLinFactY="200000" custLinFactNeighborX="20010" custLinFactNeighborY="295122"/>
      <dgm:spPr/>
      <dgm:t>
        <a:bodyPr/>
        <a:lstStyle/>
        <a:p>
          <a:endParaRPr lang="pl-PL"/>
        </a:p>
      </dgm:t>
    </dgm:pt>
    <dgm:pt modelId="{8628AB62-853A-485C-B1C1-7446F44D1070}" type="pres">
      <dgm:prSet presAssocID="{CBFC0B55-FA88-42C3-B2FA-C2EAA3B34CBC}" presName="bgRectTx" presStyleLbl="bgShp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2CD8957-A56D-4119-9F93-60B29D32EFD8}" type="presOf" srcId="{879AA653-F2A9-421B-A006-E96667964F6C}" destId="{8DCA4F4B-F656-462E-9CAD-7069C45FD642}" srcOrd="0" destOrd="0" presId="urn:microsoft.com/office/officeart/2005/8/layout/hierarchy6"/>
    <dgm:cxn modelId="{A85ABB37-167C-45C9-B248-1BF8C4EF1B60}" type="presOf" srcId="{CBFC0B55-FA88-42C3-B2FA-C2EAA3B34CBC}" destId="{8628AB62-853A-485C-B1C1-7446F44D1070}" srcOrd="1" destOrd="0" presId="urn:microsoft.com/office/officeart/2005/8/layout/hierarchy6"/>
    <dgm:cxn modelId="{8E6E5C0E-3309-4F5A-BA6C-71B6655EE266}" srcId="{879AA653-F2A9-421B-A006-E96667964F6C}" destId="{CBF6A5EA-F6C0-40FC-A637-164866F5611E}" srcOrd="0" destOrd="0" parTransId="{AB17FC3D-414B-457E-8552-EE56A53352FB}" sibTransId="{C3D7408F-BF9A-433E-8763-83C24945552D}"/>
    <dgm:cxn modelId="{35CB5E54-7116-4F08-8EFC-2B9D73EC733D}" type="presOf" srcId="{CBF6A5EA-F6C0-40FC-A637-164866F5611E}" destId="{3EC00F2E-C928-4018-AD37-E900DD4B23B7}" srcOrd="0" destOrd="0" presId="urn:microsoft.com/office/officeart/2005/8/layout/hierarchy6"/>
    <dgm:cxn modelId="{613E1E0E-4484-4834-9F5C-2D5546BC5DBA}" type="presOf" srcId="{CBFC0B55-FA88-42C3-B2FA-C2EAA3B34CBC}" destId="{00C3609C-A4C7-4588-9846-59DEA87FD2FB}" srcOrd="0" destOrd="0" presId="urn:microsoft.com/office/officeart/2005/8/layout/hierarchy6"/>
    <dgm:cxn modelId="{130C0BD4-8C6A-4B23-A10C-67385F4093C6}" srcId="{879AA653-F2A9-421B-A006-E96667964F6C}" destId="{CBFC0B55-FA88-42C3-B2FA-C2EAA3B34CBC}" srcOrd="1" destOrd="0" parTransId="{DFBCDDA6-A0A3-46E7-829A-2D4ABC677A3F}" sibTransId="{4528BE7A-14BC-4B16-8C11-F67897E7DF16}"/>
    <dgm:cxn modelId="{E0BA874E-7C60-4DF9-B0A1-DC365FA2D498}" type="presParOf" srcId="{8DCA4F4B-F656-462E-9CAD-7069C45FD642}" destId="{96E3CA81-7C7F-451C-B1A3-33C940C65128}" srcOrd="0" destOrd="0" presId="urn:microsoft.com/office/officeart/2005/8/layout/hierarchy6"/>
    <dgm:cxn modelId="{335275D1-3D9C-489F-8911-85C611E6B6AB}" type="presParOf" srcId="{96E3CA81-7C7F-451C-B1A3-33C940C65128}" destId="{76EB8E30-DB0F-40DC-9F6B-01E5E8622509}" srcOrd="0" destOrd="0" presId="urn:microsoft.com/office/officeart/2005/8/layout/hierarchy6"/>
    <dgm:cxn modelId="{243BC0D8-0396-4078-BEED-6E3CD6718A91}" type="presParOf" srcId="{96E3CA81-7C7F-451C-B1A3-33C940C65128}" destId="{231584EB-F59A-45BA-BD38-35D7D4FFA332}" srcOrd="1" destOrd="0" presId="urn:microsoft.com/office/officeart/2005/8/layout/hierarchy6"/>
    <dgm:cxn modelId="{6FB820B8-AE6C-47D7-A852-E0600FE56469}" type="presParOf" srcId="{231584EB-F59A-45BA-BD38-35D7D4FFA332}" destId="{8D58384C-3BF7-4977-951A-4F23EB8FFF0E}" srcOrd="0" destOrd="0" presId="urn:microsoft.com/office/officeart/2005/8/layout/hierarchy6"/>
    <dgm:cxn modelId="{7D2C426E-56F5-4FBF-AA5A-944A9A85A191}" type="presParOf" srcId="{8D58384C-3BF7-4977-951A-4F23EB8FFF0E}" destId="{3EC00F2E-C928-4018-AD37-E900DD4B23B7}" srcOrd="0" destOrd="0" presId="urn:microsoft.com/office/officeart/2005/8/layout/hierarchy6"/>
    <dgm:cxn modelId="{3CAB10F5-C35E-478C-A989-BCC6D2D69762}" type="presParOf" srcId="{8D58384C-3BF7-4977-951A-4F23EB8FFF0E}" destId="{27C4CC32-2329-48F2-9071-9E84426EA200}" srcOrd="1" destOrd="0" presId="urn:microsoft.com/office/officeart/2005/8/layout/hierarchy6"/>
    <dgm:cxn modelId="{DD88DA61-5A81-4BA3-A18F-31C252370B8E}" type="presParOf" srcId="{8DCA4F4B-F656-462E-9CAD-7069C45FD642}" destId="{732DAA33-ECEA-4D37-A402-0F21E3F0C2B3}" srcOrd="1" destOrd="0" presId="urn:microsoft.com/office/officeart/2005/8/layout/hierarchy6"/>
    <dgm:cxn modelId="{FF3FADA6-32AB-4CA1-A882-7999A0A2A171}" type="presParOf" srcId="{732DAA33-ECEA-4D37-A402-0F21E3F0C2B3}" destId="{666D490C-EAFF-46E6-ACFD-D905A9D31B82}" srcOrd="0" destOrd="0" presId="urn:microsoft.com/office/officeart/2005/8/layout/hierarchy6"/>
    <dgm:cxn modelId="{5841A539-A425-4DD1-A196-82ECEFE1659D}" type="presParOf" srcId="{666D490C-EAFF-46E6-ACFD-D905A9D31B82}" destId="{00C3609C-A4C7-4588-9846-59DEA87FD2FB}" srcOrd="0" destOrd="0" presId="urn:microsoft.com/office/officeart/2005/8/layout/hierarchy6"/>
    <dgm:cxn modelId="{518B81A3-FFE4-482F-980B-5C87E3979420}" type="presParOf" srcId="{666D490C-EAFF-46E6-ACFD-D905A9D31B82}" destId="{8628AB62-853A-485C-B1C1-7446F44D107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9AA653-F2A9-421B-A006-E96667964F6C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BF6A5EA-F6C0-40FC-A637-164866F5611E}">
      <dgm:prSet phldrT="[Tekst]" custT="1"/>
      <dgm:spPr/>
      <dgm:t>
        <a:bodyPr/>
        <a:lstStyle/>
        <a:p>
          <a:r>
            <a:rPr lang="pl-PL" sz="1800" b="1" dirty="0" smtClean="0"/>
            <a:t>Dyrektor szkoły</a:t>
          </a:r>
          <a:endParaRPr lang="pl-PL" sz="2000" b="1" dirty="0"/>
        </a:p>
      </dgm:t>
    </dgm:pt>
    <dgm:pt modelId="{C3D7408F-BF9A-433E-8763-83C24945552D}" type="sibTrans" cxnId="{8E6E5C0E-3309-4F5A-BA6C-71B6655EE266}">
      <dgm:prSet/>
      <dgm:spPr/>
      <dgm:t>
        <a:bodyPr/>
        <a:lstStyle/>
        <a:p>
          <a:endParaRPr lang="pl-PL"/>
        </a:p>
      </dgm:t>
    </dgm:pt>
    <dgm:pt modelId="{AB17FC3D-414B-457E-8552-EE56A53352FB}" type="parTrans" cxnId="{8E6E5C0E-3309-4F5A-BA6C-71B6655EE266}">
      <dgm:prSet/>
      <dgm:spPr/>
      <dgm:t>
        <a:bodyPr/>
        <a:lstStyle/>
        <a:p>
          <a:endParaRPr lang="pl-PL"/>
        </a:p>
      </dgm:t>
    </dgm:pt>
    <dgm:pt modelId="{CBFC0B55-FA88-42C3-B2FA-C2EAA3B34CBC}">
      <dgm:prSet phldrT="[Tekst]" custT="1"/>
      <dgm:spPr>
        <a:ln>
          <a:solidFill>
            <a:schemeClr val="tx2"/>
          </a:solidFill>
        </a:ln>
      </dgm:spPr>
      <dgm:t>
        <a:bodyPr/>
        <a:lstStyle/>
        <a:p>
          <a:pPr marL="0" indent="0" algn="just"/>
          <a:endParaRPr lang="pl-PL" sz="1600" dirty="0"/>
        </a:p>
      </dgm:t>
    </dgm:pt>
    <dgm:pt modelId="{4528BE7A-14BC-4B16-8C11-F67897E7DF16}" type="sibTrans" cxnId="{130C0BD4-8C6A-4B23-A10C-67385F4093C6}">
      <dgm:prSet/>
      <dgm:spPr/>
      <dgm:t>
        <a:bodyPr/>
        <a:lstStyle/>
        <a:p>
          <a:endParaRPr lang="pl-PL"/>
        </a:p>
      </dgm:t>
    </dgm:pt>
    <dgm:pt modelId="{DFBCDDA6-A0A3-46E7-829A-2D4ABC677A3F}" type="parTrans" cxnId="{130C0BD4-8C6A-4B23-A10C-67385F4093C6}">
      <dgm:prSet/>
      <dgm:spPr/>
      <dgm:t>
        <a:bodyPr/>
        <a:lstStyle/>
        <a:p>
          <a:endParaRPr lang="pl-PL"/>
        </a:p>
      </dgm:t>
    </dgm:pt>
    <dgm:pt modelId="{8DCA4F4B-F656-462E-9CAD-7069C45FD642}" type="pres">
      <dgm:prSet presAssocID="{879AA653-F2A9-421B-A006-E96667964F6C}" presName="mainComposite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6E3CA81-7C7F-451C-B1A3-33C940C65128}" type="pres">
      <dgm:prSet presAssocID="{879AA653-F2A9-421B-A006-E96667964F6C}" presName="hierFlow" presStyleCnt="0"/>
      <dgm:spPr/>
    </dgm:pt>
    <dgm:pt modelId="{76EB8E30-DB0F-40DC-9F6B-01E5E8622509}" type="pres">
      <dgm:prSet presAssocID="{879AA653-F2A9-421B-A006-E96667964F6C}" presName="firstBuf" presStyleCnt="0"/>
      <dgm:spPr/>
    </dgm:pt>
    <dgm:pt modelId="{231584EB-F59A-45BA-BD38-35D7D4FFA332}" type="pres">
      <dgm:prSet presAssocID="{879AA653-F2A9-421B-A006-E96667964F6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D58384C-3BF7-4977-951A-4F23EB8FFF0E}" type="pres">
      <dgm:prSet presAssocID="{CBF6A5EA-F6C0-40FC-A637-164866F5611E}" presName="Name14" presStyleCnt="0"/>
      <dgm:spPr/>
    </dgm:pt>
    <dgm:pt modelId="{3EC00F2E-C928-4018-AD37-E900DD4B23B7}" type="pres">
      <dgm:prSet presAssocID="{CBF6A5EA-F6C0-40FC-A637-164866F5611E}" presName="level1Shape" presStyleLbl="node0" presStyleIdx="0" presStyleCnt="1" custScaleX="108294" custScaleY="42378" custLinFactNeighborX="-33687" custLinFactNeighborY="1761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7C4CC32-2329-48F2-9071-9E84426EA200}" type="pres">
      <dgm:prSet presAssocID="{CBF6A5EA-F6C0-40FC-A637-164866F5611E}" presName="hierChild2" presStyleCnt="0"/>
      <dgm:spPr/>
    </dgm:pt>
    <dgm:pt modelId="{732DAA33-ECEA-4D37-A402-0F21E3F0C2B3}" type="pres">
      <dgm:prSet presAssocID="{879AA653-F2A9-421B-A006-E96667964F6C}" presName="bgShapesFlow" presStyleCnt="0"/>
      <dgm:spPr/>
    </dgm:pt>
    <dgm:pt modelId="{666D490C-EAFF-46E6-ACFD-D905A9D31B82}" type="pres">
      <dgm:prSet presAssocID="{CBFC0B55-FA88-42C3-B2FA-C2EAA3B34CBC}" presName="rectComp" presStyleCnt="0"/>
      <dgm:spPr/>
    </dgm:pt>
    <dgm:pt modelId="{00C3609C-A4C7-4588-9846-59DEA87FD2FB}" type="pres">
      <dgm:prSet presAssocID="{CBFC0B55-FA88-42C3-B2FA-C2EAA3B34CBC}" presName="bgRect" presStyleLbl="bgShp" presStyleIdx="0" presStyleCnt="1" custScaleY="145798" custLinFactY="200000" custLinFactNeighborX="20010" custLinFactNeighborY="295122"/>
      <dgm:spPr/>
      <dgm:t>
        <a:bodyPr/>
        <a:lstStyle/>
        <a:p>
          <a:endParaRPr lang="pl-PL"/>
        </a:p>
      </dgm:t>
    </dgm:pt>
    <dgm:pt modelId="{8628AB62-853A-485C-B1C1-7446F44D1070}" type="pres">
      <dgm:prSet presAssocID="{CBFC0B55-FA88-42C3-B2FA-C2EAA3B34CBC}" presName="bgRectTx" presStyleLbl="bgShp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AC66021-62AA-4CAB-9666-0E139949248D}" type="presOf" srcId="{CBFC0B55-FA88-42C3-B2FA-C2EAA3B34CBC}" destId="{00C3609C-A4C7-4588-9846-59DEA87FD2FB}" srcOrd="0" destOrd="0" presId="urn:microsoft.com/office/officeart/2005/8/layout/hierarchy6"/>
    <dgm:cxn modelId="{8E6E5C0E-3309-4F5A-BA6C-71B6655EE266}" srcId="{879AA653-F2A9-421B-A006-E96667964F6C}" destId="{CBF6A5EA-F6C0-40FC-A637-164866F5611E}" srcOrd="0" destOrd="0" parTransId="{AB17FC3D-414B-457E-8552-EE56A53352FB}" sibTransId="{C3D7408F-BF9A-433E-8763-83C24945552D}"/>
    <dgm:cxn modelId="{9CEE90DB-2E8C-4124-A9C3-92E63AD04EA8}" type="presOf" srcId="{CBFC0B55-FA88-42C3-B2FA-C2EAA3B34CBC}" destId="{8628AB62-853A-485C-B1C1-7446F44D1070}" srcOrd="1" destOrd="0" presId="urn:microsoft.com/office/officeart/2005/8/layout/hierarchy6"/>
    <dgm:cxn modelId="{130C0BD4-8C6A-4B23-A10C-67385F4093C6}" srcId="{879AA653-F2A9-421B-A006-E96667964F6C}" destId="{CBFC0B55-FA88-42C3-B2FA-C2EAA3B34CBC}" srcOrd="1" destOrd="0" parTransId="{DFBCDDA6-A0A3-46E7-829A-2D4ABC677A3F}" sibTransId="{4528BE7A-14BC-4B16-8C11-F67897E7DF16}"/>
    <dgm:cxn modelId="{FEFE8E0F-5C5C-4F47-A37A-C61FFB492F89}" type="presOf" srcId="{879AA653-F2A9-421B-A006-E96667964F6C}" destId="{8DCA4F4B-F656-462E-9CAD-7069C45FD642}" srcOrd="0" destOrd="0" presId="urn:microsoft.com/office/officeart/2005/8/layout/hierarchy6"/>
    <dgm:cxn modelId="{2007D963-10A4-4104-8C8B-A7FCCD349B20}" type="presOf" srcId="{CBF6A5EA-F6C0-40FC-A637-164866F5611E}" destId="{3EC00F2E-C928-4018-AD37-E900DD4B23B7}" srcOrd="0" destOrd="0" presId="urn:microsoft.com/office/officeart/2005/8/layout/hierarchy6"/>
    <dgm:cxn modelId="{0C5A39BD-AE4E-43AA-BD01-1F0621991871}" type="presParOf" srcId="{8DCA4F4B-F656-462E-9CAD-7069C45FD642}" destId="{96E3CA81-7C7F-451C-B1A3-33C940C65128}" srcOrd="0" destOrd="0" presId="urn:microsoft.com/office/officeart/2005/8/layout/hierarchy6"/>
    <dgm:cxn modelId="{61C2F110-07EA-4C80-9EC2-5B1B4897D41F}" type="presParOf" srcId="{96E3CA81-7C7F-451C-B1A3-33C940C65128}" destId="{76EB8E30-DB0F-40DC-9F6B-01E5E8622509}" srcOrd="0" destOrd="0" presId="urn:microsoft.com/office/officeart/2005/8/layout/hierarchy6"/>
    <dgm:cxn modelId="{19097540-BD82-4103-A60B-D4C183AC370A}" type="presParOf" srcId="{96E3CA81-7C7F-451C-B1A3-33C940C65128}" destId="{231584EB-F59A-45BA-BD38-35D7D4FFA332}" srcOrd="1" destOrd="0" presId="urn:microsoft.com/office/officeart/2005/8/layout/hierarchy6"/>
    <dgm:cxn modelId="{6D73302C-6C72-4926-A6B6-D83F7C1D28A7}" type="presParOf" srcId="{231584EB-F59A-45BA-BD38-35D7D4FFA332}" destId="{8D58384C-3BF7-4977-951A-4F23EB8FFF0E}" srcOrd="0" destOrd="0" presId="urn:microsoft.com/office/officeart/2005/8/layout/hierarchy6"/>
    <dgm:cxn modelId="{23F1E561-515C-4ED2-8B89-AD86C18ADE7A}" type="presParOf" srcId="{8D58384C-3BF7-4977-951A-4F23EB8FFF0E}" destId="{3EC00F2E-C928-4018-AD37-E900DD4B23B7}" srcOrd="0" destOrd="0" presId="urn:microsoft.com/office/officeart/2005/8/layout/hierarchy6"/>
    <dgm:cxn modelId="{4E300606-C3EE-4500-BFC6-DE81D9D1FF58}" type="presParOf" srcId="{8D58384C-3BF7-4977-951A-4F23EB8FFF0E}" destId="{27C4CC32-2329-48F2-9071-9E84426EA200}" srcOrd="1" destOrd="0" presId="urn:microsoft.com/office/officeart/2005/8/layout/hierarchy6"/>
    <dgm:cxn modelId="{1A06C176-67F1-455A-8698-86C2709732D3}" type="presParOf" srcId="{8DCA4F4B-F656-462E-9CAD-7069C45FD642}" destId="{732DAA33-ECEA-4D37-A402-0F21E3F0C2B3}" srcOrd="1" destOrd="0" presId="urn:microsoft.com/office/officeart/2005/8/layout/hierarchy6"/>
    <dgm:cxn modelId="{32CF642B-95DA-4473-893F-7EBF33663C22}" type="presParOf" srcId="{732DAA33-ECEA-4D37-A402-0F21E3F0C2B3}" destId="{666D490C-EAFF-46E6-ACFD-D905A9D31B82}" srcOrd="0" destOrd="0" presId="urn:microsoft.com/office/officeart/2005/8/layout/hierarchy6"/>
    <dgm:cxn modelId="{0276DDFD-756F-4C3E-B18E-64CBFBC01A5B}" type="presParOf" srcId="{666D490C-EAFF-46E6-ACFD-D905A9D31B82}" destId="{00C3609C-A4C7-4588-9846-59DEA87FD2FB}" srcOrd="0" destOrd="0" presId="urn:microsoft.com/office/officeart/2005/8/layout/hierarchy6"/>
    <dgm:cxn modelId="{A1F4B376-1179-43A1-AE5E-D6B80C501A0F}" type="presParOf" srcId="{666D490C-EAFF-46E6-ACFD-D905A9D31B82}" destId="{8628AB62-853A-485C-B1C1-7446F44D107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9AA653-F2A9-421B-A006-E96667964F6C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BF6A5EA-F6C0-40FC-A637-164866F5611E}">
      <dgm:prSet phldrT="[Tekst]" custT="1"/>
      <dgm:spPr/>
      <dgm:t>
        <a:bodyPr/>
        <a:lstStyle/>
        <a:p>
          <a:r>
            <a:rPr lang="pl-PL" sz="1800" b="1" dirty="0" smtClean="0"/>
            <a:t>Zdający</a:t>
          </a:r>
          <a:endParaRPr lang="pl-PL" sz="1800" b="1" dirty="0"/>
        </a:p>
      </dgm:t>
    </dgm:pt>
    <dgm:pt modelId="{C3D7408F-BF9A-433E-8763-83C24945552D}" type="sibTrans" cxnId="{8E6E5C0E-3309-4F5A-BA6C-71B6655EE266}">
      <dgm:prSet/>
      <dgm:spPr/>
      <dgm:t>
        <a:bodyPr/>
        <a:lstStyle/>
        <a:p>
          <a:endParaRPr lang="pl-PL"/>
        </a:p>
      </dgm:t>
    </dgm:pt>
    <dgm:pt modelId="{AB17FC3D-414B-457E-8552-EE56A53352FB}" type="parTrans" cxnId="{8E6E5C0E-3309-4F5A-BA6C-71B6655EE266}">
      <dgm:prSet/>
      <dgm:spPr/>
      <dgm:t>
        <a:bodyPr/>
        <a:lstStyle/>
        <a:p>
          <a:endParaRPr lang="pl-PL"/>
        </a:p>
      </dgm:t>
    </dgm:pt>
    <dgm:pt modelId="{CBFC0B55-FA88-42C3-B2FA-C2EAA3B34CBC}">
      <dgm:prSet phldrT="[Tekst]" custT="1"/>
      <dgm:spPr>
        <a:ln>
          <a:solidFill>
            <a:schemeClr val="tx2"/>
          </a:solidFill>
        </a:ln>
      </dgm:spPr>
      <dgm:t>
        <a:bodyPr/>
        <a:lstStyle/>
        <a:p>
          <a:pPr marL="0" indent="0" algn="just"/>
          <a:endParaRPr lang="pl-PL" sz="1600" dirty="0"/>
        </a:p>
      </dgm:t>
    </dgm:pt>
    <dgm:pt modelId="{4528BE7A-14BC-4B16-8C11-F67897E7DF16}" type="sibTrans" cxnId="{130C0BD4-8C6A-4B23-A10C-67385F4093C6}">
      <dgm:prSet/>
      <dgm:spPr/>
      <dgm:t>
        <a:bodyPr/>
        <a:lstStyle/>
        <a:p>
          <a:endParaRPr lang="pl-PL"/>
        </a:p>
      </dgm:t>
    </dgm:pt>
    <dgm:pt modelId="{DFBCDDA6-A0A3-46E7-829A-2D4ABC677A3F}" type="parTrans" cxnId="{130C0BD4-8C6A-4B23-A10C-67385F4093C6}">
      <dgm:prSet/>
      <dgm:spPr/>
      <dgm:t>
        <a:bodyPr/>
        <a:lstStyle/>
        <a:p>
          <a:endParaRPr lang="pl-PL"/>
        </a:p>
      </dgm:t>
    </dgm:pt>
    <dgm:pt modelId="{8DCA4F4B-F656-462E-9CAD-7069C45FD642}" type="pres">
      <dgm:prSet presAssocID="{879AA653-F2A9-421B-A006-E96667964F6C}" presName="mainComposite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6E3CA81-7C7F-451C-B1A3-33C940C65128}" type="pres">
      <dgm:prSet presAssocID="{879AA653-F2A9-421B-A006-E96667964F6C}" presName="hierFlow" presStyleCnt="0"/>
      <dgm:spPr/>
    </dgm:pt>
    <dgm:pt modelId="{76EB8E30-DB0F-40DC-9F6B-01E5E8622509}" type="pres">
      <dgm:prSet presAssocID="{879AA653-F2A9-421B-A006-E96667964F6C}" presName="firstBuf" presStyleCnt="0"/>
      <dgm:spPr/>
    </dgm:pt>
    <dgm:pt modelId="{231584EB-F59A-45BA-BD38-35D7D4FFA332}" type="pres">
      <dgm:prSet presAssocID="{879AA653-F2A9-421B-A006-E96667964F6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D58384C-3BF7-4977-951A-4F23EB8FFF0E}" type="pres">
      <dgm:prSet presAssocID="{CBF6A5EA-F6C0-40FC-A637-164866F5611E}" presName="Name14" presStyleCnt="0"/>
      <dgm:spPr/>
    </dgm:pt>
    <dgm:pt modelId="{3EC00F2E-C928-4018-AD37-E900DD4B23B7}" type="pres">
      <dgm:prSet presAssocID="{CBF6A5EA-F6C0-40FC-A637-164866F5611E}" presName="level1Shape" presStyleLbl="node0" presStyleIdx="0" presStyleCnt="1" custScaleX="108294" custScaleY="42378" custLinFactNeighborX="-36089" custLinFactNeighborY="1921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7C4CC32-2329-48F2-9071-9E84426EA200}" type="pres">
      <dgm:prSet presAssocID="{CBF6A5EA-F6C0-40FC-A637-164866F5611E}" presName="hierChild2" presStyleCnt="0"/>
      <dgm:spPr/>
    </dgm:pt>
    <dgm:pt modelId="{732DAA33-ECEA-4D37-A402-0F21E3F0C2B3}" type="pres">
      <dgm:prSet presAssocID="{879AA653-F2A9-421B-A006-E96667964F6C}" presName="bgShapesFlow" presStyleCnt="0"/>
      <dgm:spPr/>
    </dgm:pt>
    <dgm:pt modelId="{666D490C-EAFF-46E6-ACFD-D905A9D31B82}" type="pres">
      <dgm:prSet presAssocID="{CBFC0B55-FA88-42C3-B2FA-C2EAA3B34CBC}" presName="rectComp" presStyleCnt="0"/>
      <dgm:spPr/>
    </dgm:pt>
    <dgm:pt modelId="{00C3609C-A4C7-4588-9846-59DEA87FD2FB}" type="pres">
      <dgm:prSet presAssocID="{CBFC0B55-FA88-42C3-B2FA-C2EAA3B34CBC}" presName="bgRect" presStyleLbl="bgShp" presStyleIdx="0" presStyleCnt="1" custScaleY="128718" custLinFactY="200000" custLinFactNeighborX="20010" custLinFactNeighborY="295122"/>
      <dgm:spPr/>
      <dgm:t>
        <a:bodyPr/>
        <a:lstStyle/>
        <a:p>
          <a:endParaRPr lang="pl-PL"/>
        </a:p>
      </dgm:t>
    </dgm:pt>
    <dgm:pt modelId="{8628AB62-853A-485C-B1C1-7446F44D1070}" type="pres">
      <dgm:prSet presAssocID="{CBFC0B55-FA88-42C3-B2FA-C2EAA3B34CBC}" presName="bgRectTx" presStyleLbl="bgShp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4A89655-A84D-4E52-B1CE-B223C87FB2E9}" type="presOf" srcId="{CBF6A5EA-F6C0-40FC-A637-164866F5611E}" destId="{3EC00F2E-C928-4018-AD37-E900DD4B23B7}" srcOrd="0" destOrd="0" presId="urn:microsoft.com/office/officeart/2005/8/layout/hierarchy6"/>
    <dgm:cxn modelId="{3407C780-CD26-4101-AB66-10EC817757BF}" type="presOf" srcId="{CBFC0B55-FA88-42C3-B2FA-C2EAA3B34CBC}" destId="{8628AB62-853A-485C-B1C1-7446F44D1070}" srcOrd="1" destOrd="0" presId="urn:microsoft.com/office/officeart/2005/8/layout/hierarchy6"/>
    <dgm:cxn modelId="{8E6E5C0E-3309-4F5A-BA6C-71B6655EE266}" srcId="{879AA653-F2A9-421B-A006-E96667964F6C}" destId="{CBF6A5EA-F6C0-40FC-A637-164866F5611E}" srcOrd="0" destOrd="0" parTransId="{AB17FC3D-414B-457E-8552-EE56A53352FB}" sibTransId="{C3D7408F-BF9A-433E-8763-83C24945552D}"/>
    <dgm:cxn modelId="{130C0BD4-8C6A-4B23-A10C-67385F4093C6}" srcId="{879AA653-F2A9-421B-A006-E96667964F6C}" destId="{CBFC0B55-FA88-42C3-B2FA-C2EAA3B34CBC}" srcOrd="1" destOrd="0" parTransId="{DFBCDDA6-A0A3-46E7-829A-2D4ABC677A3F}" sibTransId="{4528BE7A-14BC-4B16-8C11-F67897E7DF16}"/>
    <dgm:cxn modelId="{231DE22B-E2E9-47FF-A5A6-D2863BCFEE2B}" type="presOf" srcId="{879AA653-F2A9-421B-A006-E96667964F6C}" destId="{8DCA4F4B-F656-462E-9CAD-7069C45FD642}" srcOrd="0" destOrd="0" presId="urn:microsoft.com/office/officeart/2005/8/layout/hierarchy6"/>
    <dgm:cxn modelId="{64A16FE6-783F-4E48-A7EB-9DB63796C17E}" type="presOf" srcId="{CBFC0B55-FA88-42C3-B2FA-C2EAA3B34CBC}" destId="{00C3609C-A4C7-4588-9846-59DEA87FD2FB}" srcOrd="0" destOrd="0" presId="urn:microsoft.com/office/officeart/2005/8/layout/hierarchy6"/>
    <dgm:cxn modelId="{D9255153-69C2-48AD-A7A0-1D37EC9BA22A}" type="presParOf" srcId="{8DCA4F4B-F656-462E-9CAD-7069C45FD642}" destId="{96E3CA81-7C7F-451C-B1A3-33C940C65128}" srcOrd="0" destOrd="0" presId="urn:microsoft.com/office/officeart/2005/8/layout/hierarchy6"/>
    <dgm:cxn modelId="{E658B252-F39B-42E5-B476-9BFF3E7287AB}" type="presParOf" srcId="{96E3CA81-7C7F-451C-B1A3-33C940C65128}" destId="{76EB8E30-DB0F-40DC-9F6B-01E5E8622509}" srcOrd="0" destOrd="0" presId="urn:microsoft.com/office/officeart/2005/8/layout/hierarchy6"/>
    <dgm:cxn modelId="{C2DB2453-06EB-446A-98FD-38B7EA40E169}" type="presParOf" srcId="{96E3CA81-7C7F-451C-B1A3-33C940C65128}" destId="{231584EB-F59A-45BA-BD38-35D7D4FFA332}" srcOrd="1" destOrd="0" presId="urn:microsoft.com/office/officeart/2005/8/layout/hierarchy6"/>
    <dgm:cxn modelId="{DF557187-A2B1-4B36-9AEF-1774E1B708F3}" type="presParOf" srcId="{231584EB-F59A-45BA-BD38-35D7D4FFA332}" destId="{8D58384C-3BF7-4977-951A-4F23EB8FFF0E}" srcOrd="0" destOrd="0" presId="urn:microsoft.com/office/officeart/2005/8/layout/hierarchy6"/>
    <dgm:cxn modelId="{3CF64FD4-1075-42CD-92A5-BB02AAE5E7DE}" type="presParOf" srcId="{8D58384C-3BF7-4977-951A-4F23EB8FFF0E}" destId="{3EC00F2E-C928-4018-AD37-E900DD4B23B7}" srcOrd="0" destOrd="0" presId="urn:microsoft.com/office/officeart/2005/8/layout/hierarchy6"/>
    <dgm:cxn modelId="{A06E6DC1-226F-4401-B4FB-79EB38E8F5F5}" type="presParOf" srcId="{8D58384C-3BF7-4977-951A-4F23EB8FFF0E}" destId="{27C4CC32-2329-48F2-9071-9E84426EA200}" srcOrd="1" destOrd="0" presId="urn:microsoft.com/office/officeart/2005/8/layout/hierarchy6"/>
    <dgm:cxn modelId="{81605535-7774-4DDC-8639-93CC195B0511}" type="presParOf" srcId="{8DCA4F4B-F656-462E-9CAD-7069C45FD642}" destId="{732DAA33-ECEA-4D37-A402-0F21E3F0C2B3}" srcOrd="1" destOrd="0" presId="urn:microsoft.com/office/officeart/2005/8/layout/hierarchy6"/>
    <dgm:cxn modelId="{5D54047D-52A3-4BD9-9CA1-409F3D288276}" type="presParOf" srcId="{732DAA33-ECEA-4D37-A402-0F21E3F0C2B3}" destId="{666D490C-EAFF-46E6-ACFD-D905A9D31B82}" srcOrd="0" destOrd="0" presId="urn:microsoft.com/office/officeart/2005/8/layout/hierarchy6"/>
    <dgm:cxn modelId="{93222206-523B-4E1A-85C5-F097C95C7076}" type="presParOf" srcId="{666D490C-EAFF-46E6-ACFD-D905A9D31B82}" destId="{00C3609C-A4C7-4588-9846-59DEA87FD2FB}" srcOrd="0" destOrd="0" presId="urn:microsoft.com/office/officeart/2005/8/layout/hierarchy6"/>
    <dgm:cxn modelId="{71659605-7860-4E3D-A7F0-C8A96D0289C4}" type="presParOf" srcId="{666D490C-EAFF-46E6-ACFD-D905A9D31B82}" destId="{8628AB62-853A-485C-B1C1-7446F44D107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9AA653-F2A9-421B-A006-E96667964F6C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BF6A5EA-F6C0-40FC-A637-164866F5611E}">
      <dgm:prSet phldrT="[Tekst]" custT="1"/>
      <dgm:spPr/>
      <dgm:t>
        <a:bodyPr/>
        <a:lstStyle/>
        <a:p>
          <a:r>
            <a:rPr lang="pl-PL" sz="1800" b="1" dirty="0" smtClean="0"/>
            <a:t>Zdający</a:t>
          </a:r>
          <a:endParaRPr lang="pl-PL" sz="1800" b="1" dirty="0"/>
        </a:p>
      </dgm:t>
    </dgm:pt>
    <dgm:pt modelId="{C3D7408F-BF9A-433E-8763-83C24945552D}" type="sibTrans" cxnId="{8E6E5C0E-3309-4F5A-BA6C-71B6655EE266}">
      <dgm:prSet/>
      <dgm:spPr/>
      <dgm:t>
        <a:bodyPr/>
        <a:lstStyle/>
        <a:p>
          <a:endParaRPr lang="pl-PL"/>
        </a:p>
      </dgm:t>
    </dgm:pt>
    <dgm:pt modelId="{AB17FC3D-414B-457E-8552-EE56A53352FB}" type="parTrans" cxnId="{8E6E5C0E-3309-4F5A-BA6C-71B6655EE266}">
      <dgm:prSet/>
      <dgm:spPr/>
      <dgm:t>
        <a:bodyPr/>
        <a:lstStyle/>
        <a:p>
          <a:endParaRPr lang="pl-PL"/>
        </a:p>
      </dgm:t>
    </dgm:pt>
    <dgm:pt modelId="{CBFC0B55-FA88-42C3-B2FA-C2EAA3B34CBC}">
      <dgm:prSet phldrT="[Tekst]" custT="1"/>
      <dgm:spPr>
        <a:ln>
          <a:solidFill>
            <a:schemeClr val="tx2"/>
          </a:solidFill>
        </a:ln>
      </dgm:spPr>
      <dgm:t>
        <a:bodyPr/>
        <a:lstStyle/>
        <a:p>
          <a:pPr marL="0" indent="0" algn="just"/>
          <a:endParaRPr lang="pl-PL" sz="1600" dirty="0"/>
        </a:p>
      </dgm:t>
    </dgm:pt>
    <dgm:pt modelId="{4528BE7A-14BC-4B16-8C11-F67897E7DF16}" type="sibTrans" cxnId="{130C0BD4-8C6A-4B23-A10C-67385F4093C6}">
      <dgm:prSet/>
      <dgm:spPr/>
      <dgm:t>
        <a:bodyPr/>
        <a:lstStyle/>
        <a:p>
          <a:endParaRPr lang="pl-PL"/>
        </a:p>
      </dgm:t>
    </dgm:pt>
    <dgm:pt modelId="{DFBCDDA6-A0A3-46E7-829A-2D4ABC677A3F}" type="parTrans" cxnId="{130C0BD4-8C6A-4B23-A10C-67385F4093C6}">
      <dgm:prSet/>
      <dgm:spPr/>
      <dgm:t>
        <a:bodyPr/>
        <a:lstStyle/>
        <a:p>
          <a:endParaRPr lang="pl-PL"/>
        </a:p>
      </dgm:t>
    </dgm:pt>
    <dgm:pt modelId="{8DCA4F4B-F656-462E-9CAD-7069C45FD642}" type="pres">
      <dgm:prSet presAssocID="{879AA653-F2A9-421B-A006-E96667964F6C}" presName="mainComposite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6E3CA81-7C7F-451C-B1A3-33C940C65128}" type="pres">
      <dgm:prSet presAssocID="{879AA653-F2A9-421B-A006-E96667964F6C}" presName="hierFlow" presStyleCnt="0"/>
      <dgm:spPr/>
    </dgm:pt>
    <dgm:pt modelId="{76EB8E30-DB0F-40DC-9F6B-01E5E8622509}" type="pres">
      <dgm:prSet presAssocID="{879AA653-F2A9-421B-A006-E96667964F6C}" presName="firstBuf" presStyleCnt="0"/>
      <dgm:spPr/>
    </dgm:pt>
    <dgm:pt modelId="{231584EB-F59A-45BA-BD38-35D7D4FFA332}" type="pres">
      <dgm:prSet presAssocID="{879AA653-F2A9-421B-A006-E96667964F6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D58384C-3BF7-4977-951A-4F23EB8FFF0E}" type="pres">
      <dgm:prSet presAssocID="{CBF6A5EA-F6C0-40FC-A637-164866F5611E}" presName="Name14" presStyleCnt="0"/>
      <dgm:spPr/>
    </dgm:pt>
    <dgm:pt modelId="{3EC00F2E-C928-4018-AD37-E900DD4B23B7}" type="pres">
      <dgm:prSet presAssocID="{CBF6A5EA-F6C0-40FC-A637-164866F5611E}" presName="level1Shape" presStyleLbl="node0" presStyleIdx="0" presStyleCnt="1" custScaleX="108294" custScaleY="42378" custLinFactNeighborX="-36089" custLinFactNeighborY="1921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7C4CC32-2329-48F2-9071-9E84426EA200}" type="pres">
      <dgm:prSet presAssocID="{CBF6A5EA-F6C0-40FC-A637-164866F5611E}" presName="hierChild2" presStyleCnt="0"/>
      <dgm:spPr/>
    </dgm:pt>
    <dgm:pt modelId="{732DAA33-ECEA-4D37-A402-0F21E3F0C2B3}" type="pres">
      <dgm:prSet presAssocID="{879AA653-F2A9-421B-A006-E96667964F6C}" presName="bgShapesFlow" presStyleCnt="0"/>
      <dgm:spPr/>
    </dgm:pt>
    <dgm:pt modelId="{666D490C-EAFF-46E6-ACFD-D905A9D31B82}" type="pres">
      <dgm:prSet presAssocID="{CBFC0B55-FA88-42C3-B2FA-C2EAA3B34CBC}" presName="rectComp" presStyleCnt="0"/>
      <dgm:spPr/>
    </dgm:pt>
    <dgm:pt modelId="{00C3609C-A4C7-4588-9846-59DEA87FD2FB}" type="pres">
      <dgm:prSet presAssocID="{CBFC0B55-FA88-42C3-B2FA-C2EAA3B34CBC}" presName="bgRect" presStyleLbl="bgShp" presStyleIdx="0" presStyleCnt="1" custScaleY="128718" custLinFactY="200000" custLinFactNeighborX="-5465" custLinFactNeighborY="224375"/>
      <dgm:spPr/>
      <dgm:t>
        <a:bodyPr/>
        <a:lstStyle/>
        <a:p>
          <a:endParaRPr lang="pl-PL"/>
        </a:p>
      </dgm:t>
    </dgm:pt>
    <dgm:pt modelId="{8628AB62-853A-485C-B1C1-7446F44D1070}" type="pres">
      <dgm:prSet presAssocID="{CBFC0B55-FA88-42C3-B2FA-C2EAA3B34CBC}" presName="bgRectTx" presStyleLbl="bgShp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29074DA-C19B-473A-B5FF-698C8F649BC5}" type="presOf" srcId="{CBFC0B55-FA88-42C3-B2FA-C2EAA3B34CBC}" destId="{00C3609C-A4C7-4588-9846-59DEA87FD2FB}" srcOrd="0" destOrd="0" presId="urn:microsoft.com/office/officeart/2005/8/layout/hierarchy6"/>
    <dgm:cxn modelId="{8E6E5C0E-3309-4F5A-BA6C-71B6655EE266}" srcId="{879AA653-F2A9-421B-A006-E96667964F6C}" destId="{CBF6A5EA-F6C0-40FC-A637-164866F5611E}" srcOrd="0" destOrd="0" parTransId="{AB17FC3D-414B-457E-8552-EE56A53352FB}" sibTransId="{C3D7408F-BF9A-433E-8763-83C24945552D}"/>
    <dgm:cxn modelId="{130C0BD4-8C6A-4B23-A10C-67385F4093C6}" srcId="{879AA653-F2A9-421B-A006-E96667964F6C}" destId="{CBFC0B55-FA88-42C3-B2FA-C2EAA3B34CBC}" srcOrd="1" destOrd="0" parTransId="{DFBCDDA6-A0A3-46E7-829A-2D4ABC677A3F}" sibTransId="{4528BE7A-14BC-4B16-8C11-F67897E7DF16}"/>
    <dgm:cxn modelId="{13E940E5-8C59-4A81-A4CB-9582AADD4B81}" type="presOf" srcId="{CBF6A5EA-F6C0-40FC-A637-164866F5611E}" destId="{3EC00F2E-C928-4018-AD37-E900DD4B23B7}" srcOrd="0" destOrd="0" presId="urn:microsoft.com/office/officeart/2005/8/layout/hierarchy6"/>
    <dgm:cxn modelId="{FB997364-3011-455C-B864-268F12AA11AA}" type="presOf" srcId="{CBFC0B55-FA88-42C3-B2FA-C2EAA3B34CBC}" destId="{8628AB62-853A-485C-B1C1-7446F44D1070}" srcOrd="1" destOrd="0" presId="urn:microsoft.com/office/officeart/2005/8/layout/hierarchy6"/>
    <dgm:cxn modelId="{DC7CA4F8-D56F-4E46-A15E-6B9F30076D5C}" type="presOf" srcId="{879AA653-F2A9-421B-A006-E96667964F6C}" destId="{8DCA4F4B-F656-462E-9CAD-7069C45FD642}" srcOrd="0" destOrd="0" presId="urn:microsoft.com/office/officeart/2005/8/layout/hierarchy6"/>
    <dgm:cxn modelId="{0019E83F-D037-44B3-B036-57139A58243A}" type="presParOf" srcId="{8DCA4F4B-F656-462E-9CAD-7069C45FD642}" destId="{96E3CA81-7C7F-451C-B1A3-33C940C65128}" srcOrd="0" destOrd="0" presId="urn:microsoft.com/office/officeart/2005/8/layout/hierarchy6"/>
    <dgm:cxn modelId="{F26884BA-611A-4632-B80F-486286D70F8C}" type="presParOf" srcId="{96E3CA81-7C7F-451C-B1A3-33C940C65128}" destId="{76EB8E30-DB0F-40DC-9F6B-01E5E8622509}" srcOrd="0" destOrd="0" presId="urn:microsoft.com/office/officeart/2005/8/layout/hierarchy6"/>
    <dgm:cxn modelId="{2CF829EB-C41A-4E88-A7C2-15166DB79C9A}" type="presParOf" srcId="{96E3CA81-7C7F-451C-B1A3-33C940C65128}" destId="{231584EB-F59A-45BA-BD38-35D7D4FFA332}" srcOrd="1" destOrd="0" presId="urn:microsoft.com/office/officeart/2005/8/layout/hierarchy6"/>
    <dgm:cxn modelId="{F5617E8D-1DDF-4461-AE9F-6753D6BD4332}" type="presParOf" srcId="{231584EB-F59A-45BA-BD38-35D7D4FFA332}" destId="{8D58384C-3BF7-4977-951A-4F23EB8FFF0E}" srcOrd="0" destOrd="0" presId="urn:microsoft.com/office/officeart/2005/8/layout/hierarchy6"/>
    <dgm:cxn modelId="{E774A6D7-9B30-4518-89C5-25468ADEE16B}" type="presParOf" srcId="{8D58384C-3BF7-4977-951A-4F23EB8FFF0E}" destId="{3EC00F2E-C928-4018-AD37-E900DD4B23B7}" srcOrd="0" destOrd="0" presId="urn:microsoft.com/office/officeart/2005/8/layout/hierarchy6"/>
    <dgm:cxn modelId="{B38398DA-F98A-43D1-A48D-4B89852BF454}" type="presParOf" srcId="{8D58384C-3BF7-4977-951A-4F23EB8FFF0E}" destId="{27C4CC32-2329-48F2-9071-9E84426EA200}" srcOrd="1" destOrd="0" presId="urn:microsoft.com/office/officeart/2005/8/layout/hierarchy6"/>
    <dgm:cxn modelId="{33E38ABC-385E-4542-9E3E-3E26B302D3DB}" type="presParOf" srcId="{8DCA4F4B-F656-462E-9CAD-7069C45FD642}" destId="{732DAA33-ECEA-4D37-A402-0F21E3F0C2B3}" srcOrd="1" destOrd="0" presId="urn:microsoft.com/office/officeart/2005/8/layout/hierarchy6"/>
    <dgm:cxn modelId="{3D530198-D1E4-4691-99B7-A5648C908D16}" type="presParOf" srcId="{732DAA33-ECEA-4D37-A402-0F21E3F0C2B3}" destId="{666D490C-EAFF-46E6-ACFD-D905A9D31B82}" srcOrd="0" destOrd="0" presId="urn:microsoft.com/office/officeart/2005/8/layout/hierarchy6"/>
    <dgm:cxn modelId="{D1A130D2-BA87-46D1-9209-088EE21677EE}" type="presParOf" srcId="{666D490C-EAFF-46E6-ACFD-D905A9D31B82}" destId="{00C3609C-A4C7-4588-9846-59DEA87FD2FB}" srcOrd="0" destOrd="0" presId="urn:microsoft.com/office/officeart/2005/8/layout/hierarchy6"/>
    <dgm:cxn modelId="{25CD7AE7-B0EF-492C-B097-14183396CF0A}" type="presParOf" srcId="{666D490C-EAFF-46E6-ACFD-D905A9D31B82}" destId="{8628AB62-853A-485C-B1C1-7446F44D107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9AA653-F2A9-421B-A006-E96667964F6C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BF6A5EA-F6C0-40FC-A637-164866F5611E}">
      <dgm:prSet phldrT="[Tekst]" custT="1"/>
      <dgm:spPr/>
      <dgm:t>
        <a:bodyPr/>
        <a:lstStyle/>
        <a:p>
          <a:r>
            <a:rPr lang="pl-PL" sz="2000" b="1" dirty="0" smtClean="0"/>
            <a:t>Dyrektor OKE</a:t>
          </a:r>
          <a:endParaRPr lang="pl-PL" sz="2000" b="1" dirty="0"/>
        </a:p>
      </dgm:t>
    </dgm:pt>
    <dgm:pt modelId="{C3D7408F-BF9A-433E-8763-83C24945552D}" type="sibTrans" cxnId="{8E6E5C0E-3309-4F5A-BA6C-71B6655EE266}">
      <dgm:prSet/>
      <dgm:spPr/>
      <dgm:t>
        <a:bodyPr/>
        <a:lstStyle/>
        <a:p>
          <a:endParaRPr lang="pl-PL"/>
        </a:p>
      </dgm:t>
    </dgm:pt>
    <dgm:pt modelId="{AB17FC3D-414B-457E-8552-EE56A53352FB}" type="parTrans" cxnId="{8E6E5C0E-3309-4F5A-BA6C-71B6655EE266}">
      <dgm:prSet/>
      <dgm:spPr/>
      <dgm:t>
        <a:bodyPr/>
        <a:lstStyle/>
        <a:p>
          <a:endParaRPr lang="pl-PL"/>
        </a:p>
      </dgm:t>
    </dgm:pt>
    <dgm:pt modelId="{CBFC0B55-FA88-42C3-B2FA-C2EAA3B34CBC}">
      <dgm:prSet phldrT="[Tekst]" custT="1"/>
      <dgm:spPr>
        <a:ln>
          <a:solidFill>
            <a:schemeClr val="tx2"/>
          </a:solidFill>
        </a:ln>
      </dgm:spPr>
      <dgm:t>
        <a:bodyPr/>
        <a:lstStyle/>
        <a:p>
          <a:pPr marL="0" indent="0" algn="just"/>
          <a:endParaRPr lang="pl-PL" sz="1600" dirty="0"/>
        </a:p>
      </dgm:t>
    </dgm:pt>
    <dgm:pt modelId="{4528BE7A-14BC-4B16-8C11-F67897E7DF16}" type="sibTrans" cxnId="{130C0BD4-8C6A-4B23-A10C-67385F4093C6}">
      <dgm:prSet/>
      <dgm:spPr/>
      <dgm:t>
        <a:bodyPr/>
        <a:lstStyle/>
        <a:p>
          <a:endParaRPr lang="pl-PL"/>
        </a:p>
      </dgm:t>
    </dgm:pt>
    <dgm:pt modelId="{DFBCDDA6-A0A3-46E7-829A-2D4ABC677A3F}" type="parTrans" cxnId="{130C0BD4-8C6A-4B23-A10C-67385F4093C6}">
      <dgm:prSet/>
      <dgm:spPr/>
      <dgm:t>
        <a:bodyPr/>
        <a:lstStyle/>
        <a:p>
          <a:endParaRPr lang="pl-PL"/>
        </a:p>
      </dgm:t>
    </dgm:pt>
    <dgm:pt modelId="{8DCA4F4B-F656-462E-9CAD-7069C45FD642}" type="pres">
      <dgm:prSet presAssocID="{879AA653-F2A9-421B-A006-E96667964F6C}" presName="mainComposite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6E3CA81-7C7F-451C-B1A3-33C940C65128}" type="pres">
      <dgm:prSet presAssocID="{879AA653-F2A9-421B-A006-E96667964F6C}" presName="hierFlow" presStyleCnt="0"/>
      <dgm:spPr/>
    </dgm:pt>
    <dgm:pt modelId="{76EB8E30-DB0F-40DC-9F6B-01E5E8622509}" type="pres">
      <dgm:prSet presAssocID="{879AA653-F2A9-421B-A006-E96667964F6C}" presName="firstBuf" presStyleCnt="0"/>
      <dgm:spPr/>
    </dgm:pt>
    <dgm:pt modelId="{231584EB-F59A-45BA-BD38-35D7D4FFA332}" type="pres">
      <dgm:prSet presAssocID="{879AA653-F2A9-421B-A006-E96667964F6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D58384C-3BF7-4977-951A-4F23EB8FFF0E}" type="pres">
      <dgm:prSet presAssocID="{CBF6A5EA-F6C0-40FC-A637-164866F5611E}" presName="Name14" presStyleCnt="0"/>
      <dgm:spPr/>
    </dgm:pt>
    <dgm:pt modelId="{3EC00F2E-C928-4018-AD37-E900DD4B23B7}" type="pres">
      <dgm:prSet presAssocID="{CBF6A5EA-F6C0-40FC-A637-164866F5611E}" presName="level1Shape" presStyleLbl="node0" presStyleIdx="0" presStyleCnt="1" custScaleX="108294" custScaleY="42378" custLinFactNeighborX="-53159" custLinFactNeighborY="1937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7C4CC32-2329-48F2-9071-9E84426EA200}" type="pres">
      <dgm:prSet presAssocID="{CBF6A5EA-F6C0-40FC-A637-164866F5611E}" presName="hierChild2" presStyleCnt="0"/>
      <dgm:spPr/>
    </dgm:pt>
    <dgm:pt modelId="{732DAA33-ECEA-4D37-A402-0F21E3F0C2B3}" type="pres">
      <dgm:prSet presAssocID="{879AA653-F2A9-421B-A006-E96667964F6C}" presName="bgShapesFlow" presStyleCnt="0"/>
      <dgm:spPr/>
    </dgm:pt>
    <dgm:pt modelId="{666D490C-EAFF-46E6-ACFD-D905A9D31B82}" type="pres">
      <dgm:prSet presAssocID="{CBFC0B55-FA88-42C3-B2FA-C2EAA3B34CBC}" presName="rectComp" presStyleCnt="0"/>
      <dgm:spPr/>
    </dgm:pt>
    <dgm:pt modelId="{00C3609C-A4C7-4588-9846-59DEA87FD2FB}" type="pres">
      <dgm:prSet presAssocID="{CBFC0B55-FA88-42C3-B2FA-C2EAA3B34CBC}" presName="bgRect" presStyleLbl="bgShp" presStyleIdx="0" presStyleCnt="1" custScaleX="100000" custScaleY="145798" custLinFactY="200000" custLinFactNeighborX="20010" custLinFactNeighborY="295122"/>
      <dgm:spPr/>
      <dgm:t>
        <a:bodyPr/>
        <a:lstStyle/>
        <a:p>
          <a:endParaRPr lang="pl-PL"/>
        </a:p>
      </dgm:t>
    </dgm:pt>
    <dgm:pt modelId="{8628AB62-853A-485C-B1C1-7446F44D1070}" type="pres">
      <dgm:prSet presAssocID="{CBFC0B55-FA88-42C3-B2FA-C2EAA3B34CBC}" presName="bgRectTx" presStyleLbl="bgShp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B4B9F04-890B-474B-9580-984E7D6CBD8E}" type="presOf" srcId="{CBFC0B55-FA88-42C3-B2FA-C2EAA3B34CBC}" destId="{00C3609C-A4C7-4588-9846-59DEA87FD2FB}" srcOrd="0" destOrd="0" presId="urn:microsoft.com/office/officeart/2005/8/layout/hierarchy6"/>
    <dgm:cxn modelId="{197B8F19-0E45-4475-8075-08F62B1EFBD2}" type="presOf" srcId="{CBF6A5EA-F6C0-40FC-A637-164866F5611E}" destId="{3EC00F2E-C928-4018-AD37-E900DD4B23B7}" srcOrd="0" destOrd="0" presId="urn:microsoft.com/office/officeart/2005/8/layout/hierarchy6"/>
    <dgm:cxn modelId="{8E6E5C0E-3309-4F5A-BA6C-71B6655EE266}" srcId="{879AA653-F2A9-421B-A006-E96667964F6C}" destId="{CBF6A5EA-F6C0-40FC-A637-164866F5611E}" srcOrd="0" destOrd="0" parTransId="{AB17FC3D-414B-457E-8552-EE56A53352FB}" sibTransId="{C3D7408F-BF9A-433E-8763-83C24945552D}"/>
    <dgm:cxn modelId="{5A3618AE-96E8-4105-9D7E-C8CCA75F4DC6}" type="presOf" srcId="{879AA653-F2A9-421B-A006-E96667964F6C}" destId="{8DCA4F4B-F656-462E-9CAD-7069C45FD642}" srcOrd="0" destOrd="0" presId="urn:microsoft.com/office/officeart/2005/8/layout/hierarchy6"/>
    <dgm:cxn modelId="{895A59FB-D8D5-426E-9A8C-C13350C99D26}" type="presOf" srcId="{CBFC0B55-FA88-42C3-B2FA-C2EAA3B34CBC}" destId="{8628AB62-853A-485C-B1C1-7446F44D1070}" srcOrd="1" destOrd="0" presId="urn:microsoft.com/office/officeart/2005/8/layout/hierarchy6"/>
    <dgm:cxn modelId="{130C0BD4-8C6A-4B23-A10C-67385F4093C6}" srcId="{879AA653-F2A9-421B-A006-E96667964F6C}" destId="{CBFC0B55-FA88-42C3-B2FA-C2EAA3B34CBC}" srcOrd="1" destOrd="0" parTransId="{DFBCDDA6-A0A3-46E7-829A-2D4ABC677A3F}" sibTransId="{4528BE7A-14BC-4B16-8C11-F67897E7DF16}"/>
    <dgm:cxn modelId="{80371B2E-89B9-4964-B93D-9313B683BDE7}" type="presParOf" srcId="{8DCA4F4B-F656-462E-9CAD-7069C45FD642}" destId="{96E3CA81-7C7F-451C-B1A3-33C940C65128}" srcOrd="0" destOrd="0" presId="urn:microsoft.com/office/officeart/2005/8/layout/hierarchy6"/>
    <dgm:cxn modelId="{0C57E446-F62C-4989-9155-A9E2BB84227B}" type="presParOf" srcId="{96E3CA81-7C7F-451C-B1A3-33C940C65128}" destId="{76EB8E30-DB0F-40DC-9F6B-01E5E8622509}" srcOrd="0" destOrd="0" presId="urn:microsoft.com/office/officeart/2005/8/layout/hierarchy6"/>
    <dgm:cxn modelId="{3EB66CAC-9316-40C2-B050-18680BE62DB7}" type="presParOf" srcId="{96E3CA81-7C7F-451C-B1A3-33C940C65128}" destId="{231584EB-F59A-45BA-BD38-35D7D4FFA332}" srcOrd="1" destOrd="0" presId="urn:microsoft.com/office/officeart/2005/8/layout/hierarchy6"/>
    <dgm:cxn modelId="{BA4BD8BC-122C-407F-A791-3DEE231872B1}" type="presParOf" srcId="{231584EB-F59A-45BA-BD38-35D7D4FFA332}" destId="{8D58384C-3BF7-4977-951A-4F23EB8FFF0E}" srcOrd="0" destOrd="0" presId="urn:microsoft.com/office/officeart/2005/8/layout/hierarchy6"/>
    <dgm:cxn modelId="{02290098-941B-42F2-ABEE-70F86E75A4DC}" type="presParOf" srcId="{8D58384C-3BF7-4977-951A-4F23EB8FFF0E}" destId="{3EC00F2E-C928-4018-AD37-E900DD4B23B7}" srcOrd="0" destOrd="0" presId="urn:microsoft.com/office/officeart/2005/8/layout/hierarchy6"/>
    <dgm:cxn modelId="{D8C12F2E-5B9F-49D8-8227-0FB91ADA4682}" type="presParOf" srcId="{8D58384C-3BF7-4977-951A-4F23EB8FFF0E}" destId="{27C4CC32-2329-48F2-9071-9E84426EA200}" srcOrd="1" destOrd="0" presId="urn:microsoft.com/office/officeart/2005/8/layout/hierarchy6"/>
    <dgm:cxn modelId="{878D756D-AD68-4F46-A10E-DFDBD79F74D1}" type="presParOf" srcId="{8DCA4F4B-F656-462E-9CAD-7069C45FD642}" destId="{732DAA33-ECEA-4D37-A402-0F21E3F0C2B3}" srcOrd="1" destOrd="0" presId="urn:microsoft.com/office/officeart/2005/8/layout/hierarchy6"/>
    <dgm:cxn modelId="{99CAE6C9-1D91-4C6D-9528-BB8290ED5DB9}" type="presParOf" srcId="{732DAA33-ECEA-4D37-A402-0F21E3F0C2B3}" destId="{666D490C-EAFF-46E6-ACFD-D905A9D31B82}" srcOrd="0" destOrd="0" presId="urn:microsoft.com/office/officeart/2005/8/layout/hierarchy6"/>
    <dgm:cxn modelId="{8C6947C3-405D-4B87-8502-EE1C508CB035}" type="presParOf" srcId="{666D490C-EAFF-46E6-ACFD-D905A9D31B82}" destId="{00C3609C-A4C7-4588-9846-59DEA87FD2FB}" srcOrd="0" destOrd="0" presId="urn:microsoft.com/office/officeart/2005/8/layout/hierarchy6"/>
    <dgm:cxn modelId="{51E42155-A7E2-4057-8754-32DE993E86BA}" type="presParOf" srcId="{666D490C-EAFF-46E6-ACFD-D905A9D31B82}" destId="{8628AB62-853A-485C-B1C1-7446F44D107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xmlns="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79AA653-F2A9-421B-A006-E96667964F6C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BF6A5EA-F6C0-40FC-A637-164866F5611E}">
      <dgm:prSet phldrT="[Tekst]" custT="1"/>
      <dgm:spPr/>
      <dgm:t>
        <a:bodyPr/>
        <a:lstStyle/>
        <a:p>
          <a:r>
            <a:rPr lang="pl-PL" sz="2000" b="1" dirty="0" smtClean="0"/>
            <a:t>Dyrektor OKE</a:t>
          </a:r>
          <a:endParaRPr lang="pl-PL" sz="2000" b="1" dirty="0"/>
        </a:p>
      </dgm:t>
    </dgm:pt>
    <dgm:pt modelId="{C3D7408F-BF9A-433E-8763-83C24945552D}" type="sibTrans" cxnId="{8E6E5C0E-3309-4F5A-BA6C-71B6655EE266}">
      <dgm:prSet/>
      <dgm:spPr/>
      <dgm:t>
        <a:bodyPr/>
        <a:lstStyle/>
        <a:p>
          <a:endParaRPr lang="pl-PL"/>
        </a:p>
      </dgm:t>
    </dgm:pt>
    <dgm:pt modelId="{AB17FC3D-414B-457E-8552-EE56A53352FB}" type="parTrans" cxnId="{8E6E5C0E-3309-4F5A-BA6C-71B6655EE266}">
      <dgm:prSet/>
      <dgm:spPr/>
      <dgm:t>
        <a:bodyPr/>
        <a:lstStyle/>
        <a:p>
          <a:endParaRPr lang="pl-PL"/>
        </a:p>
      </dgm:t>
    </dgm:pt>
    <dgm:pt modelId="{CBFC0B55-FA88-42C3-B2FA-C2EAA3B34CBC}">
      <dgm:prSet phldrT="[Tekst]" custT="1"/>
      <dgm:spPr>
        <a:ln>
          <a:solidFill>
            <a:schemeClr val="tx2"/>
          </a:solidFill>
        </a:ln>
      </dgm:spPr>
      <dgm:t>
        <a:bodyPr/>
        <a:lstStyle/>
        <a:p>
          <a:pPr marL="0" indent="0" algn="just"/>
          <a:endParaRPr lang="pl-PL" sz="1600" dirty="0"/>
        </a:p>
      </dgm:t>
    </dgm:pt>
    <dgm:pt modelId="{4528BE7A-14BC-4B16-8C11-F67897E7DF16}" type="sibTrans" cxnId="{130C0BD4-8C6A-4B23-A10C-67385F4093C6}">
      <dgm:prSet/>
      <dgm:spPr/>
      <dgm:t>
        <a:bodyPr/>
        <a:lstStyle/>
        <a:p>
          <a:endParaRPr lang="pl-PL"/>
        </a:p>
      </dgm:t>
    </dgm:pt>
    <dgm:pt modelId="{DFBCDDA6-A0A3-46E7-829A-2D4ABC677A3F}" type="parTrans" cxnId="{130C0BD4-8C6A-4B23-A10C-67385F4093C6}">
      <dgm:prSet/>
      <dgm:spPr/>
      <dgm:t>
        <a:bodyPr/>
        <a:lstStyle/>
        <a:p>
          <a:endParaRPr lang="pl-PL"/>
        </a:p>
      </dgm:t>
    </dgm:pt>
    <dgm:pt modelId="{8DCA4F4B-F656-462E-9CAD-7069C45FD642}" type="pres">
      <dgm:prSet presAssocID="{879AA653-F2A9-421B-A006-E96667964F6C}" presName="mainComposite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6E3CA81-7C7F-451C-B1A3-33C940C65128}" type="pres">
      <dgm:prSet presAssocID="{879AA653-F2A9-421B-A006-E96667964F6C}" presName="hierFlow" presStyleCnt="0"/>
      <dgm:spPr/>
    </dgm:pt>
    <dgm:pt modelId="{76EB8E30-DB0F-40DC-9F6B-01E5E8622509}" type="pres">
      <dgm:prSet presAssocID="{879AA653-F2A9-421B-A006-E96667964F6C}" presName="firstBuf" presStyleCnt="0"/>
      <dgm:spPr/>
    </dgm:pt>
    <dgm:pt modelId="{231584EB-F59A-45BA-BD38-35D7D4FFA332}" type="pres">
      <dgm:prSet presAssocID="{879AA653-F2A9-421B-A006-E96667964F6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D58384C-3BF7-4977-951A-4F23EB8FFF0E}" type="pres">
      <dgm:prSet presAssocID="{CBF6A5EA-F6C0-40FC-A637-164866F5611E}" presName="Name14" presStyleCnt="0"/>
      <dgm:spPr/>
    </dgm:pt>
    <dgm:pt modelId="{3EC00F2E-C928-4018-AD37-E900DD4B23B7}" type="pres">
      <dgm:prSet presAssocID="{CBF6A5EA-F6C0-40FC-A637-164866F5611E}" presName="level1Shape" presStyleLbl="node0" presStyleIdx="0" presStyleCnt="1" custScaleX="108294" custScaleY="42378" custLinFactNeighborX="-53159" custLinFactNeighborY="1937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7C4CC32-2329-48F2-9071-9E84426EA200}" type="pres">
      <dgm:prSet presAssocID="{CBF6A5EA-F6C0-40FC-A637-164866F5611E}" presName="hierChild2" presStyleCnt="0"/>
      <dgm:spPr/>
    </dgm:pt>
    <dgm:pt modelId="{732DAA33-ECEA-4D37-A402-0F21E3F0C2B3}" type="pres">
      <dgm:prSet presAssocID="{879AA653-F2A9-421B-A006-E96667964F6C}" presName="bgShapesFlow" presStyleCnt="0"/>
      <dgm:spPr/>
    </dgm:pt>
    <dgm:pt modelId="{666D490C-EAFF-46E6-ACFD-D905A9D31B82}" type="pres">
      <dgm:prSet presAssocID="{CBFC0B55-FA88-42C3-B2FA-C2EAA3B34CBC}" presName="rectComp" presStyleCnt="0"/>
      <dgm:spPr/>
    </dgm:pt>
    <dgm:pt modelId="{00C3609C-A4C7-4588-9846-59DEA87FD2FB}" type="pres">
      <dgm:prSet presAssocID="{CBFC0B55-FA88-42C3-B2FA-C2EAA3B34CBC}" presName="bgRect" presStyleLbl="bgShp" presStyleIdx="0" presStyleCnt="1" custScaleX="100000" custScaleY="145798" custLinFactY="200000" custLinFactNeighborX="20010" custLinFactNeighborY="295122"/>
      <dgm:spPr/>
      <dgm:t>
        <a:bodyPr/>
        <a:lstStyle/>
        <a:p>
          <a:endParaRPr lang="pl-PL"/>
        </a:p>
      </dgm:t>
    </dgm:pt>
    <dgm:pt modelId="{8628AB62-853A-485C-B1C1-7446F44D1070}" type="pres">
      <dgm:prSet presAssocID="{CBFC0B55-FA88-42C3-B2FA-C2EAA3B34CBC}" presName="bgRectTx" presStyleLbl="bgShp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6AB35CC-1215-48F4-8026-8F2A37219DB6}" type="presOf" srcId="{CBF6A5EA-F6C0-40FC-A637-164866F5611E}" destId="{3EC00F2E-C928-4018-AD37-E900DD4B23B7}" srcOrd="0" destOrd="0" presId="urn:microsoft.com/office/officeart/2005/8/layout/hierarchy6"/>
    <dgm:cxn modelId="{8E6E5C0E-3309-4F5A-BA6C-71B6655EE266}" srcId="{879AA653-F2A9-421B-A006-E96667964F6C}" destId="{CBF6A5EA-F6C0-40FC-A637-164866F5611E}" srcOrd="0" destOrd="0" parTransId="{AB17FC3D-414B-457E-8552-EE56A53352FB}" sibTransId="{C3D7408F-BF9A-433E-8763-83C24945552D}"/>
    <dgm:cxn modelId="{A8E233BB-CC5E-46C7-8B94-D702D58FCB69}" type="presOf" srcId="{CBFC0B55-FA88-42C3-B2FA-C2EAA3B34CBC}" destId="{8628AB62-853A-485C-B1C1-7446F44D1070}" srcOrd="1" destOrd="0" presId="urn:microsoft.com/office/officeart/2005/8/layout/hierarchy6"/>
    <dgm:cxn modelId="{130C0BD4-8C6A-4B23-A10C-67385F4093C6}" srcId="{879AA653-F2A9-421B-A006-E96667964F6C}" destId="{CBFC0B55-FA88-42C3-B2FA-C2EAA3B34CBC}" srcOrd="1" destOrd="0" parTransId="{DFBCDDA6-A0A3-46E7-829A-2D4ABC677A3F}" sibTransId="{4528BE7A-14BC-4B16-8C11-F67897E7DF16}"/>
    <dgm:cxn modelId="{D47C883C-6401-434C-99B7-AF597350F628}" type="presOf" srcId="{CBFC0B55-FA88-42C3-B2FA-C2EAA3B34CBC}" destId="{00C3609C-A4C7-4588-9846-59DEA87FD2FB}" srcOrd="0" destOrd="0" presId="urn:microsoft.com/office/officeart/2005/8/layout/hierarchy6"/>
    <dgm:cxn modelId="{7F607785-8955-407E-87C5-85ABDE7496AF}" type="presOf" srcId="{879AA653-F2A9-421B-A006-E96667964F6C}" destId="{8DCA4F4B-F656-462E-9CAD-7069C45FD642}" srcOrd="0" destOrd="0" presId="urn:microsoft.com/office/officeart/2005/8/layout/hierarchy6"/>
    <dgm:cxn modelId="{6F5D8864-0290-42C5-AD0C-8C8E57D91C43}" type="presParOf" srcId="{8DCA4F4B-F656-462E-9CAD-7069C45FD642}" destId="{96E3CA81-7C7F-451C-B1A3-33C940C65128}" srcOrd="0" destOrd="0" presId="urn:microsoft.com/office/officeart/2005/8/layout/hierarchy6"/>
    <dgm:cxn modelId="{F3358E5D-949C-4211-9B98-0121FE6ABBBE}" type="presParOf" srcId="{96E3CA81-7C7F-451C-B1A3-33C940C65128}" destId="{76EB8E30-DB0F-40DC-9F6B-01E5E8622509}" srcOrd="0" destOrd="0" presId="urn:microsoft.com/office/officeart/2005/8/layout/hierarchy6"/>
    <dgm:cxn modelId="{5F9811EC-E998-45D5-B814-3BAB945EC509}" type="presParOf" srcId="{96E3CA81-7C7F-451C-B1A3-33C940C65128}" destId="{231584EB-F59A-45BA-BD38-35D7D4FFA332}" srcOrd="1" destOrd="0" presId="urn:microsoft.com/office/officeart/2005/8/layout/hierarchy6"/>
    <dgm:cxn modelId="{53C11B6D-DFCF-4D1E-BFFC-F2F8B56788F4}" type="presParOf" srcId="{231584EB-F59A-45BA-BD38-35D7D4FFA332}" destId="{8D58384C-3BF7-4977-951A-4F23EB8FFF0E}" srcOrd="0" destOrd="0" presId="urn:microsoft.com/office/officeart/2005/8/layout/hierarchy6"/>
    <dgm:cxn modelId="{671F9F07-5FDD-47E9-BFC4-7E2653283DAB}" type="presParOf" srcId="{8D58384C-3BF7-4977-951A-4F23EB8FFF0E}" destId="{3EC00F2E-C928-4018-AD37-E900DD4B23B7}" srcOrd="0" destOrd="0" presId="urn:microsoft.com/office/officeart/2005/8/layout/hierarchy6"/>
    <dgm:cxn modelId="{BF16CDE0-ADAB-46C7-9FE9-E9BCEEDAF0E8}" type="presParOf" srcId="{8D58384C-3BF7-4977-951A-4F23EB8FFF0E}" destId="{27C4CC32-2329-48F2-9071-9E84426EA200}" srcOrd="1" destOrd="0" presId="urn:microsoft.com/office/officeart/2005/8/layout/hierarchy6"/>
    <dgm:cxn modelId="{83ACC809-80DF-414F-B518-D7BB180D16B6}" type="presParOf" srcId="{8DCA4F4B-F656-462E-9CAD-7069C45FD642}" destId="{732DAA33-ECEA-4D37-A402-0F21E3F0C2B3}" srcOrd="1" destOrd="0" presId="urn:microsoft.com/office/officeart/2005/8/layout/hierarchy6"/>
    <dgm:cxn modelId="{E8F7E85D-BF21-41C2-AEF3-15A485A7A9A5}" type="presParOf" srcId="{732DAA33-ECEA-4D37-A402-0F21E3F0C2B3}" destId="{666D490C-EAFF-46E6-ACFD-D905A9D31B82}" srcOrd="0" destOrd="0" presId="urn:microsoft.com/office/officeart/2005/8/layout/hierarchy6"/>
    <dgm:cxn modelId="{A46AB0D8-BB8D-4C58-82CD-D374A2A0A077}" type="presParOf" srcId="{666D490C-EAFF-46E6-ACFD-D905A9D31B82}" destId="{00C3609C-A4C7-4588-9846-59DEA87FD2FB}" srcOrd="0" destOrd="0" presId="urn:microsoft.com/office/officeart/2005/8/layout/hierarchy6"/>
    <dgm:cxn modelId="{4280BE43-D6D9-4684-9D97-4A9B461FE8CC}" type="presParOf" srcId="{666D490C-EAFF-46E6-ACFD-D905A9D31B82}" destId="{8628AB62-853A-485C-B1C1-7446F44D107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79AA653-F2A9-421B-A006-E96667964F6C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BF6A5EA-F6C0-40FC-A637-164866F5611E}">
      <dgm:prSet phldrT="[Tekst]" custT="1"/>
      <dgm:spPr/>
      <dgm:t>
        <a:bodyPr/>
        <a:lstStyle/>
        <a:p>
          <a:r>
            <a:rPr lang="pl-PL" sz="1800" b="1" dirty="0" smtClean="0"/>
            <a:t>Zdający</a:t>
          </a:r>
          <a:endParaRPr lang="pl-PL" sz="1800" b="1" dirty="0"/>
        </a:p>
      </dgm:t>
    </dgm:pt>
    <dgm:pt modelId="{C3D7408F-BF9A-433E-8763-83C24945552D}" type="sibTrans" cxnId="{8E6E5C0E-3309-4F5A-BA6C-71B6655EE266}">
      <dgm:prSet/>
      <dgm:spPr/>
      <dgm:t>
        <a:bodyPr/>
        <a:lstStyle/>
        <a:p>
          <a:endParaRPr lang="pl-PL"/>
        </a:p>
      </dgm:t>
    </dgm:pt>
    <dgm:pt modelId="{AB17FC3D-414B-457E-8552-EE56A53352FB}" type="parTrans" cxnId="{8E6E5C0E-3309-4F5A-BA6C-71B6655EE266}">
      <dgm:prSet/>
      <dgm:spPr/>
      <dgm:t>
        <a:bodyPr/>
        <a:lstStyle/>
        <a:p>
          <a:endParaRPr lang="pl-PL"/>
        </a:p>
      </dgm:t>
    </dgm:pt>
    <dgm:pt modelId="{CBFC0B55-FA88-42C3-B2FA-C2EAA3B34CBC}">
      <dgm:prSet phldrT="[Tekst]" custT="1"/>
      <dgm:spPr>
        <a:ln>
          <a:solidFill>
            <a:schemeClr val="tx2"/>
          </a:solidFill>
        </a:ln>
      </dgm:spPr>
      <dgm:t>
        <a:bodyPr/>
        <a:lstStyle/>
        <a:p>
          <a:pPr marL="0" indent="0" algn="just"/>
          <a:endParaRPr lang="pl-PL" sz="1600" dirty="0"/>
        </a:p>
      </dgm:t>
    </dgm:pt>
    <dgm:pt modelId="{4528BE7A-14BC-4B16-8C11-F67897E7DF16}" type="sibTrans" cxnId="{130C0BD4-8C6A-4B23-A10C-67385F4093C6}">
      <dgm:prSet/>
      <dgm:spPr/>
      <dgm:t>
        <a:bodyPr/>
        <a:lstStyle/>
        <a:p>
          <a:endParaRPr lang="pl-PL"/>
        </a:p>
      </dgm:t>
    </dgm:pt>
    <dgm:pt modelId="{DFBCDDA6-A0A3-46E7-829A-2D4ABC677A3F}" type="parTrans" cxnId="{130C0BD4-8C6A-4B23-A10C-67385F4093C6}">
      <dgm:prSet/>
      <dgm:spPr/>
      <dgm:t>
        <a:bodyPr/>
        <a:lstStyle/>
        <a:p>
          <a:endParaRPr lang="pl-PL"/>
        </a:p>
      </dgm:t>
    </dgm:pt>
    <dgm:pt modelId="{8DCA4F4B-F656-462E-9CAD-7069C45FD642}" type="pres">
      <dgm:prSet presAssocID="{879AA653-F2A9-421B-A006-E96667964F6C}" presName="mainComposite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6E3CA81-7C7F-451C-B1A3-33C940C65128}" type="pres">
      <dgm:prSet presAssocID="{879AA653-F2A9-421B-A006-E96667964F6C}" presName="hierFlow" presStyleCnt="0"/>
      <dgm:spPr/>
    </dgm:pt>
    <dgm:pt modelId="{76EB8E30-DB0F-40DC-9F6B-01E5E8622509}" type="pres">
      <dgm:prSet presAssocID="{879AA653-F2A9-421B-A006-E96667964F6C}" presName="firstBuf" presStyleCnt="0"/>
      <dgm:spPr/>
    </dgm:pt>
    <dgm:pt modelId="{231584EB-F59A-45BA-BD38-35D7D4FFA332}" type="pres">
      <dgm:prSet presAssocID="{879AA653-F2A9-421B-A006-E96667964F6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D58384C-3BF7-4977-951A-4F23EB8FFF0E}" type="pres">
      <dgm:prSet presAssocID="{CBF6A5EA-F6C0-40FC-A637-164866F5611E}" presName="Name14" presStyleCnt="0"/>
      <dgm:spPr/>
    </dgm:pt>
    <dgm:pt modelId="{3EC00F2E-C928-4018-AD37-E900DD4B23B7}" type="pres">
      <dgm:prSet presAssocID="{CBF6A5EA-F6C0-40FC-A637-164866F5611E}" presName="level1Shape" presStyleLbl="node0" presStyleIdx="0" presStyleCnt="1" custScaleX="108294" custScaleY="42378" custLinFactNeighborX="-95547" custLinFactNeighborY="1817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7C4CC32-2329-48F2-9071-9E84426EA200}" type="pres">
      <dgm:prSet presAssocID="{CBF6A5EA-F6C0-40FC-A637-164866F5611E}" presName="hierChild2" presStyleCnt="0"/>
      <dgm:spPr/>
    </dgm:pt>
    <dgm:pt modelId="{732DAA33-ECEA-4D37-A402-0F21E3F0C2B3}" type="pres">
      <dgm:prSet presAssocID="{879AA653-F2A9-421B-A006-E96667964F6C}" presName="bgShapesFlow" presStyleCnt="0"/>
      <dgm:spPr/>
    </dgm:pt>
    <dgm:pt modelId="{666D490C-EAFF-46E6-ACFD-D905A9D31B82}" type="pres">
      <dgm:prSet presAssocID="{CBFC0B55-FA88-42C3-B2FA-C2EAA3B34CBC}" presName="rectComp" presStyleCnt="0"/>
      <dgm:spPr/>
    </dgm:pt>
    <dgm:pt modelId="{00C3609C-A4C7-4588-9846-59DEA87FD2FB}" type="pres">
      <dgm:prSet presAssocID="{CBFC0B55-FA88-42C3-B2FA-C2EAA3B34CBC}" presName="bgRect" presStyleLbl="bgShp" presStyleIdx="0" presStyleCnt="1" custScaleY="128718" custLinFactY="200000" custLinFactNeighborX="20010" custLinFactNeighborY="295122"/>
      <dgm:spPr/>
      <dgm:t>
        <a:bodyPr/>
        <a:lstStyle/>
        <a:p>
          <a:endParaRPr lang="pl-PL"/>
        </a:p>
      </dgm:t>
    </dgm:pt>
    <dgm:pt modelId="{8628AB62-853A-485C-B1C1-7446F44D1070}" type="pres">
      <dgm:prSet presAssocID="{CBFC0B55-FA88-42C3-B2FA-C2EAA3B34CBC}" presName="bgRectTx" presStyleLbl="bgShp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E6E5C0E-3309-4F5A-BA6C-71B6655EE266}" srcId="{879AA653-F2A9-421B-A006-E96667964F6C}" destId="{CBF6A5EA-F6C0-40FC-A637-164866F5611E}" srcOrd="0" destOrd="0" parTransId="{AB17FC3D-414B-457E-8552-EE56A53352FB}" sibTransId="{C3D7408F-BF9A-433E-8763-83C24945552D}"/>
    <dgm:cxn modelId="{8134B758-DDB3-40D5-B7E9-D7452B2BB8A4}" type="presOf" srcId="{CBF6A5EA-F6C0-40FC-A637-164866F5611E}" destId="{3EC00F2E-C928-4018-AD37-E900DD4B23B7}" srcOrd="0" destOrd="0" presId="urn:microsoft.com/office/officeart/2005/8/layout/hierarchy6"/>
    <dgm:cxn modelId="{130C0BD4-8C6A-4B23-A10C-67385F4093C6}" srcId="{879AA653-F2A9-421B-A006-E96667964F6C}" destId="{CBFC0B55-FA88-42C3-B2FA-C2EAA3B34CBC}" srcOrd="1" destOrd="0" parTransId="{DFBCDDA6-A0A3-46E7-829A-2D4ABC677A3F}" sibTransId="{4528BE7A-14BC-4B16-8C11-F67897E7DF16}"/>
    <dgm:cxn modelId="{39B443B0-05BB-4888-AA2D-EB6AF0BD65A0}" type="presOf" srcId="{CBFC0B55-FA88-42C3-B2FA-C2EAA3B34CBC}" destId="{8628AB62-853A-485C-B1C1-7446F44D1070}" srcOrd="1" destOrd="0" presId="urn:microsoft.com/office/officeart/2005/8/layout/hierarchy6"/>
    <dgm:cxn modelId="{E554B118-16A7-4437-8374-25A499888C89}" type="presOf" srcId="{CBFC0B55-FA88-42C3-B2FA-C2EAA3B34CBC}" destId="{00C3609C-A4C7-4588-9846-59DEA87FD2FB}" srcOrd="0" destOrd="0" presId="urn:microsoft.com/office/officeart/2005/8/layout/hierarchy6"/>
    <dgm:cxn modelId="{1870BC4C-1FE9-40D0-B71B-194785618A2A}" type="presOf" srcId="{879AA653-F2A9-421B-A006-E96667964F6C}" destId="{8DCA4F4B-F656-462E-9CAD-7069C45FD642}" srcOrd="0" destOrd="0" presId="urn:microsoft.com/office/officeart/2005/8/layout/hierarchy6"/>
    <dgm:cxn modelId="{383844E5-64FB-4D46-9848-5ADE68E6B9AD}" type="presParOf" srcId="{8DCA4F4B-F656-462E-9CAD-7069C45FD642}" destId="{96E3CA81-7C7F-451C-B1A3-33C940C65128}" srcOrd="0" destOrd="0" presId="urn:microsoft.com/office/officeart/2005/8/layout/hierarchy6"/>
    <dgm:cxn modelId="{1D96D9EC-844F-44F4-BCA1-A0A1C775836F}" type="presParOf" srcId="{96E3CA81-7C7F-451C-B1A3-33C940C65128}" destId="{76EB8E30-DB0F-40DC-9F6B-01E5E8622509}" srcOrd="0" destOrd="0" presId="urn:microsoft.com/office/officeart/2005/8/layout/hierarchy6"/>
    <dgm:cxn modelId="{6AA581B5-D5CB-448D-A82E-96D05D01353F}" type="presParOf" srcId="{96E3CA81-7C7F-451C-B1A3-33C940C65128}" destId="{231584EB-F59A-45BA-BD38-35D7D4FFA332}" srcOrd="1" destOrd="0" presId="urn:microsoft.com/office/officeart/2005/8/layout/hierarchy6"/>
    <dgm:cxn modelId="{5BF66401-8974-4E92-84A5-0E1D6F7E4691}" type="presParOf" srcId="{231584EB-F59A-45BA-BD38-35D7D4FFA332}" destId="{8D58384C-3BF7-4977-951A-4F23EB8FFF0E}" srcOrd="0" destOrd="0" presId="urn:microsoft.com/office/officeart/2005/8/layout/hierarchy6"/>
    <dgm:cxn modelId="{8DCD8167-F5D4-45A4-8AD7-661475F00993}" type="presParOf" srcId="{8D58384C-3BF7-4977-951A-4F23EB8FFF0E}" destId="{3EC00F2E-C928-4018-AD37-E900DD4B23B7}" srcOrd="0" destOrd="0" presId="urn:microsoft.com/office/officeart/2005/8/layout/hierarchy6"/>
    <dgm:cxn modelId="{E6013D15-D1C3-4B39-A3B1-93ED96A6DAA7}" type="presParOf" srcId="{8D58384C-3BF7-4977-951A-4F23EB8FFF0E}" destId="{27C4CC32-2329-48F2-9071-9E84426EA200}" srcOrd="1" destOrd="0" presId="urn:microsoft.com/office/officeart/2005/8/layout/hierarchy6"/>
    <dgm:cxn modelId="{778DE128-785F-4BB9-A89D-E19FF83B08FC}" type="presParOf" srcId="{8DCA4F4B-F656-462E-9CAD-7069C45FD642}" destId="{732DAA33-ECEA-4D37-A402-0F21E3F0C2B3}" srcOrd="1" destOrd="0" presId="urn:microsoft.com/office/officeart/2005/8/layout/hierarchy6"/>
    <dgm:cxn modelId="{0C1819FB-E5D6-4BC8-9DB8-1DF82C814BA3}" type="presParOf" srcId="{732DAA33-ECEA-4D37-A402-0F21E3F0C2B3}" destId="{666D490C-EAFF-46E6-ACFD-D905A9D31B82}" srcOrd="0" destOrd="0" presId="urn:microsoft.com/office/officeart/2005/8/layout/hierarchy6"/>
    <dgm:cxn modelId="{D18E7EDA-A7A5-4B34-8486-90FEC368C998}" type="presParOf" srcId="{666D490C-EAFF-46E6-ACFD-D905A9D31B82}" destId="{00C3609C-A4C7-4588-9846-59DEA87FD2FB}" srcOrd="0" destOrd="0" presId="urn:microsoft.com/office/officeart/2005/8/layout/hierarchy6"/>
    <dgm:cxn modelId="{1D6FA4A0-50A5-4582-8E53-022779BF71C2}" type="presParOf" srcId="{666D490C-EAFF-46E6-ACFD-D905A9D31B82}" destId="{8628AB62-853A-485C-B1C1-7446F44D107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C3609C-A4C7-4588-9846-59DEA87FD2FB}">
      <dsp:nvSpPr>
        <dsp:cNvPr id="0" name=""/>
        <dsp:cNvSpPr/>
      </dsp:nvSpPr>
      <dsp:spPr>
        <a:xfrm>
          <a:off x="0" y="459877"/>
          <a:ext cx="4435641" cy="5588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kern="1200" dirty="0"/>
        </a:p>
      </dsp:txBody>
      <dsp:txXfrm>
        <a:off x="3104948" y="459877"/>
        <a:ext cx="1330692" cy="558815"/>
      </dsp:txXfrm>
    </dsp:sp>
    <dsp:sp modelId="{3EC00F2E-C928-4018-AD37-E900DD4B23B7}">
      <dsp:nvSpPr>
        <dsp:cNvPr id="0" name=""/>
        <dsp:cNvSpPr/>
      </dsp:nvSpPr>
      <dsp:spPr>
        <a:xfrm>
          <a:off x="218091" y="518890"/>
          <a:ext cx="1699901" cy="4434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Dyrektor szkoły</a:t>
          </a:r>
          <a:endParaRPr lang="pl-PL" sz="2000" b="1" kern="1200" dirty="0"/>
        </a:p>
      </dsp:txBody>
      <dsp:txXfrm>
        <a:off x="218091" y="518890"/>
        <a:ext cx="1699901" cy="44347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C3609C-A4C7-4588-9846-59DEA87FD2FB}">
      <dsp:nvSpPr>
        <dsp:cNvPr id="0" name=""/>
        <dsp:cNvSpPr/>
      </dsp:nvSpPr>
      <dsp:spPr>
        <a:xfrm>
          <a:off x="0" y="440766"/>
          <a:ext cx="6239915" cy="5067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kern="1200" dirty="0"/>
        </a:p>
      </dsp:txBody>
      <dsp:txXfrm>
        <a:off x="4367940" y="440766"/>
        <a:ext cx="1871974" cy="506700"/>
      </dsp:txXfrm>
    </dsp:sp>
    <dsp:sp modelId="{3EC00F2E-C928-4018-AD37-E900DD4B23B7}">
      <dsp:nvSpPr>
        <dsp:cNvPr id="0" name=""/>
        <dsp:cNvSpPr/>
      </dsp:nvSpPr>
      <dsp:spPr>
        <a:xfrm>
          <a:off x="117984" y="487401"/>
          <a:ext cx="1539749" cy="4016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Zdający</a:t>
          </a:r>
          <a:endParaRPr lang="pl-PL" sz="1800" b="1" kern="1200" dirty="0"/>
        </a:p>
      </dsp:txBody>
      <dsp:txXfrm>
        <a:off x="117984" y="487401"/>
        <a:ext cx="1539749" cy="401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0ABA2-1AD0-481A-A7B6-9CB6D1C8F1AA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0D392-1B84-4F15-8CE5-68997F9BFC1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64782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EA833-F0DE-4DE0-8B24-632356AEDCE6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60390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41920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EA833-F0DE-4DE0-8B24-632356AEDCE6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5598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700" dirty="0" smtClean="0"/>
              <a:t>Ogłoszenie liczby punktów przyznanych zdającym może się odbyć publicznie pod warunkiem uzyskania zgody wszystkich zdających w danej grupie. Przed przekazaniem zdającym liczby uzyskanych punktów należy zapytać, czy ktoś nie wyraża zgody na publiczne odczytanie punktacji.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EA833-F0DE-4DE0-8B24-632356AEDCE6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90012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94879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79530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50707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0636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91778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75714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2497675"/>
            <a:ext cx="6858000" cy="1571096"/>
          </a:xfrm>
        </p:spPr>
        <p:txBody>
          <a:bodyPr anchor="b"/>
          <a:lstStyle>
            <a:lvl1pPr algn="ctr">
              <a:defRPr sz="4500">
                <a:effectLst>
                  <a:glow rad="254000">
                    <a:schemeClr val="bg1">
                      <a:alpha val="20000"/>
                    </a:schemeClr>
                  </a:glow>
                  <a:outerShdw blurRad="88900" dist="38100" dir="7740000" algn="tr" rotWithShape="0">
                    <a:schemeClr val="bg1">
                      <a:lumMod val="50000"/>
                      <a:alpha val="0"/>
                    </a:schemeClr>
                  </a:outerShdw>
                </a:effectLst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4351867"/>
            <a:ext cx="6858000" cy="1032933"/>
          </a:xfr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1">
                    <a:lumMod val="75000"/>
                  </a:schemeClr>
                </a:solidFill>
                <a:effectLst>
                  <a:glow rad="76200">
                    <a:schemeClr val="bg1">
                      <a:lumMod val="95000"/>
                      <a:alpha val="12000"/>
                    </a:schemeClr>
                  </a:glow>
                  <a:outerShdw blurRad="317500" dist="50800" dir="5400000" algn="ctr" rotWithShape="0">
                    <a:schemeClr val="bg1">
                      <a:lumMod val="65000"/>
                      <a:alpha val="32000"/>
                    </a:schemeClr>
                  </a:outerShdw>
                </a:effectLst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dirty="0" smtClean="0"/>
              <a:t>Kliknij, aby edytować styl wzorca podtytułu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9261" y="884994"/>
            <a:ext cx="3937004" cy="135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6677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>
            <a:lvl1pPr>
              <a:defRPr sz="2400">
                <a:solidFill>
                  <a:srgbClr val="376EAB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defRPr>
            </a:lvl1pPr>
            <a:lvl2pPr>
              <a:defRPr>
                <a:solidFill>
                  <a:srgbClr val="376EAB"/>
                </a:solidFill>
                <a:effectLst>
                  <a:glow rad="63500">
                    <a:schemeClr val="bg1">
                      <a:alpha val="32000"/>
                    </a:schemeClr>
                  </a:glow>
                  <a:outerShdw blurRad="177800" dist="50800" dir="5400000" algn="ctr" rotWithShape="0">
                    <a:schemeClr val="bg1">
                      <a:lumMod val="85000"/>
                      <a:alpha val="53000"/>
                    </a:schemeClr>
                  </a:outerShdw>
                </a:effectLst>
              </a:defRPr>
            </a:lvl2pPr>
            <a:lvl3pPr>
              <a:defRPr>
                <a:solidFill>
                  <a:srgbClr val="376EAB"/>
                </a:solidFill>
                <a:effectLst>
                  <a:glow rad="63500">
                    <a:schemeClr val="bg1">
                      <a:alpha val="32000"/>
                    </a:schemeClr>
                  </a:glow>
                  <a:outerShdw blurRad="177800" dist="50800" dir="5400000" algn="ctr" rotWithShape="0">
                    <a:schemeClr val="bg1">
                      <a:lumMod val="85000"/>
                      <a:alpha val="53000"/>
                    </a:schemeClr>
                  </a:outerShdw>
                </a:effectLst>
              </a:defRPr>
            </a:lvl3pPr>
            <a:lvl4pPr>
              <a:defRPr>
                <a:solidFill>
                  <a:srgbClr val="376EAB"/>
                </a:solidFill>
                <a:effectLst>
                  <a:glow rad="63500">
                    <a:schemeClr val="bg1">
                      <a:alpha val="32000"/>
                    </a:schemeClr>
                  </a:glow>
                  <a:outerShdw blurRad="177800" dist="50800" dir="5400000" algn="ctr" rotWithShape="0">
                    <a:schemeClr val="bg1">
                      <a:lumMod val="85000"/>
                      <a:alpha val="53000"/>
                    </a:schemeClr>
                  </a:outerShdw>
                </a:effectLst>
              </a:defRPr>
            </a:lvl4pPr>
            <a:lvl5pPr>
              <a:defRPr>
                <a:solidFill>
                  <a:srgbClr val="376EAB"/>
                </a:solidFill>
                <a:effectLst>
                  <a:glow rad="63500">
                    <a:schemeClr val="bg1">
                      <a:alpha val="32000"/>
                    </a:schemeClr>
                  </a:glow>
                  <a:outerShdw blurRad="177800" dist="50800" dir="5400000" algn="ctr" rotWithShape="0">
                    <a:schemeClr val="bg1">
                      <a:lumMod val="85000"/>
                      <a:alpha val="53000"/>
                    </a:schemeClr>
                  </a:outerShdw>
                </a:effectLst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479912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374" y="1063172"/>
            <a:ext cx="7886700" cy="1767113"/>
          </a:xfrm>
        </p:spPr>
        <p:txBody>
          <a:bodyPr anchor="b"/>
          <a:lstStyle>
            <a:lvl1pPr>
              <a:defRPr sz="4500"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3404131"/>
            <a:ext cx="7886700" cy="1500187"/>
          </a:xfrm>
          <a:effectLst>
            <a:outerShdw blurRad="3556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>
            <a:lvl1pPr marL="177800" indent="0">
              <a:buNone/>
              <a:defRPr sz="1800">
                <a:solidFill>
                  <a:srgbClr val="376EAB"/>
                </a:solidFill>
                <a:effectLst>
                  <a:glow rad="76200">
                    <a:schemeClr val="bg1">
                      <a:alpha val="41000"/>
                    </a:schemeClr>
                  </a:glow>
                  <a:outerShdw blurRad="368300" dist="63500" dir="5400000" algn="ctr" rotWithShape="0">
                    <a:schemeClr val="bg1">
                      <a:lumMod val="75000"/>
                      <a:alpha val="55000"/>
                    </a:schemeClr>
                  </a:outerShdw>
                </a:effectLst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xmlns="" val="307438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68342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 układ 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11913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usty układ 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1530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376EAB"/>
                </a:solidFill>
              </a:defRPr>
            </a:lvl1pPr>
            <a:lvl2pPr>
              <a:defRPr>
                <a:solidFill>
                  <a:srgbClr val="376EAB"/>
                </a:solidFill>
              </a:defRPr>
            </a:lvl2pPr>
            <a:lvl3pPr>
              <a:defRPr>
                <a:solidFill>
                  <a:srgbClr val="376EAB"/>
                </a:solidFill>
              </a:defRPr>
            </a:lvl3pPr>
            <a:lvl4pPr>
              <a:defRPr>
                <a:solidFill>
                  <a:srgbClr val="376EAB"/>
                </a:solidFill>
              </a:defRPr>
            </a:lvl4pPr>
            <a:lvl5pPr>
              <a:defRPr>
                <a:solidFill>
                  <a:srgbClr val="376EAB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376EAB"/>
                </a:solidFill>
              </a:defRPr>
            </a:lvl1pPr>
            <a:lvl2pPr>
              <a:defRPr>
                <a:solidFill>
                  <a:srgbClr val="376EAB"/>
                </a:solidFill>
              </a:defRPr>
            </a:lvl2pPr>
            <a:lvl3pPr>
              <a:defRPr>
                <a:solidFill>
                  <a:srgbClr val="376EAB"/>
                </a:solidFill>
              </a:defRPr>
            </a:lvl3pPr>
            <a:lvl4pPr>
              <a:defRPr>
                <a:solidFill>
                  <a:srgbClr val="376EAB"/>
                </a:solidFill>
              </a:defRPr>
            </a:lvl4pPr>
            <a:lvl5pPr>
              <a:defRPr>
                <a:solidFill>
                  <a:srgbClr val="376EAB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0463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83162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xmlns="" val="44676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7" name="Symbol zastępczy numeru slajdu 5"/>
          <p:cNvSpPr txBox="1">
            <a:spLocks/>
          </p:cNvSpPr>
          <p:nvPr userDrawn="1"/>
        </p:nvSpPr>
        <p:spPr>
          <a:xfrm>
            <a:off x="628650" y="6587071"/>
            <a:ext cx="1828800" cy="279401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65A45FA4-2F1E-4A0B-9223-D4B55CF01574}" type="slidenum">
              <a:rPr lang="pl-PL" sz="1200" smtClean="0">
                <a:solidFill>
                  <a:schemeClr val="bg1">
                    <a:lumMod val="65000"/>
                  </a:schemeClr>
                </a:solidFill>
                <a:effectLst/>
              </a:rPr>
              <a:pPr algn="l"/>
              <a:t>‹#›</a:t>
            </a:fld>
            <a:endParaRPr lang="pl-PL" sz="1200" dirty="0"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91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91" r:id="rId4"/>
    <p:sldLayoutId id="2147483695" r:id="rId5"/>
    <p:sldLayoutId id="2147483696" r:id="rId6"/>
    <p:sldLayoutId id="2147483688" r:id="rId7"/>
    <p:sldLayoutId id="2147483690" r:id="rId8"/>
    <p:sldLayoutId id="2147483693" r:id="rId9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kern="1200" cap="none" spc="0">
          <a:ln w="0">
            <a:noFill/>
          </a:ln>
          <a:solidFill>
            <a:schemeClr val="accent1">
              <a:lumMod val="50000"/>
            </a:schemeClr>
          </a:solidFill>
          <a:effectLst>
            <a:outerShdw blurRad="76200" dist="38100" dir="8100000" algn="tr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Matura 2016</a:t>
            </a:r>
            <a:endParaRPr lang="pl-PL" dirty="0"/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Szkolenie Przewodniczących Zespołów Egzaminacyjnych</a:t>
            </a:r>
          </a:p>
          <a:p>
            <a:r>
              <a:rPr lang="pl-PL" dirty="0"/>
              <a:t>marzec 2016</a:t>
            </a:r>
          </a:p>
        </p:txBody>
      </p:sp>
    </p:spTree>
    <p:extLst>
      <p:ext uri="{BB962C8B-B14F-4D97-AF65-F5344CB8AC3E}">
        <p14:creationId xmlns:p14="http://schemas.microsoft.com/office/powerpoint/2010/main" xmlns="" val="4225660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8688">
        <p14:prism/>
      </p:transition>
    </mc:Choice>
    <mc:Fallback>
      <p:transition spd="slow" advTm="18688">
        <p:fade/>
      </p:transition>
    </mc:Fallback>
  </mc:AlternateContent>
  <p:timing>
    <p:tnLst>
      <p:par>
        <p:cTn id="1" dur="indefinite" restart="never" nodeType="tmRoot"/>
      </p:par>
    </p:tnLst>
    <p:bldLst>
      <p:bldP spid="5" grpId="0"/>
      <p:bldP spid="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8650" y="287853"/>
            <a:ext cx="7886700" cy="1325563"/>
          </a:xfrm>
        </p:spPr>
        <p:txBody>
          <a:bodyPr/>
          <a:lstStyle/>
          <a:p>
            <a:r>
              <a:rPr lang="pl-PL" b="1" dirty="0" smtClean="0"/>
              <a:t>Harmonogram egzaminu ustnego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0157" y="1705084"/>
            <a:ext cx="7392474" cy="4975343"/>
          </a:xfrm>
        </p:spPr>
      </p:pic>
    </p:spTree>
    <p:extLst>
      <p:ext uri="{BB962C8B-B14F-4D97-AF65-F5344CB8AC3E}">
        <p14:creationId xmlns:p14="http://schemas.microsoft.com/office/powerpoint/2010/main" xmlns="" val="249580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8650" y="232774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pl-PL" sz="2200" b="1" dirty="0" smtClean="0">
                <a:solidFill>
                  <a:srgbClr val="00B0F0"/>
                </a:solidFill>
              </a:rPr>
              <a:t/>
            </a:r>
            <a:br>
              <a:rPr lang="pl-PL" sz="2200" b="1" dirty="0" smtClean="0">
                <a:solidFill>
                  <a:srgbClr val="00B0F0"/>
                </a:solidFill>
              </a:rPr>
            </a:br>
            <a:r>
              <a:rPr lang="pl-PL" sz="3100" b="1" dirty="0" smtClean="0">
                <a:solidFill>
                  <a:schemeClr val="accent5">
                    <a:lumMod val="75000"/>
                  </a:schemeClr>
                </a:solidFill>
              </a:rPr>
              <a:t>Organizacja egzaminu</a:t>
            </a:r>
            <a:r>
              <a:rPr lang="pl-PL" sz="2000" b="1" dirty="0" smtClean="0">
                <a:solidFill>
                  <a:srgbClr val="00B0F0"/>
                </a:solidFill>
              </a:rPr>
              <a:t/>
            </a:r>
            <a:br>
              <a:rPr lang="pl-PL" sz="2000" b="1" dirty="0" smtClean="0">
                <a:solidFill>
                  <a:srgbClr val="00B0F0"/>
                </a:solidFill>
              </a:rPr>
            </a:br>
            <a:r>
              <a:rPr lang="pl-PL" sz="2000" b="1" dirty="0" smtClean="0">
                <a:solidFill>
                  <a:srgbClr val="00B0F0"/>
                </a:solidFill>
              </a:rPr>
              <a:t/>
            </a:r>
            <a:br>
              <a:rPr lang="pl-PL" sz="2000" b="1" dirty="0" smtClean="0">
                <a:solidFill>
                  <a:srgbClr val="00B0F0"/>
                </a:solidFill>
              </a:rPr>
            </a:b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8650" y="1558337"/>
            <a:ext cx="7886700" cy="4729721"/>
          </a:xfrm>
        </p:spPr>
        <p:txBody>
          <a:bodyPr>
            <a:normAutofit/>
          </a:bodyPr>
          <a:lstStyle/>
          <a:p>
            <a:r>
              <a:rPr lang="pl-PL" dirty="0" smtClean="0"/>
              <a:t>PZE udostępnia wydrukowane zadania członkom zespołu przedmiotowego </a:t>
            </a:r>
            <a:r>
              <a:rPr lang="pl-PL" b="1" dirty="0" smtClean="0"/>
              <a:t>nie wcześniej niż 1,5  godziny </a:t>
            </a:r>
            <a:r>
              <a:rPr lang="pl-PL" dirty="0" smtClean="0"/>
              <a:t>przed egzaminem.</a:t>
            </a:r>
          </a:p>
          <a:p>
            <a:pPr algn="just"/>
            <a:r>
              <a:rPr lang="pl-PL" dirty="0" smtClean="0"/>
              <a:t>Każdy zespół przedmiotowy otrzymuje po </a:t>
            </a:r>
            <a:r>
              <a:rPr lang="pl-PL" b="1" dirty="0" smtClean="0"/>
              <a:t>dwa</a:t>
            </a:r>
            <a:r>
              <a:rPr lang="pl-PL" dirty="0" smtClean="0"/>
              <a:t> wydrukowane zestawy zadań przeznaczone na dany dzień (jeden dla zdających oraz jeden dla członków ZP).</a:t>
            </a:r>
          </a:p>
          <a:p>
            <a:pPr algn="just"/>
            <a:r>
              <a:rPr lang="pl-PL" dirty="0" smtClean="0"/>
              <a:t>Zdający wchodzą do sali egzaminacyjnej w </a:t>
            </a:r>
            <a:r>
              <a:rPr lang="pl-PL" b="1" dirty="0" smtClean="0"/>
              <a:t>ustalonej</a:t>
            </a:r>
            <a:r>
              <a:rPr lang="pl-PL" dirty="0" smtClean="0"/>
              <a:t> kolejności zgodnie ze szkolnym harmonogramem przeprowadzenia części ustnej egzaminu maturalnego.</a:t>
            </a:r>
          </a:p>
          <a:p>
            <a:pPr algn="just"/>
            <a:r>
              <a:rPr lang="pl-PL" dirty="0" smtClean="0"/>
              <a:t>Każdy zdający dostaje do losowania </a:t>
            </a:r>
            <a:r>
              <a:rPr lang="pl-PL" b="1" dirty="0" smtClean="0"/>
              <a:t>trzy</a:t>
            </a:r>
            <a:r>
              <a:rPr lang="pl-PL" dirty="0" smtClean="0"/>
              <a:t> zadania.</a:t>
            </a:r>
          </a:p>
          <a:p>
            <a:pPr algn="just"/>
            <a:r>
              <a:rPr lang="pl-PL" dirty="0" smtClean="0"/>
              <a:t>Zespół przedmiotowy przestrzega </a:t>
            </a:r>
            <a:r>
              <a:rPr lang="pl-PL" b="1" dirty="0" smtClean="0"/>
              <a:t>kolejności</a:t>
            </a:r>
            <a:r>
              <a:rPr lang="pl-PL" dirty="0" smtClean="0"/>
              <a:t> dokładania zadań z puli wszystkich zadań dla danej grupy zdających.</a:t>
            </a:r>
          </a:p>
          <a:p>
            <a:endParaRPr lang="pl-PL" sz="1800" dirty="0" smtClean="0"/>
          </a:p>
          <a:p>
            <a:endParaRPr lang="pl-PL" sz="1800" dirty="0" smtClean="0"/>
          </a:p>
          <a:p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xmlns="" val="231368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5">
                    <a:lumMod val="75000"/>
                  </a:schemeClr>
                </a:solidFill>
              </a:rPr>
              <a:t>Przebieg egzaminu</a:t>
            </a:r>
            <a:endParaRPr lang="pl-PL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491880" y="2564904"/>
            <a:ext cx="501650" cy="444500"/>
          </a:xfrm>
          <a:prstGeom prst="rect">
            <a:avLst/>
          </a:prstGeom>
          <a:solidFill>
            <a:srgbClr val="DAEEF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01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4067944" y="2564904"/>
            <a:ext cx="501650" cy="444500"/>
          </a:xfrm>
          <a:prstGeom prst="rect">
            <a:avLst/>
          </a:prstGeom>
          <a:solidFill>
            <a:srgbClr val="DAEEF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02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44008" y="2564904"/>
            <a:ext cx="501650" cy="444500"/>
          </a:xfrm>
          <a:prstGeom prst="rect">
            <a:avLst/>
          </a:prstGeom>
          <a:solidFill>
            <a:srgbClr val="DAEEF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03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49838" algn="l"/>
              </a:tabLst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Grupa 28"/>
          <p:cNvGrpSpPr/>
          <p:nvPr/>
        </p:nvGrpSpPr>
        <p:grpSpPr>
          <a:xfrm>
            <a:off x="683568" y="3717032"/>
            <a:ext cx="927348" cy="666750"/>
            <a:chOff x="683568" y="3717032"/>
            <a:chExt cx="927348" cy="666750"/>
          </a:xfrm>
        </p:grpSpPr>
        <p:pic>
          <p:nvPicPr>
            <p:cNvPr id="10" name="Obraz 9" descr="C:\Users\jmazur\AppData\Local\Microsoft\Windows\Temporary Internet Files\Content.IE5\W7FRXTRS\girl-307747_640[1]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3717032"/>
              <a:ext cx="495300" cy="666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pole tekstowe 24"/>
            <p:cNvSpPr txBox="1"/>
            <p:nvPr/>
          </p:nvSpPr>
          <p:spPr>
            <a:xfrm>
              <a:off x="683568" y="400506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rgbClr val="FF00FF"/>
                  </a:solidFill>
                </a:rPr>
                <a:t> 1</a:t>
              </a:r>
              <a:endParaRPr lang="pl-PL" dirty="0">
                <a:solidFill>
                  <a:srgbClr val="FF00FF"/>
                </a:solidFill>
              </a:endParaRPr>
            </a:p>
          </p:txBody>
        </p:sp>
      </p:grp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4067944" y="2564904"/>
            <a:ext cx="501650" cy="444500"/>
          </a:xfrm>
          <a:prstGeom prst="rect">
            <a:avLst/>
          </a:prstGeom>
          <a:solidFill>
            <a:srgbClr val="DAEEF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04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Grupa 30"/>
          <p:cNvGrpSpPr/>
          <p:nvPr/>
        </p:nvGrpSpPr>
        <p:grpSpPr>
          <a:xfrm>
            <a:off x="2411760" y="3717032"/>
            <a:ext cx="927348" cy="666750"/>
            <a:chOff x="683568" y="3717032"/>
            <a:chExt cx="927348" cy="666750"/>
          </a:xfrm>
        </p:grpSpPr>
        <p:pic>
          <p:nvPicPr>
            <p:cNvPr id="32" name="Obraz 31" descr="C:\Users\jmazur\AppData\Local\Microsoft\Windows\Temporary Internet Files\Content.IE5\W7FRXTRS\girl-307747_640[1]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3717032"/>
              <a:ext cx="495300" cy="666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pole tekstowe 32"/>
            <p:cNvSpPr txBox="1"/>
            <p:nvPr/>
          </p:nvSpPr>
          <p:spPr>
            <a:xfrm>
              <a:off x="683568" y="400506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rgbClr val="FF00FF"/>
                  </a:solidFill>
                </a:rPr>
                <a:t> 2</a:t>
              </a:r>
              <a:endParaRPr lang="pl-PL" dirty="0">
                <a:solidFill>
                  <a:srgbClr val="FF00FF"/>
                </a:solidFill>
              </a:endParaRPr>
            </a:p>
          </p:txBody>
        </p:sp>
      </p:grp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4644008" y="2564904"/>
            <a:ext cx="501650" cy="444500"/>
          </a:xfrm>
          <a:prstGeom prst="rect">
            <a:avLst/>
          </a:prstGeom>
          <a:solidFill>
            <a:srgbClr val="DAEEF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05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6" name="Grupa 35"/>
          <p:cNvGrpSpPr/>
          <p:nvPr/>
        </p:nvGrpSpPr>
        <p:grpSpPr>
          <a:xfrm>
            <a:off x="4067944" y="3717032"/>
            <a:ext cx="927348" cy="666750"/>
            <a:chOff x="683568" y="3717032"/>
            <a:chExt cx="927348" cy="666750"/>
          </a:xfrm>
        </p:grpSpPr>
        <p:pic>
          <p:nvPicPr>
            <p:cNvPr id="37" name="Obraz 36" descr="C:\Users\jmazur\AppData\Local\Microsoft\Windows\Temporary Internet Files\Content.IE5\W7FRXTRS\girl-307747_640[1]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3717032"/>
              <a:ext cx="495300" cy="666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pole tekstowe 37"/>
            <p:cNvSpPr txBox="1"/>
            <p:nvPr/>
          </p:nvSpPr>
          <p:spPr>
            <a:xfrm>
              <a:off x="683568" y="400506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rgbClr val="FF00FF"/>
                  </a:solidFill>
                </a:rPr>
                <a:t> 3</a:t>
              </a:r>
              <a:endParaRPr lang="pl-PL" dirty="0">
                <a:solidFill>
                  <a:srgbClr val="FF00FF"/>
                </a:solidFill>
              </a:endParaRPr>
            </a:p>
          </p:txBody>
        </p:sp>
      </p:grp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3491880" y="2564904"/>
            <a:ext cx="501650" cy="444500"/>
          </a:xfrm>
          <a:prstGeom prst="rect">
            <a:avLst/>
          </a:prstGeom>
          <a:solidFill>
            <a:srgbClr val="DAEEF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06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0" name="Grupa 39"/>
          <p:cNvGrpSpPr/>
          <p:nvPr/>
        </p:nvGrpSpPr>
        <p:grpSpPr>
          <a:xfrm>
            <a:off x="5796136" y="3717032"/>
            <a:ext cx="927348" cy="666750"/>
            <a:chOff x="683568" y="3717032"/>
            <a:chExt cx="927348" cy="666750"/>
          </a:xfrm>
        </p:grpSpPr>
        <p:pic>
          <p:nvPicPr>
            <p:cNvPr id="41" name="Obraz 40" descr="C:\Users\jmazur\AppData\Local\Microsoft\Windows\Temporary Internet Files\Content.IE5\W7FRXTRS\girl-307747_640[1]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3717032"/>
              <a:ext cx="495300" cy="666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pole tekstowe 41"/>
            <p:cNvSpPr txBox="1"/>
            <p:nvPr/>
          </p:nvSpPr>
          <p:spPr>
            <a:xfrm>
              <a:off x="683568" y="400506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rgbClr val="FF00FF"/>
                  </a:solidFill>
                </a:rPr>
                <a:t> 4</a:t>
              </a:r>
              <a:endParaRPr lang="pl-PL" dirty="0">
                <a:solidFill>
                  <a:srgbClr val="FF00FF"/>
                </a:solidFill>
              </a:endParaRPr>
            </a:p>
          </p:txBody>
        </p:sp>
      </p:grpSp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4067944" y="2564904"/>
            <a:ext cx="501650" cy="444500"/>
          </a:xfrm>
          <a:prstGeom prst="rect">
            <a:avLst/>
          </a:prstGeom>
          <a:solidFill>
            <a:srgbClr val="DAEEF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07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" name="Grupa 43"/>
          <p:cNvGrpSpPr/>
          <p:nvPr/>
        </p:nvGrpSpPr>
        <p:grpSpPr>
          <a:xfrm>
            <a:off x="7380312" y="3717032"/>
            <a:ext cx="927348" cy="666750"/>
            <a:chOff x="683568" y="3717032"/>
            <a:chExt cx="927348" cy="666750"/>
          </a:xfrm>
        </p:grpSpPr>
        <p:pic>
          <p:nvPicPr>
            <p:cNvPr id="45" name="Obraz 44" descr="C:\Users\jmazur\AppData\Local\Microsoft\Windows\Temporary Internet Files\Content.IE5\W7FRXTRS\girl-307747_640[1]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3717032"/>
              <a:ext cx="495300" cy="666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pole tekstowe 45"/>
            <p:cNvSpPr txBox="1"/>
            <p:nvPr/>
          </p:nvSpPr>
          <p:spPr>
            <a:xfrm>
              <a:off x="683568" y="400506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rgbClr val="FF00FF"/>
                  </a:solidFill>
                </a:rPr>
                <a:t> 5</a:t>
              </a:r>
              <a:endParaRPr lang="pl-PL" dirty="0">
                <a:solidFill>
                  <a:srgbClr val="FF00FF"/>
                </a:solidFill>
              </a:endParaRPr>
            </a:p>
          </p:txBody>
        </p:sp>
      </p:grpSp>
      <p:sp>
        <p:nvSpPr>
          <p:cNvPr id="49" name="Prostokąt 48"/>
          <p:cNvSpPr/>
          <p:nvPr/>
        </p:nvSpPr>
        <p:spPr>
          <a:xfrm>
            <a:off x="395536" y="2060848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1200" b="1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             Rozpoczęcie </a:t>
            </a:r>
            <a:r>
              <a:rPr lang="pl-PL" sz="1200" b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egzaminu </a:t>
            </a:r>
            <a:r>
              <a:rPr lang="pl-PL" sz="1200" b="1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pl-PL" sz="1200" b="1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</a:br>
            <a:r>
              <a:rPr lang="pl-PL" sz="1200" b="1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             o </a:t>
            </a:r>
            <a:r>
              <a:rPr lang="pl-PL" sz="1200" b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godzinie </a:t>
            </a:r>
            <a:r>
              <a:rPr lang="pl-PL" sz="1200" b="1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9.15</a:t>
            </a:r>
            <a:endParaRPr lang="pl-PL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Picture 2" descr="C:\Users\JULIA\AppData\Local\Microsoft\Windows\Temporary Internet Files\Content.IE5\S78XWHTH\clock-reversed-numbers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196752"/>
            <a:ext cx="792088" cy="796069"/>
          </a:xfrm>
          <a:prstGeom prst="rect">
            <a:avLst/>
          </a:prstGeom>
          <a:noFill/>
        </p:spPr>
      </p:pic>
      <p:sp>
        <p:nvSpPr>
          <p:cNvPr id="53" name="pole tekstowe 52"/>
          <p:cNvSpPr txBox="1"/>
          <p:nvPr/>
        </p:nvSpPr>
        <p:spPr>
          <a:xfrm>
            <a:off x="755576" y="5157192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dirty="0" smtClean="0"/>
              <a:t>		           Następuje pierwsza przerwa</a:t>
            </a:r>
            <a:endParaRPr lang="pl-PL" sz="800" dirty="0" smtClean="0"/>
          </a:p>
        </p:txBody>
      </p:sp>
      <p:pic>
        <p:nvPicPr>
          <p:cNvPr id="55" name="Picture 9" descr="czy-trzynastka-jest-pechowa-liczba_4617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4347" y="1278816"/>
            <a:ext cx="93610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pole tekstowe 55"/>
          <p:cNvSpPr txBox="1"/>
          <p:nvPr/>
        </p:nvSpPr>
        <p:spPr>
          <a:xfrm>
            <a:off x="5812259" y="206084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 smtClean="0"/>
              <a:t>Numery zadań do wykorzystania </a:t>
            </a:r>
            <a:br>
              <a:rPr lang="pl-PL" sz="1200" b="1" dirty="0" smtClean="0"/>
            </a:br>
            <a:r>
              <a:rPr lang="pl-PL" sz="1200" b="1" dirty="0" smtClean="0"/>
              <a:t>01, 02, 03, 04, 05, 06, 07</a:t>
            </a:r>
            <a:endParaRPr lang="pl-PL" sz="1200" b="1" dirty="0"/>
          </a:p>
        </p:txBody>
      </p:sp>
      <p:pic>
        <p:nvPicPr>
          <p:cNvPr id="2051" name="irc_mi" descr="tem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5013176"/>
            <a:ext cx="720080" cy="70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a 3"/>
          <p:cNvGrpSpPr/>
          <p:nvPr/>
        </p:nvGrpSpPr>
        <p:grpSpPr>
          <a:xfrm>
            <a:off x="3012421" y="1196752"/>
            <a:ext cx="2684978" cy="1278061"/>
            <a:chOff x="3003147" y="880537"/>
            <a:chExt cx="2684978" cy="1278061"/>
          </a:xfrm>
        </p:grpSpPr>
        <p:pic>
          <p:nvPicPr>
            <p:cNvPr id="3074" name="Picture 2" descr="http://allefajne.pl/albums/userpics/10080/nauczyciel7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56881" y="880537"/>
              <a:ext cx="1440161" cy="1249297"/>
            </a:xfrm>
            <a:prstGeom prst="rect">
              <a:avLst/>
            </a:prstGeom>
            <a:noFill/>
          </p:spPr>
        </p:pic>
        <p:pic>
          <p:nvPicPr>
            <p:cNvPr id="34" name="Picture 2" descr="http://allefajne.pl/albums/userpics/10080/nauczyciel7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47964" y="880537"/>
              <a:ext cx="1440161" cy="1249297"/>
            </a:xfrm>
            <a:prstGeom prst="rect">
              <a:avLst/>
            </a:prstGeom>
            <a:noFill/>
          </p:spPr>
        </p:pic>
        <p:sp useBgFill="1">
          <p:nvSpPr>
            <p:cNvPr id="3" name="pole tekstowe 2"/>
            <p:cNvSpPr txBox="1"/>
            <p:nvPr/>
          </p:nvSpPr>
          <p:spPr>
            <a:xfrm>
              <a:off x="3003147" y="1792332"/>
              <a:ext cx="2684978" cy="36626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xmlns="" val="275613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209 0.15764 " pathEditMode="relative" ptsTypes="AA">
                                      <p:cBhvr>
                                        <p:cTn id="29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092 L -0.12968 0.1555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-0.01157 L 0.18507 0.1564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01157 L 0.29983 0.1555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0" y="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6.01434E-7 L 0.53941 0.1563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0" y="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5" grpId="1" animBg="1"/>
      <p:bldP spid="3075" grpId="2" animBg="1"/>
      <p:bldP spid="3077" grpId="0" animBg="1"/>
      <p:bldP spid="3077" grpId="1" animBg="1"/>
      <p:bldP spid="3077" grpId="2" animBg="1"/>
      <p:bldP spid="3076" grpId="0" animBg="1"/>
      <p:bldP spid="3076" grpId="1" animBg="1"/>
      <p:bldP spid="3076" grpId="2" animBg="1"/>
      <p:bldP spid="30" grpId="0" animBg="1"/>
      <p:bldP spid="30" grpId="1" animBg="1"/>
      <p:bldP spid="30" grpId="2" animBg="1"/>
      <p:bldP spid="35" grpId="0" animBg="1"/>
      <p:bldP spid="35" grpId="1" animBg="1"/>
      <p:bldP spid="39" grpId="0" animBg="1"/>
      <p:bldP spid="39" grpId="1" animBg="1"/>
      <p:bldP spid="39" grpId="2" animBg="1"/>
      <p:bldP spid="43" grpId="0" animBg="1"/>
      <p:bldP spid="4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Przerwa  w egzaminie</a:t>
            </a:r>
            <a:endParaRPr lang="pl-PL" sz="320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endParaRPr lang="pl-PL" sz="800" dirty="0" smtClean="0"/>
          </a:p>
          <a:p>
            <a:r>
              <a:rPr lang="pl-PL" sz="2400" dirty="0" smtClean="0"/>
              <a:t>Po przeprowadzeniu egzaminu dla </a:t>
            </a:r>
            <a:r>
              <a:rPr lang="pl-PL" sz="2400" b="1" dirty="0" smtClean="0"/>
              <a:t>5</a:t>
            </a:r>
            <a:r>
              <a:rPr lang="pl-PL" sz="2400" dirty="0" smtClean="0"/>
              <a:t> zdających zespół przedmiotowy robi przerwę, w czasie której:</a:t>
            </a:r>
          </a:p>
          <a:p>
            <a:endParaRPr lang="pl-PL" sz="2000" dirty="0" smtClean="0"/>
          </a:p>
          <a:p>
            <a:pPr lvl="3" indent="-14400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2000" dirty="0" smtClean="0">
                <a:solidFill>
                  <a:srgbClr val="C00000"/>
                </a:solidFill>
              </a:rPr>
              <a:t> </a:t>
            </a:r>
            <a:r>
              <a:rPr lang="pl-PL" sz="2000" dirty="0" smtClean="0"/>
              <a:t> 	</a:t>
            </a:r>
            <a:r>
              <a:rPr lang="pl-PL" sz="2400" dirty="0" smtClean="0"/>
              <a:t>  ustala punktację,</a:t>
            </a:r>
          </a:p>
          <a:p>
            <a:pPr lvl="3" indent="-144000">
              <a:spcAft>
                <a:spcPts val="600"/>
              </a:spcAft>
              <a:buFont typeface="Wingdings" pitchFamily="2" charset="2"/>
              <a:buChar char="ü"/>
            </a:pPr>
            <a:r>
              <a:rPr lang="pl-PL" sz="2400" dirty="0">
                <a:solidFill>
                  <a:srgbClr val="C00000"/>
                </a:solidFill>
              </a:rPr>
              <a:t>	</a:t>
            </a:r>
            <a:r>
              <a:rPr lang="pl-PL" sz="2400" dirty="0" smtClean="0"/>
              <a:t>  sporządza protokoły,</a:t>
            </a:r>
          </a:p>
          <a:p>
            <a:pPr lvl="3" indent="-144000">
              <a:spcAft>
                <a:spcPts val="600"/>
              </a:spcAft>
              <a:buFont typeface="Wingdings" pitchFamily="2" charset="2"/>
              <a:buChar char="ü"/>
            </a:pPr>
            <a:r>
              <a:rPr lang="pl-PL" sz="2400" dirty="0">
                <a:solidFill>
                  <a:srgbClr val="C00000"/>
                </a:solidFill>
              </a:rPr>
              <a:t>	</a:t>
            </a:r>
            <a:r>
              <a:rPr lang="pl-PL" sz="2400" dirty="0" smtClean="0"/>
              <a:t>  ogłasza </a:t>
            </a:r>
            <a:r>
              <a:rPr lang="pl-PL" sz="2400" dirty="0"/>
              <a:t>zdającym liczbę </a:t>
            </a:r>
            <a:r>
              <a:rPr lang="pl-PL" sz="2400" dirty="0" smtClean="0"/>
              <a:t>przyznanych punktów,</a:t>
            </a:r>
          </a:p>
          <a:p>
            <a:pPr lvl="3" indent="-144000">
              <a:spcAft>
                <a:spcPts val="600"/>
              </a:spcAft>
              <a:buFont typeface="Wingdings" pitchFamily="2" charset="2"/>
              <a:buChar char="ü"/>
            </a:pPr>
            <a:r>
              <a:rPr lang="pl-PL" sz="2400" dirty="0" smtClean="0">
                <a:solidFill>
                  <a:srgbClr val="C00000"/>
                </a:solidFill>
              </a:rPr>
              <a:t>	</a:t>
            </a:r>
            <a:r>
              <a:rPr lang="pl-PL" sz="2400" dirty="0" smtClean="0"/>
              <a:t>  usuwa wszystkie zadania, które były przygotowane dla danej  grupy zdających (również te, które nie zostały wylosowane),</a:t>
            </a:r>
          </a:p>
          <a:p>
            <a:pPr lvl="3" indent="-144000">
              <a:spcAft>
                <a:spcPts val="600"/>
              </a:spcAft>
              <a:buFont typeface="Wingdings" pitchFamily="2" charset="2"/>
              <a:buChar char="ü"/>
            </a:pPr>
            <a:r>
              <a:rPr lang="pl-PL" sz="2400" dirty="0" smtClean="0">
                <a:solidFill>
                  <a:srgbClr val="C00000"/>
                </a:solidFill>
              </a:rPr>
              <a:t>	  </a:t>
            </a:r>
            <a:r>
              <a:rPr lang="pl-PL" sz="2400" dirty="0" smtClean="0"/>
              <a:t>przygotowuje kolejne zadania dla nowej grupy zdających.</a:t>
            </a:r>
          </a:p>
          <a:p>
            <a:pPr>
              <a:buNone/>
            </a:pPr>
            <a:endParaRPr lang="pl-PL" sz="1800" dirty="0"/>
          </a:p>
        </p:txBody>
      </p:sp>
      <p:pic>
        <p:nvPicPr>
          <p:cNvPr id="4" name="Obraz 3" descr="Podobny obraz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1920" y="1555692"/>
            <a:ext cx="864096" cy="10081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8662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52474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Przebieg egzaminu</a:t>
            </a:r>
            <a:r>
              <a:rPr lang="pl-PL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2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pic>
        <p:nvPicPr>
          <p:cNvPr id="7" name="Picture 2" descr="C:\Users\JULIA\AppData\Local\Microsoft\Windows\Temporary Internet Files\Content.IE5\S78XWHTH\clock-reversed-numbers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12776"/>
            <a:ext cx="864096" cy="792088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1115616" y="227687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Kontynuacja egzaminu po przerwie              </a:t>
            </a:r>
            <a:br>
              <a:rPr lang="pl-PL" sz="1200" b="1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</a:br>
            <a:r>
              <a:rPr lang="pl-PL" sz="1200" b="1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godzina ok. 11.00</a:t>
            </a:r>
            <a:endParaRPr lang="pl-PL" sz="1200" dirty="0"/>
          </a:p>
        </p:txBody>
      </p:sp>
      <p:pic>
        <p:nvPicPr>
          <p:cNvPr id="10" name="Picture 9" descr="czy-trzynastka-jest-pechowa-liczba_4617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556792"/>
            <a:ext cx="93610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6012160" y="2348880"/>
            <a:ext cx="2292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b="1" dirty="0" smtClean="0"/>
              <a:t>Numery zadań do wykorzystania </a:t>
            </a:r>
            <a:br>
              <a:rPr lang="pl-PL" sz="1200" b="1" dirty="0" smtClean="0"/>
            </a:br>
            <a:r>
              <a:rPr lang="pl-PL" sz="1200" b="1" dirty="0" smtClean="0"/>
              <a:t>08, 09, 10, 11, 12, 13, 14</a:t>
            </a:r>
            <a:endParaRPr lang="pl-PL" sz="1200" b="1" dirty="0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851920" y="3068960"/>
            <a:ext cx="501650" cy="444500"/>
          </a:xfrm>
          <a:prstGeom prst="rect">
            <a:avLst/>
          </a:prstGeom>
          <a:solidFill>
            <a:srgbClr val="DAEEF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08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427984" y="3068960"/>
            <a:ext cx="501650" cy="444500"/>
          </a:xfrm>
          <a:prstGeom prst="rect">
            <a:avLst/>
          </a:prstGeom>
          <a:solidFill>
            <a:srgbClr val="DAEEF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09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5004048" y="3068960"/>
            <a:ext cx="501650" cy="444500"/>
          </a:xfrm>
          <a:prstGeom prst="rect">
            <a:avLst/>
          </a:prstGeom>
          <a:solidFill>
            <a:srgbClr val="DAEEF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8" name="Grupa 57"/>
          <p:cNvGrpSpPr/>
          <p:nvPr/>
        </p:nvGrpSpPr>
        <p:grpSpPr>
          <a:xfrm>
            <a:off x="395536" y="4136848"/>
            <a:ext cx="864096" cy="669596"/>
            <a:chOff x="755576" y="4136848"/>
            <a:chExt cx="864096" cy="669596"/>
          </a:xfrm>
        </p:grpSpPr>
        <p:pic>
          <p:nvPicPr>
            <p:cNvPr id="1026" name="Picture 2" descr="girl-158647_64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22872" y="4136848"/>
              <a:ext cx="496800" cy="660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pole tekstowe 19"/>
            <p:cNvSpPr txBox="1"/>
            <p:nvPr/>
          </p:nvSpPr>
          <p:spPr>
            <a:xfrm>
              <a:off x="755576" y="4437112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rgbClr val="FFC000"/>
                  </a:solidFill>
                </a:rPr>
                <a:t> </a:t>
              </a:r>
              <a:r>
                <a:rPr lang="pl-PL" dirty="0" smtClean="0">
                  <a:solidFill>
                    <a:schemeClr val="accent6">
                      <a:lumMod val="50000"/>
                    </a:schemeClr>
                  </a:solidFill>
                </a:rPr>
                <a:t>6</a:t>
              </a:r>
              <a:endParaRPr lang="pl-PL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4427984" y="3068960"/>
            <a:ext cx="501650" cy="444500"/>
          </a:xfrm>
          <a:prstGeom prst="rect">
            <a:avLst/>
          </a:prstGeom>
          <a:solidFill>
            <a:srgbClr val="DAEEF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200" dirty="0" smtClean="0">
                <a:latin typeface="Arial" pitchFamily="34" charset="0"/>
                <a:cs typeface="Arial" pitchFamily="34" charset="0"/>
              </a:rPr>
              <a:t>11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9" name="Grupa 58"/>
          <p:cNvGrpSpPr/>
          <p:nvPr/>
        </p:nvGrpSpPr>
        <p:grpSpPr>
          <a:xfrm>
            <a:off x="2123728" y="4149080"/>
            <a:ext cx="856840" cy="660304"/>
            <a:chOff x="2483768" y="4149080"/>
            <a:chExt cx="856840" cy="660304"/>
          </a:xfrm>
        </p:grpSpPr>
        <p:pic>
          <p:nvPicPr>
            <p:cNvPr id="32" name="Picture 2" descr="girl-158647_64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43808" y="4149080"/>
              <a:ext cx="496800" cy="660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pole tekstowe 32"/>
            <p:cNvSpPr txBox="1"/>
            <p:nvPr/>
          </p:nvSpPr>
          <p:spPr>
            <a:xfrm>
              <a:off x="2483768" y="4437112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rgbClr val="FFC000"/>
                  </a:solidFill>
                </a:rPr>
                <a:t> </a:t>
              </a:r>
              <a:r>
                <a:rPr lang="pl-PL" dirty="0" smtClean="0">
                  <a:solidFill>
                    <a:schemeClr val="accent6">
                      <a:lumMod val="50000"/>
                    </a:schemeClr>
                  </a:solidFill>
                </a:rPr>
                <a:t>7</a:t>
              </a:r>
              <a:endParaRPr lang="pl-PL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3851920" y="3068960"/>
            <a:ext cx="501650" cy="444500"/>
          </a:xfrm>
          <a:prstGeom prst="rect">
            <a:avLst/>
          </a:prstGeom>
          <a:solidFill>
            <a:srgbClr val="DAEEF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12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0" name="Grupa 59"/>
          <p:cNvGrpSpPr/>
          <p:nvPr/>
        </p:nvGrpSpPr>
        <p:grpSpPr>
          <a:xfrm>
            <a:off x="3923928" y="4149080"/>
            <a:ext cx="856840" cy="660304"/>
            <a:chOff x="3995936" y="4149080"/>
            <a:chExt cx="856840" cy="660304"/>
          </a:xfrm>
        </p:grpSpPr>
        <p:pic>
          <p:nvPicPr>
            <p:cNvPr id="36" name="Picture 2" descr="girl-158647_64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4149080"/>
              <a:ext cx="496800" cy="660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pole tekstowe 36"/>
            <p:cNvSpPr txBox="1"/>
            <p:nvPr/>
          </p:nvSpPr>
          <p:spPr>
            <a:xfrm>
              <a:off x="3995936" y="4437112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rgbClr val="FFC000"/>
                  </a:solidFill>
                </a:rPr>
                <a:t> </a:t>
              </a:r>
              <a:r>
                <a:rPr lang="pl-PL" dirty="0" smtClean="0">
                  <a:solidFill>
                    <a:schemeClr val="accent6">
                      <a:lumMod val="50000"/>
                    </a:schemeClr>
                  </a:solidFill>
                </a:rPr>
                <a:t>8</a:t>
              </a:r>
              <a:endParaRPr lang="pl-PL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3851920" y="3068960"/>
            <a:ext cx="501650" cy="444500"/>
          </a:xfrm>
          <a:prstGeom prst="rect">
            <a:avLst/>
          </a:prstGeom>
          <a:solidFill>
            <a:srgbClr val="DAEEF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13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1" name="Grupa 60"/>
          <p:cNvGrpSpPr/>
          <p:nvPr/>
        </p:nvGrpSpPr>
        <p:grpSpPr>
          <a:xfrm>
            <a:off x="5659376" y="4149080"/>
            <a:ext cx="856840" cy="660304"/>
            <a:chOff x="5580112" y="4149080"/>
            <a:chExt cx="856840" cy="660304"/>
          </a:xfrm>
        </p:grpSpPr>
        <p:pic>
          <p:nvPicPr>
            <p:cNvPr id="40" name="Picture 2" descr="girl-158647_64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0152" y="4149080"/>
              <a:ext cx="496800" cy="660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pole tekstowe 40"/>
            <p:cNvSpPr txBox="1"/>
            <p:nvPr/>
          </p:nvSpPr>
          <p:spPr>
            <a:xfrm>
              <a:off x="5580112" y="4437112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rgbClr val="FFC000"/>
                  </a:solidFill>
                </a:rPr>
                <a:t> </a:t>
              </a:r>
              <a:r>
                <a:rPr lang="pl-PL" dirty="0" smtClean="0">
                  <a:solidFill>
                    <a:schemeClr val="accent6">
                      <a:lumMod val="50000"/>
                    </a:schemeClr>
                  </a:solidFill>
                </a:rPr>
                <a:t>9</a:t>
              </a:r>
              <a:endParaRPr lang="pl-PL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5004048" y="3068960"/>
            <a:ext cx="501650" cy="444500"/>
          </a:xfrm>
          <a:prstGeom prst="rect">
            <a:avLst/>
          </a:prstGeom>
          <a:solidFill>
            <a:srgbClr val="DAEEF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14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9" name="Grupa 48"/>
          <p:cNvGrpSpPr/>
          <p:nvPr/>
        </p:nvGrpSpPr>
        <p:grpSpPr>
          <a:xfrm>
            <a:off x="7236296" y="4149080"/>
            <a:ext cx="928848" cy="660304"/>
            <a:chOff x="971600" y="4149080"/>
            <a:chExt cx="928848" cy="660304"/>
          </a:xfrm>
        </p:grpSpPr>
        <p:pic>
          <p:nvPicPr>
            <p:cNvPr id="50" name="Picture 2" descr="girl-158647_64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03648" y="4149080"/>
              <a:ext cx="496800" cy="660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pole tekstowe 50"/>
            <p:cNvSpPr txBox="1"/>
            <p:nvPr/>
          </p:nvSpPr>
          <p:spPr>
            <a:xfrm>
              <a:off x="971600" y="4437112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rgbClr val="FFC000"/>
                  </a:solidFill>
                </a:rPr>
                <a:t> </a:t>
              </a:r>
              <a:r>
                <a:rPr lang="pl-PL" dirty="0" smtClean="0">
                  <a:solidFill>
                    <a:schemeClr val="accent6">
                      <a:lumMod val="50000"/>
                    </a:schemeClr>
                  </a:solidFill>
                </a:rPr>
                <a:t>10</a:t>
              </a:r>
              <a:endParaRPr lang="pl-PL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52" name="pole tekstowe 51"/>
          <p:cNvSpPr txBox="1"/>
          <p:nvPr/>
        </p:nvSpPr>
        <p:spPr>
          <a:xfrm>
            <a:off x="0" y="5229200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dirty="0" smtClean="0"/>
          </a:p>
          <a:p>
            <a:pPr algn="ctr"/>
            <a:r>
              <a:rPr lang="pl-PL" dirty="0" smtClean="0"/>
              <a:t>                 Następuje druga przerwa</a:t>
            </a:r>
            <a:endParaRPr lang="pl-PL" b="1" dirty="0"/>
          </a:p>
        </p:txBody>
      </p:sp>
      <p:sp>
        <p:nvSpPr>
          <p:cNvPr id="53" name="pole tekstowe 52"/>
          <p:cNvSpPr txBox="1"/>
          <p:nvPr/>
        </p:nvSpPr>
        <p:spPr>
          <a:xfrm>
            <a:off x="3203848" y="580526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62" name="irc_mi" descr="tem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5373216"/>
            <a:ext cx="720080" cy="70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upa 34"/>
          <p:cNvGrpSpPr/>
          <p:nvPr/>
        </p:nvGrpSpPr>
        <p:grpSpPr>
          <a:xfrm>
            <a:off x="3347864" y="1417265"/>
            <a:ext cx="2684978" cy="1249297"/>
            <a:chOff x="3003147" y="880537"/>
            <a:chExt cx="2684978" cy="1249297"/>
          </a:xfrm>
        </p:grpSpPr>
        <p:pic>
          <p:nvPicPr>
            <p:cNvPr id="39" name="Picture 2" descr="http://allefajne.pl/albums/userpics/10080/nauczyciel7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56881" y="880537"/>
              <a:ext cx="1440161" cy="1249297"/>
            </a:xfrm>
            <a:prstGeom prst="rect">
              <a:avLst/>
            </a:prstGeom>
            <a:noFill/>
          </p:spPr>
        </p:pic>
        <p:pic>
          <p:nvPicPr>
            <p:cNvPr id="42" name="Picture 2" descr="http://allefajne.pl/albums/userpics/10080/nauczyciel7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47964" y="880537"/>
              <a:ext cx="1440161" cy="1249297"/>
            </a:xfrm>
            <a:prstGeom prst="rect">
              <a:avLst/>
            </a:prstGeom>
            <a:noFill/>
          </p:spPr>
        </p:pic>
        <p:sp useBgFill="1">
          <p:nvSpPr>
            <p:cNvPr id="43" name="pole tekstowe 42"/>
            <p:cNvSpPr txBox="1"/>
            <p:nvPr/>
          </p:nvSpPr>
          <p:spPr>
            <a:xfrm>
              <a:off x="3003147" y="1757228"/>
              <a:ext cx="2684978" cy="36626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endParaRPr lang="pl-PL"/>
            </a:p>
          </p:txBody>
        </p:sp>
      </p:grp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85695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79371E-6 L -0.32656 0.1459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-0.00093 L -0.09028 0.14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0" y="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13691E-6 L 0.11441 0.1459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0" y="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79371E-6 L 0.16945 0.14593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0" y="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79371E-6 L 0.41354 0.1459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0" y="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30" grpId="0" animBg="1"/>
      <p:bldP spid="30" grpId="1" animBg="1"/>
      <p:bldP spid="30" grpId="2" animBg="1"/>
      <p:bldP spid="34" grpId="0" animBg="1"/>
      <p:bldP spid="34" grpId="1" animBg="1"/>
      <p:bldP spid="34" grpId="2" animBg="1"/>
      <p:bldP spid="38" grpId="0" animBg="1"/>
      <p:bldP spid="38" grpId="1" animBg="1"/>
      <p:bldP spid="38" grpId="2" animBg="1"/>
      <p:bldP spid="45" grpId="0" animBg="1"/>
      <p:bldP spid="45" grpId="1" animBg="1"/>
      <p:bldP spid="45" grpId="2" animBg="1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b="1" dirty="0" smtClean="0">
                <a:solidFill>
                  <a:srgbClr val="00B0F0"/>
                </a:solidFill>
              </a:rPr>
              <a:t/>
            </a:r>
            <a:br>
              <a:rPr lang="pl-PL" sz="2000" b="1" dirty="0" smtClean="0">
                <a:solidFill>
                  <a:srgbClr val="00B0F0"/>
                </a:solidFill>
              </a:rPr>
            </a:br>
            <a:r>
              <a:rPr lang="pl-PL" sz="3600" b="1" dirty="0" smtClean="0">
                <a:solidFill>
                  <a:schemeClr val="accent5">
                    <a:lumMod val="75000"/>
                  </a:schemeClr>
                </a:solidFill>
              </a:rPr>
              <a:t>Przechowywanie materiałów egzaminacyjnych</a:t>
            </a:r>
            <a:r>
              <a:rPr lang="pl-PL" sz="2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pl-PL" sz="2800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pl-PL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8650" y="1847850"/>
            <a:ext cx="78867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2400" dirty="0" smtClean="0"/>
              <a:t>Po zakończeniu egzaminu zdający przekazuje przewodniczącemu zespołu przedmiotowego kartki</a:t>
            </a:r>
            <a:br>
              <a:rPr lang="pl-PL" sz="2400" dirty="0" smtClean="0"/>
            </a:br>
            <a:r>
              <a:rPr lang="pl-PL" sz="2400" dirty="0" smtClean="0"/>
              <a:t>z </a:t>
            </a:r>
            <a:r>
              <a:rPr lang="pl-PL" sz="2400" dirty="0"/>
              <a:t>notatkami, wylosowany bilet oraz wydruki zadań egzaminacyjnych. </a:t>
            </a:r>
            <a:r>
              <a:rPr lang="pl-PL" sz="2400" dirty="0" smtClean="0"/>
              <a:t>Przewodniczący ZE zabezpiecza ww. materiały i przechowuje przez okres, w którym zdający może zgłosić zastrzeżenia dotyczące naruszenia przepisów przeprowadzenia egzaminu (</a:t>
            </a:r>
            <a:r>
              <a:rPr lang="pl-PL" sz="2400" b="1" dirty="0" smtClean="0"/>
              <a:t>co najmniej siedem dni</a:t>
            </a:r>
            <a:r>
              <a:rPr lang="pl-PL" sz="2400" dirty="0" smtClean="0"/>
              <a:t>). Następnie materiały te są niszczone.</a:t>
            </a:r>
          </a:p>
          <a:p>
            <a:pPr algn="just"/>
            <a:endParaRPr lang="pl-PL" sz="200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2703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Przechowywanie dokumentacji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9397" y="1825625"/>
            <a:ext cx="8025953" cy="4351338"/>
          </a:xfrm>
        </p:spPr>
        <p:txBody>
          <a:bodyPr/>
          <a:lstStyle/>
          <a:p>
            <a:endParaRPr lang="pl-PL" dirty="0"/>
          </a:p>
          <a:p>
            <a:pPr>
              <a:lnSpc>
                <a:spcPct val="100000"/>
              </a:lnSpc>
            </a:pPr>
            <a:r>
              <a:rPr lang="pl-PL" sz="2600" dirty="0"/>
              <a:t>Protokoły indywidualne części ustnej egzaminu </a:t>
            </a:r>
            <a:r>
              <a:rPr lang="pl-PL" sz="2600" dirty="0" smtClean="0"/>
              <a:t>maturalnego z </a:t>
            </a:r>
            <a:r>
              <a:rPr lang="pl-PL" sz="2600" dirty="0"/>
              <a:t>danego przedmiotu </a:t>
            </a:r>
            <a:r>
              <a:rPr lang="pl-PL" sz="2600" dirty="0" smtClean="0"/>
              <a:t>szkoła przechowuje </a:t>
            </a:r>
            <a:r>
              <a:rPr lang="pl-PL" sz="2600" b="1" dirty="0" smtClean="0"/>
              <a:t>do </a:t>
            </a:r>
            <a:r>
              <a:rPr lang="pl-PL" sz="2600" b="1" dirty="0"/>
              <a:t>5 stycznia 2017 r.</a:t>
            </a:r>
            <a:r>
              <a:rPr lang="pl-PL" sz="2600" dirty="0"/>
              <a:t>, a w przypadku egzaminu maturalnego w terminie poprawkowym – </a:t>
            </a:r>
            <a:r>
              <a:rPr lang="pl-PL" sz="2600" b="1" dirty="0"/>
              <a:t>do 12 marca 2017 r. </a:t>
            </a:r>
            <a:r>
              <a:rPr lang="pl-PL" sz="2600" dirty="0"/>
              <a:t>[§ 76] </a:t>
            </a:r>
          </a:p>
          <a:p>
            <a:pPr marL="0" indent="0">
              <a:buNone/>
            </a:pPr>
            <a:r>
              <a:rPr lang="pl-PL" dirty="0"/>
              <a:t>	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62899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7707" y="610786"/>
            <a:ext cx="7886700" cy="1052708"/>
          </a:xfrm>
        </p:spPr>
        <p:txBody>
          <a:bodyPr/>
          <a:lstStyle/>
          <a:p>
            <a:r>
              <a:rPr lang="pl-PL" b="1" dirty="0"/>
              <a:t>Zmiana terminu egzaminu ustnego</a:t>
            </a:r>
            <a:br>
              <a:rPr lang="pl-PL" b="1" dirty="0"/>
            </a:b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pl-PL" dirty="0"/>
          </a:p>
          <a:p>
            <a:pPr>
              <a:lnSpc>
                <a:spcPct val="120000"/>
              </a:lnSpc>
            </a:pPr>
            <a:r>
              <a:rPr lang="pl-PL" sz="2800" dirty="0"/>
              <a:t>Absolwent może przystąpić do części ustnej egzaminu maturalnego z języka polskiego w terminie innym niż ustalony w szkolnym harmonogramie w </a:t>
            </a:r>
            <a:r>
              <a:rPr lang="pl-PL" sz="2800" dirty="0" smtClean="0"/>
              <a:t>uzgodnieniu</a:t>
            </a:r>
            <a:br>
              <a:rPr lang="pl-PL" sz="2800" dirty="0" smtClean="0"/>
            </a:br>
            <a:r>
              <a:rPr lang="pl-PL" sz="2800" dirty="0" smtClean="0"/>
              <a:t>z </a:t>
            </a:r>
            <a:r>
              <a:rPr lang="pl-PL" sz="2800" dirty="0"/>
              <a:t>przewodniczącym zespołu </a:t>
            </a:r>
            <a:r>
              <a:rPr lang="pl-PL" sz="2800" dirty="0" smtClean="0"/>
              <a:t>egzaminacyjnego</a:t>
            </a:r>
            <a:br>
              <a:rPr lang="pl-PL" sz="2800" dirty="0" smtClean="0"/>
            </a:br>
            <a:r>
              <a:rPr lang="pl-PL" sz="2800" dirty="0" smtClean="0"/>
              <a:t>(w </a:t>
            </a:r>
            <a:r>
              <a:rPr lang="pl-PL" sz="2800" dirty="0"/>
              <a:t>ramach harmonogramu określonego w komunikacie dyrektora </a:t>
            </a:r>
            <a:r>
              <a:rPr lang="pl-PL" sz="2800" dirty="0" smtClean="0"/>
              <a:t>Centralnej Komisji Egzaminacyjnej). </a:t>
            </a:r>
            <a:endParaRPr lang="pl-PL" sz="31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pl-PL" sz="2800" dirty="0" smtClean="0"/>
              <a:t>  </a:t>
            </a:r>
            <a:r>
              <a:rPr lang="pl-PL" sz="2400" dirty="0" smtClean="0"/>
              <a:t>(§ </a:t>
            </a:r>
            <a:r>
              <a:rPr lang="pl-PL" sz="2400" dirty="0"/>
              <a:t>68 ust</a:t>
            </a:r>
            <a:r>
              <a:rPr lang="pl-PL" sz="2400" dirty="0" smtClean="0"/>
              <a:t>. 2</a:t>
            </a:r>
            <a:r>
              <a:rPr lang="pl-PL" sz="2400" dirty="0"/>
              <a:t>) </a:t>
            </a:r>
            <a:endParaRPr lang="pl-PL" dirty="0"/>
          </a:p>
          <a:p>
            <a:pPr>
              <a:lnSpc>
                <a:spcPct val="110000"/>
              </a:lnSpc>
            </a:pPr>
            <a:endParaRPr lang="pl-PL" dirty="0"/>
          </a:p>
          <a:p>
            <a:endParaRPr lang="pl-PL" dirty="0"/>
          </a:p>
          <a:p>
            <a:pPr marL="0" indent="0">
              <a:buNone/>
            </a:pPr>
            <a:r>
              <a:rPr lang="pl-PL" dirty="0"/>
              <a:t>	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78627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Przeprowadzenie </a:t>
            </a:r>
            <a:br>
              <a:rPr lang="pl-PL" dirty="0" smtClean="0"/>
            </a:br>
            <a:r>
              <a:rPr lang="pl-PL" dirty="0" smtClean="0"/>
              <a:t>egzaminu maturalnego</a:t>
            </a:r>
            <a:endParaRPr lang="pl-PL" dirty="0"/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solidFill>
                  <a:schemeClr val="tx2"/>
                </a:solidFill>
              </a:rPr>
              <a:t>Sesja 2015/2016</a:t>
            </a:r>
            <a:endParaRPr lang="pl-PL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037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4"/>
          <p:cNvSpPr txBox="1">
            <a:spLocks/>
          </p:cNvSpPr>
          <p:nvPr/>
        </p:nvSpPr>
        <p:spPr>
          <a:xfrm>
            <a:off x="841664" y="2675475"/>
            <a:ext cx="7205900" cy="157109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kern="1200" cap="none" spc="0">
                <a:ln w="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76200" dist="38100" dir="8100000" algn="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b="1" dirty="0" smtClean="0"/>
              <a:t>Przed</a:t>
            </a:r>
            <a:r>
              <a:rPr lang="pl-PL" sz="4000" b="1" dirty="0"/>
              <a:t> </a:t>
            </a:r>
            <a:r>
              <a:rPr lang="pl-PL" sz="4000" b="1" dirty="0" smtClean="0"/>
              <a:t>egzaminem</a:t>
            </a:r>
          </a:p>
        </p:txBody>
      </p:sp>
    </p:spTree>
    <p:extLst>
      <p:ext uri="{BB962C8B-B14F-4D97-AF65-F5344CB8AC3E}">
        <p14:creationId xmlns:p14="http://schemas.microsoft.com/office/powerpoint/2010/main" xmlns="" val="48287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88288"/>
            <a:ext cx="9144000" cy="556971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542" y="1578117"/>
            <a:ext cx="9149542" cy="4515921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92853" y="234497"/>
            <a:ext cx="7886700" cy="1053791"/>
          </a:xfrm>
        </p:spPr>
        <p:txBody>
          <a:bodyPr/>
          <a:lstStyle/>
          <a:p>
            <a:r>
              <a:rPr lang="pl-PL" dirty="0" smtClean="0"/>
              <a:t>Przepisy w sprawie egzaminu maturalnego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879" y="1288288"/>
            <a:ext cx="7886700" cy="4912288"/>
          </a:xfrm>
          <a:prstGeom prst="rect">
            <a:avLst/>
          </a:prstGeom>
        </p:spPr>
      </p:pic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1077" y="1288288"/>
            <a:ext cx="4550251" cy="5315131"/>
          </a:xfrm>
        </p:spPr>
      </p:pic>
    </p:spTree>
    <p:extLst>
      <p:ext uri="{BB962C8B-B14F-4D97-AF65-F5344CB8AC3E}">
        <p14:creationId xmlns:p14="http://schemas.microsoft.com/office/powerpoint/2010/main" xmlns="" val="2231643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Przygotowania do egzaminu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8868" y="2075007"/>
            <a:ext cx="7886700" cy="4351338"/>
          </a:xfrm>
        </p:spPr>
        <p:txBody>
          <a:bodyPr/>
          <a:lstStyle/>
          <a:p>
            <a:pPr marL="0" indent="0">
              <a:buNone/>
            </a:pP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pl-PL" sz="2000" dirty="0" smtClean="0">
                <a:solidFill>
                  <a:schemeClr val="accent5">
                    <a:lumMod val="75000"/>
                  </a:schemeClr>
                </a:solidFill>
              </a:rPr>
              <a:t>Powołanie zespołów egzaminacyjnych</a:t>
            </a:r>
          </a:p>
          <a:p>
            <a:r>
              <a:rPr lang="pl-PL" sz="2000" dirty="0" smtClean="0">
                <a:solidFill>
                  <a:schemeClr val="accent5">
                    <a:lumMod val="75000"/>
                  </a:schemeClr>
                </a:solidFill>
              </a:rPr>
              <a:t>Szkolenie zespołów nadzorujących i przedmiotowych</a:t>
            </a:r>
          </a:p>
          <a:p>
            <a:r>
              <a:rPr lang="pl-PL" sz="2000" dirty="0" smtClean="0">
                <a:solidFill>
                  <a:schemeClr val="accent5">
                    <a:lumMod val="75000"/>
                  </a:schemeClr>
                </a:solidFill>
              </a:rPr>
              <a:t>Wprowadzenie informacji o laureatach do systemu</a:t>
            </a:r>
          </a:p>
          <a:p>
            <a:r>
              <a:rPr lang="pl-PL" sz="2000" dirty="0" smtClean="0">
                <a:solidFill>
                  <a:schemeClr val="accent5">
                    <a:lumMod val="75000"/>
                  </a:schemeClr>
                </a:solidFill>
              </a:rPr>
              <a:t>Sprawdzenie zamówienia materiałów egzaminacyjnych</a:t>
            </a:r>
          </a:p>
          <a:p>
            <a:pPr marL="0" indent="0">
              <a:buNone/>
            </a:pP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Nawias klamrowy zamykający 4"/>
          <p:cNvSpPr/>
          <p:nvPr/>
        </p:nvSpPr>
        <p:spPr>
          <a:xfrm>
            <a:off x="6533569" y="2176654"/>
            <a:ext cx="564776" cy="2074022"/>
          </a:xfrm>
          <a:prstGeom prst="rightBrace">
            <a:avLst/>
          </a:prstGeom>
          <a:ln w="28575">
            <a:solidFill>
              <a:srgbClr val="3860A2"/>
            </a:solidFill>
            <a:head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7172275" y="2711443"/>
            <a:ext cx="1990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accent5">
                    <a:lumMod val="75000"/>
                  </a:schemeClr>
                </a:solidFill>
              </a:rPr>
              <a:t>Marzec</a:t>
            </a:r>
          </a:p>
          <a:p>
            <a:r>
              <a:rPr lang="pl-PL" sz="3200" dirty="0" smtClean="0">
                <a:solidFill>
                  <a:schemeClr val="accent5">
                    <a:lumMod val="75000"/>
                  </a:schemeClr>
                </a:solidFill>
              </a:rPr>
              <a:t>Kwiecień</a:t>
            </a:r>
            <a:endParaRPr lang="pl-PL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731" y="5673917"/>
            <a:ext cx="2299854" cy="1149927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2364" y="5658909"/>
            <a:ext cx="2299854" cy="1149927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4520" y="5643901"/>
            <a:ext cx="2299854" cy="1149927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6676" y="5628893"/>
            <a:ext cx="2299854" cy="1149927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3703" y="1166357"/>
            <a:ext cx="1184564" cy="1184564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422" y="5289599"/>
            <a:ext cx="731696" cy="822130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3190" y="5244575"/>
            <a:ext cx="724761" cy="814338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0051" y="1070105"/>
            <a:ext cx="1213104" cy="1219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947" y="5320753"/>
            <a:ext cx="1467659" cy="1262186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2608" y="5658909"/>
            <a:ext cx="588818" cy="585874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0856" y="5502315"/>
            <a:ext cx="588818" cy="58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9675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634995" y="365125"/>
            <a:ext cx="7886700" cy="1325563"/>
          </a:xfrm>
        </p:spPr>
        <p:txBody>
          <a:bodyPr/>
          <a:lstStyle/>
          <a:p>
            <a:r>
              <a:rPr lang="pl-PL" dirty="0" smtClean="0"/>
              <a:t>Błędy w danych zgłoszonych do OKE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9344" y="1040176"/>
            <a:ext cx="2384656" cy="1947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7439889" y="1958021"/>
            <a:ext cx="1704111" cy="400110"/>
          </a:xfrm>
          <a:prstGeom prst="rect">
            <a:avLst/>
          </a:prstGeom>
          <a:solidFill>
            <a:schemeClr val="bg1"/>
          </a:solidFill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143 szkoły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383711" y="1380258"/>
            <a:ext cx="531689" cy="646331"/>
          </a:xfrm>
          <a:prstGeom prst="rect">
            <a:avLst/>
          </a:prstGeom>
          <a:solidFill>
            <a:schemeClr val="bg1"/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</a:rPr>
              <a:t>?</a:t>
            </a:r>
            <a:endParaRPr lang="pl-PL" sz="3600" b="1" dirty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91" t="18182" r="22674" b="19302"/>
          <a:stretch/>
        </p:blipFill>
        <p:spPr>
          <a:xfrm>
            <a:off x="193833" y="2579401"/>
            <a:ext cx="6336911" cy="3998204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941050" y="3354153"/>
            <a:ext cx="180266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50000"/>
                  </a:schemeClr>
                </a:solidFill>
              </a:rPr>
              <a:t>Kod szkoły</a:t>
            </a:r>
            <a:endParaRPr lang="pl-PL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00736" y="4039347"/>
            <a:ext cx="10219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100" dirty="0" smtClean="0">
                <a:solidFill>
                  <a:schemeClr val="accent1">
                    <a:lumMod val="50000"/>
                  </a:schemeClr>
                </a:solidFill>
              </a:rPr>
              <a:t>Pesel 1</a:t>
            </a:r>
            <a:endParaRPr lang="pl-PL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683549" y="4275735"/>
            <a:ext cx="10219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100" dirty="0" smtClean="0">
                <a:solidFill>
                  <a:schemeClr val="accent1">
                    <a:lumMod val="50000"/>
                  </a:schemeClr>
                </a:solidFill>
              </a:rPr>
              <a:t>Pesel 2</a:t>
            </a:r>
            <a:endParaRPr lang="pl-PL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700735" y="4557658"/>
            <a:ext cx="10219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100" dirty="0" smtClean="0">
                <a:solidFill>
                  <a:schemeClr val="accent1">
                    <a:lumMod val="50000"/>
                  </a:schemeClr>
                </a:solidFill>
              </a:rPr>
              <a:t>Pesel 3</a:t>
            </a:r>
            <a:endParaRPr lang="pl-PL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700735" y="4797549"/>
            <a:ext cx="10219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100" dirty="0" smtClean="0">
                <a:solidFill>
                  <a:schemeClr val="accent1">
                    <a:lumMod val="50000"/>
                  </a:schemeClr>
                </a:solidFill>
              </a:rPr>
              <a:t>Pesel 4</a:t>
            </a:r>
            <a:endParaRPr lang="pl-PL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2951018" y="4020118"/>
            <a:ext cx="6754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000" dirty="0" smtClean="0">
                <a:solidFill>
                  <a:schemeClr val="accent1">
                    <a:lumMod val="50000"/>
                  </a:schemeClr>
                </a:solidFill>
              </a:rPr>
              <a:t>Nazwisko 1</a:t>
            </a:r>
            <a:endParaRPr lang="pl-PL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2951018" y="4557658"/>
            <a:ext cx="692596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000" dirty="0" smtClean="0">
                <a:solidFill>
                  <a:schemeClr val="accent1">
                    <a:lumMod val="50000"/>
                  </a:schemeClr>
                </a:solidFill>
              </a:rPr>
              <a:t>Nazwisko</a:t>
            </a:r>
            <a:r>
              <a:rPr lang="pl-PL" sz="11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200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endParaRPr lang="pl-PL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2959611" y="4344137"/>
            <a:ext cx="67540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000" dirty="0" smtClean="0">
                <a:solidFill>
                  <a:schemeClr val="accent1">
                    <a:lumMod val="50000"/>
                  </a:schemeClr>
                </a:solidFill>
              </a:rPr>
              <a:t>Nazwisko </a:t>
            </a:r>
            <a:endParaRPr lang="pl-PL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2968205" y="4805243"/>
            <a:ext cx="67540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000" dirty="0" smtClean="0">
                <a:solidFill>
                  <a:schemeClr val="accent1">
                    <a:lumMod val="50000"/>
                  </a:schemeClr>
                </a:solidFill>
              </a:rPr>
              <a:t>Nazwisko</a:t>
            </a:r>
            <a:endParaRPr lang="pl-PL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790358" y="2478078"/>
            <a:ext cx="6027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accent5">
                    <a:lumMod val="75000"/>
                  </a:schemeClr>
                </a:solidFill>
              </a:rPr>
              <a:t>Wykazy do ponownej weryfikacji</a:t>
            </a:r>
            <a:endParaRPr lang="pl-PL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7506013" y="4805243"/>
            <a:ext cx="1375437" cy="5847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accent5">
                    <a:lumMod val="75000"/>
                  </a:schemeClr>
                </a:solidFill>
              </a:rPr>
              <a:t>OBIEG</a:t>
            </a:r>
            <a:endParaRPr lang="pl-PL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9" name="Łącznik prosty ze strzałką 8"/>
          <p:cNvCxnSpPr/>
          <p:nvPr/>
        </p:nvCxnSpPr>
        <p:spPr>
          <a:xfrm flipH="1" flipV="1">
            <a:off x="6161809" y="2987531"/>
            <a:ext cx="1344204" cy="18317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9239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634995" y="365125"/>
            <a:ext cx="7886700" cy="1325563"/>
          </a:xfrm>
        </p:spPr>
        <p:txBody>
          <a:bodyPr/>
          <a:lstStyle/>
          <a:p>
            <a:r>
              <a:rPr lang="pl-PL" dirty="0" smtClean="0"/>
              <a:t>Sprawdzenie danych zgłoszonych do OKE</a:t>
            </a:r>
            <a:endParaRPr lang="pl-PL" dirty="0"/>
          </a:p>
        </p:txBody>
      </p:sp>
      <p:pic>
        <p:nvPicPr>
          <p:cNvPr id="3" name="Picture 2" descr="part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66"/>
          <a:stretch/>
        </p:blipFill>
        <p:spPr bwMode="auto">
          <a:xfrm>
            <a:off x="3549219" y="1333540"/>
            <a:ext cx="5543238" cy="55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5188" y="6180216"/>
            <a:ext cx="1173014" cy="8260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990" y="1207097"/>
            <a:ext cx="2750401" cy="388900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5188" y="5725297"/>
            <a:ext cx="1157269" cy="8679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0809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rt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9" t="7927" b="36148"/>
          <a:stretch/>
        </p:blipFill>
        <p:spPr bwMode="auto">
          <a:xfrm>
            <a:off x="49427" y="0"/>
            <a:ext cx="7216346" cy="686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3166" y="134703"/>
            <a:ext cx="2634974" cy="1996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4701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Opłaty za egzamin maturalny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b="1" dirty="0" smtClean="0"/>
          </a:p>
          <a:p>
            <a:pPr marL="0" indent="0">
              <a:buNone/>
            </a:pP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Podsumowanie rejestracji opłat:</a:t>
            </a:r>
          </a:p>
          <a:p>
            <a:pPr lvl="1"/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zarejestrowano  </a:t>
            </a: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6 628</a:t>
            </a: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opłat za egzaminy</a:t>
            </a:r>
          </a:p>
          <a:p>
            <a:pPr lvl="1"/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z deklaracji zgłoszonych w OBIEG-u </a:t>
            </a: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</a:rPr>
              <a:t>brakuje 1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</a:rPr>
              <a:t>197 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wpłat 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od 947 osób</a:t>
            </a:r>
          </a:p>
          <a:p>
            <a:pPr lvl="1"/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ponad </a:t>
            </a: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</a:rPr>
              <a:t>400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osób wpłaciło a nie powinno płacić</a:t>
            </a:r>
          </a:p>
          <a:p>
            <a:pPr lvl="1"/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dużo błędów i konieczność weryfikacji list </a:t>
            </a:r>
          </a:p>
          <a:p>
            <a:pPr marL="0" indent="0">
              <a:buNone/>
            </a:pPr>
            <a:endParaRPr lang="pl-PL" dirty="0" smtClean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86" t="15859" r="29887" b="68788"/>
          <a:stretch/>
        </p:blipFill>
        <p:spPr>
          <a:xfrm>
            <a:off x="713179" y="4125985"/>
            <a:ext cx="7530605" cy="107986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5541" y="299606"/>
            <a:ext cx="2747628" cy="20803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6254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Kody kreskowe i zestawy do j. obcych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Odbiór kodów w POP w dniu </a:t>
            </a: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26 kwietnia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, w godz. 13.00 – 15.00</a:t>
            </a:r>
          </a:p>
          <a:p>
            <a:endParaRPr lang="pl-PL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Sprawdzenie kompletności materiałów w dniach 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26-27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kwietnia</a:t>
            </a:r>
          </a:p>
          <a:p>
            <a:endParaRPr lang="pl-PL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Zmieniony wymiar naklejek – 3 x 6 cm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8872" y="3874512"/>
            <a:ext cx="2166378" cy="10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9736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Dostawa materiałów egzaminacyjnych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17" t="15595" r="30523" b="30676"/>
          <a:stretch/>
        </p:blipFill>
        <p:spPr>
          <a:xfrm>
            <a:off x="488371" y="1558637"/>
            <a:ext cx="6532244" cy="496538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2918" y="4809130"/>
            <a:ext cx="2421082" cy="20488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088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Dostawa arkuszy dodatkowo zamawianych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3618" y="1981562"/>
            <a:ext cx="3597327" cy="2320276"/>
          </a:xfrm>
        </p:spPr>
      </p:pic>
      <p:pic>
        <p:nvPicPr>
          <p:cNvPr id="7" name="Symbol zastępczy zawartości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537" y="3298626"/>
            <a:ext cx="3597327" cy="2320276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Nawias klamrowy zamykający 7"/>
          <p:cNvSpPr/>
          <p:nvPr/>
        </p:nvSpPr>
        <p:spPr>
          <a:xfrm>
            <a:off x="5543551" y="2785234"/>
            <a:ext cx="564776" cy="1880284"/>
          </a:xfrm>
          <a:prstGeom prst="rightBrace">
            <a:avLst/>
          </a:prstGeom>
          <a:ln w="28575">
            <a:solidFill>
              <a:srgbClr val="3860A2"/>
            </a:solidFill>
            <a:head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6182285" y="3371433"/>
            <a:ext cx="2629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accent5">
                    <a:lumMod val="75000"/>
                  </a:schemeClr>
                </a:solidFill>
              </a:rPr>
              <a:t>Arkusze zakodowane</a:t>
            </a:r>
            <a:br>
              <a:rPr lang="pl-PL" sz="2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2000" dirty="0" smtClean="0">
                <a:solidFill>
                  <a:schemeClr val="accent5">
                    <a:lumMod val="75000"/>
                  </a:schemeClr>
                </a:solidFill>
              </a:rPr>
              <a:t> – bez imion i nazwisk</a:t>
            </a:r>
            <a:endParaRPr lang="pl-PL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620982" y="4846285"/>
            <a:ext cx="17872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accent5">
                    <a:lumMod val="75000"/>
                  </a:schemeClr>
                </a:solidFill>
              </a:rPr>
              <a:t>Przesyłka z CKE</a:t>
            </a: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394113" y="2776308"/>
            <a:ext cx="22409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accent5">
                    <a:lumMod val="75000"/>
                  </a:schemeClr>
                </a:solidFill>
              </a:rPr>
              <a:t>Arkusze dostosowane</a:t>
            </a: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498363" y="4127236"/>
            <a:ext cx="22409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accent5">
                    <a:lumMod val="75000"/>
                  </a:schemeClr>
                </a:solidFill>
              </a:rPr>
              <a:t>Arkusze dostosowane</a:t>
            </a: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073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Powołanie zespołów egzaminacyjnych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33" t="11297" r="18703" b="9423"/>
          <a:stretch/>
        </p:blipFill>
        <p:spPr>
          <a:xfrm>
            <a:off x="310197" y="1313677"/>
            <a:ext cx="7815493" cy="5544323"/>
          </a:xfrm>
        </p:spPr>
      </p:pic>
      <p:sp>
        <p:nvSpPr>
          <p:cNvPr id="6" name="pole tekstowe 5"/>
          <p:cNvSpPr txBox="1"/>
          <p:nvPr/>
        </p:nvSpPr>
        <p:spPr>
          <a:xfrm>
            <a:off x="6113882" y="5932576"/>
            <a:ext cx="2687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accent5">
                    <a:lumMod val="75000"/>
                  </a:schemeClr>
                </a:solidFill>
              </a:rPr>
              <a:t>	Podpis:</a:t>
            </a:r>
          </a:p>
          <a:p>
            <a:r>
              <a:rPr lang="pl-PL" sz="2000" dirty="0" smtClean="0">
                <a:solidFill>
                  <a:schemeClr val="accent5">
                    <a:lumMod val="75000"/>
                  </a:schemeClr>
                </a:solidFill>
              </a:rPr>
              <a:t>1. Oświadczenie</a:t>
            </a:r>
          </a:p>
          <a:p>
            <a:r>
              <a:rPr lang="pl-PL" sz="2000" dirty="0" smtClean="0">
                <a:solidFill>
                  <a:schemeClr val="accent5">
                    <a:lumMod val="75000"/>
                  </a:schemeClr>
                </a:solidFill>
              </a:rPr>
              <a:t>2. Szkolenie</a:t>
            </a:r>
            <a:endParaRPr lang="pl-PL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48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Przygotowanie </a:t>
            </a:r>
            <a:r>
              <a:rPr lang="pl-PL" dirty="0" err="1" smtClean="0"/>
              <a:t>sal</a:t>
            </a:r>
            <a:r>
              <a:rPr lang="pl-PL" dirty="0" smtClean="0"/>
              <a:t> i sprzętu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8566" y="1634170"/>
            <a:ext cx="7886700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W jednej sali mogą pisać zdający „starą i nową” formułę egzaminu z wyjątkiem egzaminu z:</a:t>
            </a:r>
          </a:p>
          <a:p>
            <a:pPr lvl="2"/>
            <a:r>
              <a:rPr lang="pl-PL" sz="1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języka obcego,</a:t>
            </a:r>
          </a:p>
          <a:p>
            <a:pPr lvl="2"/>
            <a:r>
              <a:rPr lang="pl-PL" sz="1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wykorzystaniem urządzeń technicznych,</a:t>
            </a:r>
          </a:p>
          <a:p>
            <a:pPr lvl="2"/>
            <a:r>
              <a:rPr lang="pl-PL" sz="1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nauczycielem wspomagającym</a:t>
            </a:r>
            <a:endParaRPr lang="pl-PL" sz="1800" b="1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1-2 dni przed egzaminem należy sprawdzić:</a:t>
            </a:r>
          </a:p>
          <a:p>
            <a:pPr lvl="1"/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stan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  <a:effectLst/>
              </a:rPr>
              <a:t>techniczny odtwarzaczy płyt CD,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głośników</a:t>
            </a:r>
            <a:endParaRPr lang="pl-PL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lvl="1"/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właściwe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  <a:effectLst/>
              </a:rPr>
              <a:t>odtwarzanie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ścieżek:</a:t>
            </a:r>
          </a:p>
          <a:p>
            <a:pPr lvl="2"/>
            <a:r>
              <a:rPr lang="pl-PL" sz="1800" dirty="0">
                <a:solidFill>
                  <a:schemeClr val="accent1">
                    <a:lumMod val="50000"/>
                  </a:schemeClr>
                </a:solidFill>
                <a:effectLst/>
              </a:rPr>
              <a:t>t</a:t>
            </a:r>
            <a:r>
              <a:rPr lang="pl-PL" sz="1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eksty do poszczególnych zadań są nagrane na CD jako odrębne ścieżki</a:t>
            </a:r>
          </a:p>
          <a:p>
            <a:pPr lvl="2"/>
            <a:r>
              <a:rPr lang="pl-PL" sz="1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odtwarzacze CD automatycznie przechodzą do kolejnej ścieżki</a:t>
            </a:r>
          </a:p>
          <a:p>
            <a:pPr lvl="1"/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rozmieszczenie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  <a:effectLst/>
              </a:rPr>
              <a:t>sprzętu gwarantujące wysoką jakość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dźwięku</a:t>
            </a:r>
          </a:p>
          <a:p>
            <a:pPr lvl="1"/>
            <a:endParaRPr lang="pl-PL" dirty="0">
              <a:effectLst/>
            </a:endParaRP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9678" y="0"/>
            <a:ext cx="1812433" cy="181243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2670" y="5142806"/>
            <a:ext cx="1817223" cy="168540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692" y="5296244"/>
            <a:ext cx="1760113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916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effectLst/>
              </a:rPr>
              <a:t>Najważniejsze terminy</a:t>
            </a:r>
            <a:br>
              <a:rPr lang="pl-PL" dirty="0" smtClean="0">
                <a:effectLst/>
              </a:rPr>
            </a:br>
            <a:r>
              <a:rPr lang="pl-PL" dirty="0" smtClean="0">
                <a:effectLst/>
              </a:rPr>
              <a:t>egzaminu maturalnego w 2016 roku</a:t>
            </a:r>
            <a:endParaRPr lang="pl-PL" dirty="0">
              <a:effectLst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9043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2" grpId="0"/>
      <p:bldP spid="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Przygotowanie </a:t>
            </a:r>
            <a:r>
              <a:rPr lang="pl-PL" dirty="0" err="1" smtClean="0"/>
              <a:t>sal</a:t>
            </a:r>
            <a:r>
              <a:rPr lang="pl-PL" dirty="0" smtClean="0"/>
              <a:t> egzaminacyjnych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4221" y="1884091"/>
            <a:ext cx="7886700" cy="4351338"/>
          </a:xfrm>
        </p:spPr>
        <p:txBody>
          <a:bodyPr/>
          <a:lstStyle/>
          <a:p>
            <a:pPr marL="0" indent="0">
              <a:buNone/>
            </a:pPr>
            <a:endParaRPr lang="pl-PL" b="1" dirty="0" smtClean="0">
              <a:effectLst/>
            </a:endParaRPr>
          </a:p>
          <a:p>
            <a:pPr marL="0" indent="0">
              <a:buNone/>
            </a:pP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Do każdej sali należy przygotować:</a:t>
            </a:r>
            <a:endParaRPr lang="pl-PL" b="1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losy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  <a:effectLst/>
              </a:rPr>
              <a:t>z numerami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stolików</a:t>
            </a:r>
          </a:p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kartki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  <a:effectLst/>
              </a:rPr>
              <a:t>z numerami stolików (do oznaczenia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stolików)</a:t>
            </a:r>
          </a:p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plany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  <a:effectLst/>
              </a:rPr>
              <a:t>sal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 egzaminacyjnych dla 3 lub więcej zdających w sali (zał. 13)</a:t>
            </a:r>
          </a:p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naklejki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  <a:effectLst/>
              </a:rPr>
              <a:t>z kodami kreskowymi przygotowane przez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OKE</a:t>
            </a:r>
            <a:endParaRPr lang="pl-PL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endParaRPr lang="pl-PL" dirty="0">
              <a:effectLst/>
            </a:endParaRPr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3923" y="1313205"/>
            <a:ext cx="1700931" cy="1798476"/>
          </a:xfrm>
          <a:prstGeom prst="rect">
            <a:avLst/>
          </a:prstGeom>
        </p:spPr>
      </p:pic>
      <p:pic>
        <p:nvPicPr>
          <p:cNvPr id="13" name="Symbol zastępczy zawartości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0426" y="1305141"/>
            <a:ext cx="1000991" cy="66866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520827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Dokumentacja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5523" y="1744318"/>
            <a:ext cx="7886700" cy="4351338"/>
          </a:xfrm>
        </p:spPr>
        <p:txBody>
          <a:bodyPr/>
          <a:lstStyle/>
          <a:p>
            <a:pPr marL="0" lvl="0" indent="0">
              <a:buNone/>
            </a:pPr>
            <a:endParaRPr lang="pl-PL" dirty="0" smtClean="0">
              <a:effectLst/>
            </a:endParaRPr>
          </a:p>
          <a:p>
            <a:pPr lvl="0"/>
            <a:endParaRPr lang="pl-PL" dirty="0" smtClean="0">
              <a:effectLst/>
            </a:endParaRPr>
          </a:p>
          <a:p>
            <a:pPr lvl="0"/>
            <a:r>
              <a:rPr lang="pl-PL" dirty="0" smtClean="0">
                <a:effectLst/>
              </a:rPr>
              <a:t>Listy zdających</a:t>
            </a:r>
            <a:br>
              <a:rPr lang="pl-PL" dirty="0" smtClean="0">
                <a:effectLst/>
              </a:rPr>
            </a:br>
            <a:r>
              <a:rPr lang="pl-PL" dirty="0" smtClean="0">
                <a:effectLst/>
              </a:rPr>
              <a:t>do wywieszenia na drzwiach do sali</a:t>
            </a:r>
          </a:p>
          <a:p>
            <a:pPr lvl="0"/>
            <a:endParaRPr lang="pl-PL" dirty="0" smtClean="0">
              <a:effectLst/>
            </a:endParaRPr>
          </a:p>
          <a:p>
            <a:pPr marL="0" lvl="0" indent="0">
              <a:buNone/>
            </a:pPr>
            <a:endParaRPr lang="pl-PL" dirty="0" smtClean="0">
              <a:effectLst/>
            </a:endParaRPr>
          </a:p>
          <a:p>
            <a:pPr lvl="0"/>
            <a:r>
              <a:rPr lang="pl-PL" dirty="0" smtClean="0">
                <a:effectLst/>
              </a:rPr>
              <a:t>Wykazy zdających</a:t>
            </a:r>
          </a:p>
          <a:p>
            <a:pPr lvl="0"/>
            <a:r>
              <a:rPr lang="pl-PL" dirty="0" smtClean="0">
                <a:effectLst/>
              </a:rPr>
              <a:t>Protokoły zbiorcze</a:t>
            </a:r>
          </a:p>
          <a:p>
            <a:pPr lvl="0"/>
            <a:endParaRPr lang="pl-PL" dirty="0">
              <a:effectLst/>
            </a:endParaRPr>
          </a:p>
          <a:p>
            <a:endParaRPr lang="pl-PL" dirty="0"/>
          </a:p>
        </p:txBody>
      </p:sp>
      <p:sp>
        <p:nvSpPr>
          <p:cNvPr id="4" name="Nawias klamrowy zamykający 3"/>
          <p:cNvSpPr/>
          <p:nvPr/>
        </p:nvSpPr>
        <p:spPr>
          <a:xfrm>
            <a:off x="3003494" y="4295379"/>
            <a:ext cx="564776" cy="758066"/>
          </a:xfrm>
          <a:prstGeom prst="rightBrace">
            <a:avLst/>
          </a:prstGeom>
          <a:ln w="28575">
            <a:solidFill>
              <a:srgbClr val="3860A2"/>
            </a:solidFill>
            <a:head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3674733" y="4135803"/>
            <a:ext cx="34769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accent5">
                    <a:lumMod val="75000"/>
                  </a:schemeClr>
                </a:solidFill>
              </a:rPr>
              <a:t>W dwóch egzemplarzach </a:t>
            </a:r>
            <a:endParaRPr lang="pl-PL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2" descr="part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30" t="1311" r="19933" b="88834"/>
          <a:stretch/>
        </p:blipFill>
        <p:spPr bwMode="auto">
          <a:xfrm>
            <a:off x="545523" y="1315129"/>
            <a:ext cx="3813464" cy="62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0542" y="5053445"/>
            <a:ext cx="1804555" cy="180455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32" t="14041" r="38409" b="5758"/>
          <a:stretch/>
        </p:blipFill>
        <p:spPr>
          <a:xfrm>
            <a:off x="5398311" y="270843"/>
            <a:ext cx="3506698" cy="375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693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19256" cy="4968552"/>
          </a:xfrm>
        </p:spPr>
        <p:txBody>
          <a:bodyPr/>
          <a:lstStyle/>
          <a:p>
            <a:pPr>
              <a:buNone/>
            </a:pPr>
            <a:endParaRPr lang="pl-PL" sz="1400" dirty="0" smtClean="0"/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endParaRPr lang="pl-PL" sz="1400" dirty="0" smtClean="0"/>
          </a:p>
          <a:p>
            <a:endParaRPr lang="pl-PL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36912"/>
            <a:ext cx="820891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6084168" y="4077072"/>
            <a:ext cx="2391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ijaya" pitchFamily="34" charset="0"/>
                <a:cs typeface="Vijaya" pitchFamily="34" charset="0"/>
              </a:rPr>
              <a:t>O</a:t>
            </a:r>
            <a:endParaRPr lang="pl-PL" sz="1400" b="1" dirty="0">
              <a:solidFill>
                <a:schemeClr val="tx2">
                  <a:lumMod val="60000"/>
                  <a:lumOff val="40000"/>
                </a:schemeClr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084168" y="4221088"/>
            <a:ext cx="216024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ijaya" pitchFamily="34" charset="0"/>
                <a:cs typeface="Vijaya" pitchFamily="34" charset="0"/>
              </a:rPr>
              <a:t>O</a:t>
            </a:r>
            <a:endParaRPr lang="pl-PL" sz="1400" b="1" dirty="0">
              <a:solidFill>
                <a:schemeClr val="tx2">
                  <a:lumMod val="60000"/>
                  <a:lumOff val="40000"/>
                </a:schemeClr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6084168" y="4365104"/>
            <a:ext cx="2391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ijaya" pitchFamily="34" charset="0"/>
                <a:cs typeface="Vijaya" pitchFamily="34" charset="0"/>
              </a:rPr>
              <a:t>O</a:t>
            </a:r>
            <a:endParaRPr lang="pl-PL" sz="1400" b="1" dirty="0">
              <a:solidFill>
                <a:schemeClr val="tx2">
                  <a:lumMod val="60000"/>
                  <a:lumOff val="40000"/>
                </a:schemeClr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6084168" y="4509120"/>
            <a:ext cx="2391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ijaya" pitchFamily="34" charset="0"/>
                <a:cs typeface="Vijaya" pitchFamily="34" charset="0"/>
              </a:rPr>
              <a:t>O</a:t>
            </a:r>
            <a:endParaRPr lang="pl-PL" sz="1400" b="1" dirty="0">
              <a:solidFill>
                <a:schemeClr val="tx2">
                  <a:lumMod val="60000"/>
                  <a:lumOff val="40000"/>
                </a:schemeClr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6084168" y="4653136"/>
            <a:ext cx="239168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ijaya" pitchFamily="34" charset="0"/>
                <a:cs typeface="Vijaya" pitchFamily="34" charset="0"/>
              </a:rPr>
              <a:t>N</a:t>
            </a:r>
            <a:endParaRPr lang="pl-PL" sz="1400" b="1" dirty="0">
              <a:solidFill>
                <a:schemeClr val="tx2">
                  <a:lumMod val="60000"/>
                  <a:lumOff val="40000"/>
                </a:schemeClr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6084168" y="4797152"/>
            <a:ext cx="2391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ijaya" pitchFamily="34" charset="0"/>
                <a:cs typeface="Vijaya" pitchFamily="34" charset="0"/>
              </a:rPr>
              <a:t>O</a:t>
            </a:r>
            <a:endParaRPr lang="pl-PL" sz="1400" b="1" dirty="0">
              <a:solidFill>
                <a:schemeClr val="tx2">
                  <a:lumMod val="60000"/>
                  <a:lumOff val="40000"/>
                </a:schemeClr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084168" y="4941168"/>
            <a:ext cx="239168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ijaya" pitchFamily="34" charset="0"/>
                <a:cs typeface="Vijaya" pitchFamily="34" charset="0"/>
              </a:rPr>
              <a:t>O</a:t>
            </a:r>
            <a:endParaRPr lang="pl-PL" sz="1400" b="1" dirty="0">
              <a:solidFill>
                <a:schemeClr val="tx2">
                  <a:lumMod val="60000"/>
                  <a:lumOff val="40000"/>
                </a:schemeClr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6084168" y="5085184"/>
            <a:ext cx="2391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ijaya" pitchFamily="34" charset="0"/>
                <a:cs typeface="Vijaya" pitchFamily="34" charset="0"/>
              </a:rPr>
              <a:t>O</a:t>
            </a:r>
            <a:endParaRPr lang="pl-PL" sz="1400" b="1" dirty="0">
              <a:solidFill>
                <a:schemeClr val="tx2">
                  <a:lumMod val="60000"/>
                  <a:lumOff val="40000"/>
                </a:schemeClr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6084168" y="5229200"/>
            <a:ext cx="2391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ijaya" pitchFamily="34" charset="0"/>
                <a:cs typeface="Vijaya" pitchFamily="34" charset="0"/>
              </a:rPr>
              <a:t>O</a:t>
            </a:r>
            <a:endParaRPr lang="pl-PL" sz="1400" b="1" dirty="0">
              <a:solidFill>
                <a:schemeClr val="tx2">
                  <a:lumMod val="60000"/>
                  <a:lumOff val="40000"/>
                </a:schemeClr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8172400" y="4149080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ijaya" pitchFamily="34" charset="0"/>
                <a:cs typeface="Vijaya" pitchFamily="34" charset="0"/>
              </a:rPr>
              <a:t>Mazur</a:t>
            </a:r>
            <a:endParaRPr lang="pl-PL" sz="1200" b="1" i="1" dirty="0">
              <a:solidFill>
                <a:schemeClr val="tx2">
                  <a:lumMod val="60000"/>
                  <a:lumOff val="40000"/>
                </a:schemeClr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8172400" y="4293096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ijaya" pitchFamily="34" charset="0"/>
                <a:cs typeface="Vijaya" pitchFamily="34" charset="0"/>
              </a:rPr>
              <a:t>Mazur</a:t>
            </a:r>
            <a:endParaRPr lang="pl-PL" sz="1200" b="1" i="1" dirty="0">
              <a:solidFill>
                <a:schemeClr val="tx2">
                  <a:lumMod val="60000"/>
                  <a:lumOff val="40000"/>
                </a:schemeClr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8172400" y="4437112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ijaya" pitchFamily="34" charset="0"/>
                <a:cs typeface="Vijaya" pitchFamily="34" charset="0"/>
              </a:rPr>
              <a:t>Mazur</a:t>
            </a:r>
            <a:endParaRPr lang="pl-PL" sz="1200" b="1" i="1" dirty="0">
              <a:solidFill>
                <a:schemeClr val="tx2">
                  <a:lumMod val="60000"/>
                  <a:lumOff val="40000"/>
                </a:schemeClr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8172400" y="458112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ijaya" pitchFamily="34" charset="0"/>
                <a:cs typeface="Vijaya" pitchFamily="34" charset="0"/>
              </a:rPr>
              <a:t>Mazur</a:t>
            </a:r>
            <a:endParaRPr lang="pl-PL" sz="1200" b="1" i="1" dirty="0">
              <a:solidFill>
                <a:schemeClr val="tx2">
                  <a:lumMod val="60000"/>
                  <a:lumOff val="40000"/>
                </a:schemeClr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8172400" y="4725144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ijaya" pitchFamily="34" charset="0"/>
                <a:cs typeface="Vijaya" pitchFamily="34" charset="0"/>
              </a:rPr>
              <a:t>Mazur</a:t>
            </a:r>
            <a:endParaRPr lang="pl-PL" sz="1200" b="1" i="1" dirty="0">
              <a:solidFill>
                <a:schemeClr val="tx2">
                  <a:lumMod val="60000"/>
                  <a:lumOff val="40000"/>
                </a:schemeClr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8172400" y="4941168"/>
            <a:ext cx="56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ge Italic" pitchFamily="66" charset="0"/>
                <a:cs typeface="Vijaya" pitchFamily="34" charset="0"/>
              </a:rPr>
              <a:t>Kruk</a:t>
            </a:r>
            <a:endParaRPr lang="pl-PL" sz="1200" b="1" i="1" dirty="0">
              <a:solidFill>
                <a:schemeClr val="tx2">
                  <a:lumMod val="60000"/>
                  <a:lumOff val="40000"/>
                </a:schemeClr>
              </a:solidFill>
              <a:latin typeface="Rage Italic" pitchFamily="66" charset="0"/>
              <a:cs typeface="Vijaya" pitchFamily="3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8100392" y="5085184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ge Italic" pitchFamily="66" charset="0"/>
                <a:cs typeface="Vijaya" pitchFamily="34" charset="0"/>
              </a:rPr>
              <a:t>Kruk</a:t>
            </a:r>
            <a:endParaRPr lang="pl-PL" sz="1200" b="1" i="1" dirty="0">
              <a:solidFill>
                <a:schemeClr val="tx2">
                  <a:lumMod val="60000"/>
                  <a:lumOff val="40000"/>
                </a:schemeClr>
              </a:solidFill>
              <a:latin typeface="Rage Italic" pitchFamily="66" charset="0"/>
              <a:cs typeface="Vijaya" pitchFamily="3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8100392" y="5229200"/>
            <a:ext cx="56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ge Italic" pitchFamily="66" charset="0"/>
                <a:cs typeface="Vijaya" pitchFamily="34" charset="0"/>
              </a:rPr>
              <a:t>Kruk</a:t>
            </a:r>
            <a:endParaRPr lang="pl-PL" sz="1200" b="1" i="1" dirty="0">
              <a:solidFill>
                <a:schemeClr val="tx2">
                  <a:lumMod val="60000"/>
                  <a:lumOff val="40000"/>
                </a:schemeClr>
              </a:solidFill>
              <a:latin typeface="Rage Italic" pitchFamily="66" charset="0"/>
              <a:cs typeface="Vijaya" pitchFamily="3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8100392" y="5373216"/>
            <a:ext cx="56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ge Italic" pitchFamily="66" charset="0"/>
                <a:cs typeface="Vijaya" pitchFamily="34" charset="0"/>
              </a:rPr>
              <a:t>Kruk</a:t>
            </a:r>
            <a:endParaRPr lang="pl-PL" sz="1200" b="1" i="1" dirty="0">
              <a:solidFill>
                <a:schemeClr val="tx2">
                  <a:lumMod val="60000"/>
                  <a:lumOff val="40000"/>
                </a:schemeClr>
              </a:solidFill>
              <a:latin typeface="Rage Italic" pitchFamily="66" charset="0"/>
              <a:cs typeface="Vijaya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7164288" y="587727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lackadder ITC" pitchFamily="82" charset="0"/>
                <a:cs typeface="Vijaya" pitchFamily="34" charset="0"/>
              </a:rPr>
              <a:t>    J Mazur</a:t>
            </a:r>
            <a:endParaRPr lang="pl-PL" sz="1200" b="1" dirty="0">
              <a:solidFill>
                <a:schemeClr val="tx2">
                  <a:lumMod val="60000"/>
                  <a:lumOff val="40000"/>
                </a:schemeClr>
              </a:solidFill>
              <a:latin typeface="Blackadder ITC" pitchFamily="82" charset="0"/>
              <a:cs typeface="Vijaya" pitchFamily="3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7185005" y="6017940"/>
            <a:ext cx="843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ge Italic" pitchFamily="66" charset="0"/>
                <a:cs typeface="Vijaya" pitchFamily="34" charset="0"/>
              </a:rPr>
              <a:t>    </a:t>
            </a:r>
            <a:r>
              <a:rPr lang="pl-PL" sz="1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Rage Italic" pitchFamily="66" charset="0"/>
                <a:cs typeface="Vijaya" pitchFamily="34" charset="0"/>
              </a:rPr>
              <a:t>AliKruk</a:t>
            </a:r>
            <a:endParaRPr lang="pl-PL" sz="1200" b="1" dirty="0">
              <a:solidFill>
                <a:schemeClr val="tx2">
                  <a:lumMod val="60000"/>
                  <a:lumOff val="40000"/>
                </a:schemeClr>
              </a:solidFill>
              <a:latin typeface="Rage Italic" pitchFamily="66" charset="0"/>
              <a:cs typeface="Vijaya" pitchFamily="34" charset="0"/>
            </a:endParaRPr>
          </a:p>
        </p:txBody>
      </p:sp>
      <p:grpSp>
        <p:nvGrpSpPr>
          <p:cNvPr id="31" name="Grupa 30"/>
          <p:cNvGrpSpPr/>
          <p:nvPr/>
        </p:nvGrpSpPr>
        <p:grpSpPr>
          <a:xfrm>
            <a:off x="3203848" y="2697200"/>
            <a:ext cx="3119488" cy="1554085"/>
            <a:chOff x="3203848" y="2697200"/>
            <a:chExt cx="3119488" cy="1554085"/>
          </a:xfrm>
        </p:grpSpPr>
        <p:sp>
          <p:nvSpPr>
            <p:cNvPr id="8" name="pole tekstowe 7"/>
            <p:cNvSpPr txBox="1"/>
            <p:nvPr/>
          </p:nvSpPr>
          <p:spPr>
            <a:xfrm>
              <a:off x="6084168" y="4005064"/>
              <a:ext cx="2391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b="1" dirty="0" smtClean="0"/>
                <a:t>L      </a:t>
              </a:r>
              <a:endParaRPr lang="pl-PL" sz="1000" b="1" dirty="0"/>
            </a:p>
          </p:txBody>
        </p:sp>
        <p:sp>
          <p:nvSpPr>
            <p:cNvPr id="34" name="Prostokąt 33"/>
            <p:cNvSpPr/>
            <p:nvPr/>
          </p:nvSpPr>
          <p:spPr>
            <a:xfrm>
              <a:off x="3203848" y="2697200"/>
              <a:ext cx="2880320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900" b="1" dirty="0" smtClean="0"/>
                <a:t>Wykaz zdających w sali egzaminacyjnej nr  25</a:t>
              </a:r>
            </a:p>
            <a:p>
              <a:pPr algn="ctr"/>
              <a:r>
                <a:rPr lang="pl-PL" sz="900" b="1" dirty="0" smtClean="0"/>
                <a:t>Matematyka/poziom podstawowy/nowa formuła</a:t>
              </a:r>
              <a:endParaRPr lang="pl-PL" sz="900" b="1" dirty="0"/>
            </a:p>
          </p:txBody>
        </p:sp>
      </p:grpSp>
      <p:sp>
        <p:nvSpPr>
          <p:cNvPr id="32" name="Tytuł 1"/>
          <p:cNvSpPr txBox="1">
            <a:spLocks/>
          </p:cNvSpPr>
          <p:nvPr/>
        </p:nvSpPr>
        <p:spPr>
          <a:xfrm>
            <a:off x="393576" y="54167"/>
            <a:ext cx="7886700" cy="1325563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kern="1200" cap="none" spc="0">
                <a:ln w="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76200" dist="38100" dir="8100000" algn="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Wykaz zdających w danej sali </a:t>
            </a:r>
            <a:r>
              <a:rPr lang="pl-PL" sz="2800" b="1" dirty="0"/>
              <a:t>(Zał. </a:t>
            </a:r>
            <a:r>
              <a:rPr lang="pl-PL" sz="2800" b="1" dirty="0" smtClean="0"/>
              <a:t>15)</a:t>
            </a:r>
            <a:endParaRPr lang="pl-PL" sz="2800" b="1" dirty="0"/>
          </a:p>
          <a:p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810491" y="14075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accent5">
                    <a:lumMod val="75000"/>
                  </a:schemeClr>
                </a:solidFill>
              </a:rPr>
              <a:t>Wypełniany danymi z systemu OBIEG</a:t>
            </a: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accent5">
                    <a:lumMod val="75000"/>
                  </a:schemeClr>
                </a:solidFill>
              </a:rPr>
              <a:t>Wypełniany przez Zespół Nadzorujący</a:t>
            </a: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5" name="Prostokąt 34"/>
          <p:cNvSpPr/>
          <p:nvPr/>
        </p:nvSpPr>
        <p:spPr>
          <a:xfrm>
            <a:off x="467544" y="2988273"/>
            <a:ext cx="4816152" cy="1596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800" b="1" dirty="0" smtClean="0"/>
              <a:t>Nazwa szkoły: Liceum Ogólnokształcące w Krakowie, Adres szkoły: Kraków, ul. Szkolna 6</a:t>
            </a:r>
            <a:endParaRPr lang="pl-PL" sz="800" b="1" dirty="0"/>
          </a:p>
        </p:txBody>
      </p:sp>
      <p:pic>
        <p:nvPicPr>
          <p:cNvPr id="36" name="Obraz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52" t="72284" r="19963" b="10746"/>
          <a:stretch/>
        </p:blipFill>
        <p:spPr>
          <a:xfrm>
            <a:off x="465584" y="5523330"/>
            <a:ext cx="8210872" cy="872836"/>
          </a:xfrm>
          <a:prstGeom prst="rect">
            <a:avLst/>
          </a:prstGeom>
        </p:spPr>
      </p:pic>
      <p:sp>
        <p:nvSpPr>
          <p:cNvPr id="29" name="pole tekstowe 28"/>
          <p:cNvSpPr txBox="1"/>
          <p:nvPr/>
        </p:nvSpPr>
        <p:spPr>
          <a:xfrm>
            <a:off x="4119430" y="5901769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ge Italic" pitchFamily="66" charset="0"/>
                <a:cs typeface="Vijaya" pitchFamily="34" charset="0"/>
              </a:rPr>
              <a:t>Alicja</a:t>
            </a:r>
            <a:r>
              <a:rPr lang="pl-PL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ijaya" pitchFamily="34" charset="0"/>
                <a:cs typeface="Vijaya" pitchFamily="34" charset="0"/>
              </a:rPr>
              <a:t> </a:t>
            </a:r>
            <a:r>
              <a:rPr lang="pl-PL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ge Italic" pitchFamily="66" charset="0"/>
                <a:cs typeface="Vijaya" pitchFamily="34" charset="0"/>
              </a:rPr>
              <a:t>Kruk</a:t>
            </a:r>
            <a:endParaRPr lang="pl-PL" sz="1200" b="1" dirty="0">
              <a:solidFill>
                <a:schemeClr val="tx2">
                  <a:lumMod val="60000"/>
                  <a:lumOff val="40000"/>
                </a:schemeClr>
              </a:solidFill>
              <a:latin typeface="Rage Italic" pitchFamily="66" charset="0"/>
              <a:cs typeface="Vijaya" pitchFamily="34" charset="0"/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4159504" y="5721569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ijaya" pitchFamily="34" charset="0"/>
                <a:cs typeface="Vijaya" pitchFamily="34" charset="0"/>
              </a:rPr>
              <a:t>Julia Mazur</a:t>
            </a:r>
            <a:endParaRPr lang="pl-PL" sz="1200" b="1" dirty="0">
              <a:solidFill>
                <a:schemeClr val="tx2">
                  <a:lumMod val="60000"/>
                  <a:lumOff val="40000"/>
                </a:schemeClr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38" name="pole tekstowe 37"/>
          <p:cNvSpPr txBox="1"/>
          <p:nvPr/>
        </p:nvSpPr>
        <p:spPr>
          <a:xfrm>
            <a:off x="5194779" y="5888881"/>
            <a:ext cx="843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ge Italic" pitchFamily="66" charset="0"/>
                <a:cs typeface="Vijaya" pitchFamily="34" charset="0"/>
              </a:rPr>
              <a:t>    </a:t>
            </a:r>
            <a:r>
              <a:rPr lang="pl-PL" sz="1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Rage Italic" pitchFamily="66" charset="0"/>
                <a:cs typeface="Vijaya" pitchFamily="34" charset="0"/>
              </a:rPr>
              <a:t>AliKruk</a:t>
            </a:r>
            <a:endParaRPr lang="pl-PL" sz="1200" b="1" dirty="0">
              <a:solidFill>
                <a:schemeClr val="tx2">
                  <a:lumMod val="60000"/>
                  <a:lumOff val="40000"/>
                </a:schemeClr>
              </a:solidFill>
              <a:latin typeface="Rage Italic" pitchFamily="66" charset="0"/>
              <a:cs typeface="Vijaya" pitchFamily="34" charset="0"/>
            </a:endParaRPr>
          </a:p>
        </p:txBody>
      </p:sp>
      <p:sp>
        <p:nvSpPr>
          <p:cNvPr id="39" name="pole tekstowe 38"/>
          <p:cNvSpPr txBox="1"/>
          <p:nvPr/>
        </p:nvSpPr>
        <p:spPr>
          <a:xfrm>
            <a:off x="5205123" y="5721568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lackadder ITC" pitchFamily="82" charset="0"/>
                <a:cs typeface="Vijaya" pitchFamily="34" charset="0"/>
              </a:rPr>
              <a:t>    J Mazur</a:t>
            </a:r>
            <a:endParaRPr lang="pl-PL" sz="1200" b="1" dirty="0">
              <a:solidFill>
                <a:schemeClr val="tx2">
                  <a:lumMod val="60000"/>
                  <a:lumOff val="40000"/>
                </a:schemeClr>
              </a:solidFill>
              <a:latin typeface="Blackadder ITC" pitchFamily="82" charset="0"/>
              <a:cs typeface="Vijaya" pitchFamily="34" charset="0"/>
            </a:endParaRPr>
          </a:p>
        </p:txBody>
      </p:sp>
      <p:sp>
        <p:nvSpPr>
          <p:cNvPr id="40" name="pole tekstowe 39"/>
          <p:cNvSpPr txBox="1"/>
          <p:nvPr/>
        </p:nvSpPr>
        <p:spPr>
          <a:xfrm>
            <a:off x="6516216" y="5694697"/>
            <a:ext cx="878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ijaya" pitchFamily="34" charset="0"/>
                <a:cs typeface="Vijaya" pitchFamily="34" charset="0"/>
              </a:rPr>
              <a:t>Jan Kowalski</a:t>
            </a:r>
            <a:endParaRPr lang="pl-PL" sz="1200" b="1" dirty="0">
              <a:solidFill>
                <a:schemeClr val="tx2">
                  <a:lumMod val="60000"/>
                  <a:lumOff val="40000"/>
                </a:schemeClr>
              </a:solidFill>
              <a:latin typeface="Vijaya" pitchFamily="34" charset="0"/>
              <a:cs typeface="Vijaya" pitchFamily="34" charset="0"/>
            </a:endParaRPr>
          </a:p>
        </p:txBody>
      </p:sp>
      <p:sp>
        <p:nvSpPr>
          <p:cNvPr id="41" name="pole tekstowe 40"/>
          <p:cNvSpPr txBox="1"/>
          <p:nvPr/>
        </p:nvSpPr>
        <p:spPr>
          <a:xfrm>
            <a:off x="6485155" y="5888880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ladimir Script" panose="03050402040407070305" pitchFamily="66" charset="0"/>
                <a:cs typeface="Vijaya" pitchFamily="34" charset="0"/>
              </a:rPr>
              <a:t>Jan Kowalski</a:t>
            </a:r>
            <a:endParaRPr lang="pl-PL" sz="1200" b="1" dirty="0">
              <a:solidFill>
                <a:schemeClr val="tx2">
                  <a:lumMod val="60000"/>
                  <a:lumOff val="40000"/>
                </a:schemeClr>
              </a:solidFill>
              <a:latin typeface="Vladimir Script" panose="03050402040407070305" pitchFamily="66" charset="0"/>
              <a:cs typeface="Vijaya" pitchFamily="34" charset="0"/>
            </a:endParaRPr>
          </a:p>
        </p:txBody>
      </p:sp>
      <p:pic>
        <p:nvPicPr>
          <p:cNvPr id="42" name="Obraz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818" t="24523" r="19659" b="65175"/>
          <a:stretch/>
        </p:blipFill>
        <p:spPr>
          <a:xfrm>
            <a:off x="8187961" y="3154913"/>
            <a:ext cx="480111" cy="659946"/>
          </a:xfrm>
          <a:prstGeom prst="rect">
            <a:avLst/>
          </a:prstGeom>
        </p:spPr>
      </p:pic>
      <p:pic>
        <p:nvPicPr>
          <p:cNvPr id="43" name="Obraz 4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05278" y="2184648"/>
            <a:ext cx="1481522" cy="45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468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30" grpId="0"/>
      <p:bldP spid="29" grpId="0"/>
      <p:bldP spid="37" grpId="0"/>
      <p:bldP spid="38" grpId="0"/>
      <p:bldP spid="39" grpId="0"/>
      <p:bldP spid="40" grpId="0"/>
      <p:bldP spid="4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7162" y="1408951"/>
            <a:ext cx="8219256" cy="4968552"/>
          </a:xfrm>
        </p:spPr>
        <p:txBody>
          <a:bodyPr/>
          <a:lstStyle/>
          <a:p>
            <a:pPr>
              <a:buNone/>
            </a:pPr>
            <a:endParaRPr lang="pl-PL" sz="1400" dirty="0" smtClean="0"/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endParaRPr lang="pl-PL" sz="1400" dirty="0" smtClean="0"/>
          </a:p>
          <a:p>
            <a:endParaRPr lang="pl-PL" sz="1400" dirty="0"/>
          </a:p>
        </p:txBody>
      </p:sp>
      <p:sp>
        <p:nvSpPr>
          <p:cNvPr id="32" name="Tytuł 1"/>
          <p:cNvSpPr txBox="1">
            <a:spLocks/>
          </p:cNvSpPr>
          <p:nvPr/>
        </p:nvSpPr>
        <p:spPr>
          <a:xfrm>
            <a:off x="393576" y="54167"/>
            <a:ext cx="8750424" cy="1325563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kern="1200" cap="none" spc="0">
                <a:ln w="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76200" dist="38100" dir="8100000" algn="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Wykaz zdających część ustną egzaminu </a:t>
            </a:r>
            <a:r>
              <a:rPr lang="pl-PL" sz="2400" b="1" dirty="0" smtClean="0"/>
              <a:t>(Zał. 12b, 12c)</a:t>
            </a:r>
            <a:endParaRPr lang="pl-PL" sz="24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51" t="14848" r="30113" b="9798"/>
          <a:stretch/>
        </p:blipFill>
        <p:spPr>
          <a:xfrm>
            <a:off x="1184424" y="1073358"/>
            <a:ext cx="7801891" cy="5639738"/>
          </a:xfrm>
          <a:prstGeom prst="rect">
            <a:avLst/>
          </a:prstGeom>
        </p:spPr>
      </p:pic>
      <p:pic>
        <p:nvPicPr>
          <p:cNvPr id="43" name="Obraz 4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53739" y="1947238"/>
            <a:ext cx="1481522" cy="45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1324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 dniu egzaminu przed jego rozpoczęciem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1444" y="1308462"/>
            <a:ext cx="7886700" cy="50730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b="1" dirty="0" smtClean="0">
              <a:effectLst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Przewodniczący ZN sprawdzają: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lvl="1">
              <a:lnSpc>
                <a:spcPct val="120000"/>
              </a:lnSpc>
            </a:pP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usunięcie z sali pomocy dydaktycznych</a:t>
            </a:r>
          </a:p>
          <a:p>
            <a:pPr lvl="1">
              <a:lnSpc>
                <a:spcPct val="120000"/>
              </a:lnSpc>
            </a:pP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ustawienie ponumerowanych stolików</a:t>
            </a:r>
          </a:p>
          <a:p>
            <a:pPr lvl="1">
              <a:lnSpc>
                <a:spcPct val="120000"/>
              </a:lnSpc>
            </a:pP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przygotowanie losów z numerami stolików</a:t>
            </a:r>
            <a:endParaRPr lang="pl-PL" sz="2000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lvl="1">
              <a:lnSpc>
                <a:spcPct val="120000"/>
              </a:lnSpc>
            </a:pP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przygotowanie odpowiednich stanowisk dla zdających uprawnionych do dostosowanych warunków egzaminu</a:t>
            </a:r>
          </a:p>
          <a:p>
            <a:pPr lvl="1">
              <a:lnSpc>
                <a:spcPct val="120000"/>
              </a:lnSpc>
            </a:pP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przygotowanie miejsc dla członków ZN oraz obserwatorów</a:t>
            </a:r>
          </a:p>
          <a:p>
            <a:pPr lvl="1">
              <a:lnSpc>
                <a:spcPct val="120000"/>
              </a:lnSpc>
            </a:pP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umieszczenie w widocznym miejscu materiałów pomocniczych</a:t>
            </a:r>
          </a:p>
          <a:p>
            <a:pPr lvl="1">
              <a:lnSpc>
                <a:spcPct val="120000"/>
              </a:lnSpc>
            </a:pP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umieszczenie w widocznym miejscu sprawnego zegara i tablicy do zapisania godziny rozpoczęcia i zakończenia egzaminu</a:t>
            </a:r>
          </a:p>
          <a:p>
            <a:endParaRPr lang="pl-PL" sz="2700" dirty="0" smtClean="0">
              <a:effectLst/>
            </a:endParaRPr>
          </a:p>
          <a:p>
            <a:endParaRPr lang="pl-PL" dirty="0" smtClean="0">
              <a:effectLst/>
            </a:endParaRPr>
          </a:p>
          <a:p>
            <a:endParaRPr lang="pl-PL" dirty="0">
              <a:effectLst/>
            </a:endParaRPr>
          </a:p>
          <a:p>
            <a:endParaRPr lang="pl-PL" dirty="0">
              <a:effectLst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371" b="5389"/>
          <a:stretch/>
        </p:blipFill>
        <p:spPr>
          <a:xfrm>
            <a:off x="6076810" y="1308462"/>
            <a:ext cx="1651429" cy="202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02872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371" b="5389"/>
          <a:stretch/>
        </p:blipFill>
        <p:spPr>
          <a:xfrm>
            <a:off x="7325591" y="679547"/>
            <a:ext cx="1620982" cy="2022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 dniu egzaminu przed jego rozpoczęciem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1444" y="1308462"/>
            <a:ext cx="7886700" cy="50730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b="1" dirty="0" smtClean="0">
              <a:effectLst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Przewodniczący ZN sprawdzają: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lvl="1">
              <a:lnSpc>
                <a:spcPct val="120000"/>
              </a:lnSpc>
            </a:pPr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umieszczenie przed salą, w widocznym miejscu list zdających</a:t>
            </a:r>
          </a:p>
          <a:p>
            <a:pPr lvl="1">
              <a:lnSpc>
                <a:spcPct val="120000"/>
              </a:lnSpc>
            </a:pPr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przygotowanie sprzętu (np. odtwarzaczy CD, słuchawek, komputerów, itd..)</a:t>
            </a:r>
          </a:p>
          <a:p>
            <a:pPr lvl="1">
              <a:lnSpc>
                <a:spcPct val="120000"/>
              </a:lnSpc>
            </a:pPr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przygotowania zapasowych przyborów do pisania i baterii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Przewodniczący </a:t>
            </a: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ZN przypominają członkom ZN: </a:t>
            </a:r>
          </a:p>
          <a:p>
            <a:pPr lvl="1">
              <a:lnSpc>
                <a:spcPct val="120000"/>
              </a:lnSpc>
            </a:pPr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procedurę przebiegu części pisemnej egzaminu</a:t>
            </a:r>
          </a:p>
          <a:p>
            <a:pPr lvl="1">
              <a:lnSpc>
                <a:spcPct val="120000"/>
              </a:lnSpc>
            </a:pPr>
            <a:r>
              <a:rPr lang="pl-PL" dirty="0">
                <a:solidFill>
                  <a:schemeClr val="accent1">
                    <a:lumMod val="50000"/>
                  </a:schemeClr>
                </a:solidFill>
                <a:effectLst/>
              </a:rPr>
              <a:t>i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nformację, który obszar sali został każdemu z nich wyznaczony do nadzorowania, zwracając uwagę na odpowiedzialność za: </a:t>
            </a:r>
          </a:p>
          <a:p>
            <a:pPr lvl="2">
              <a:lnSpc>
                <a:spcPct val="120000"/>
              </a:lnSpc>
            </a:pPr>
            <a:r>
              <a:rPr lang="pl-PL" sz="1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samodzielność pracy zdających</a:t>
            </a:r>
          </a:p>
          <a:p>
            <a:pPr lvl="2">
              <a:lnSpc>
                <a:spcPct val="120000"/>
              </a:lnSpc>
            </a:pPr>
            <a:r>
              <a:rPr lang="pl-PL" sz="1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kompletność zakodowania arkuszy i kart odpowiedzi</a:t>
            </a:r>
          </a:p>
          <a:p>
            <a:pPr marL="342900" lvl="2" indent="0">
              <a:lnSpc>
                <a:spcPct val="120000"/>
              </a:lnSpc>
              <a:spcBef>
                <a:spcPts val="750"/>
              </a:spcBef>
              <a:buNone/>
            </a:pPr>
            <a:endParaRPr lang="pl-PL" sz="1700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0" indent="0">
              <a:lnSpc>
                <a:spcPct val="120000"/>
              </a:lnSpc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lnSpc>
                <a:spcPct val="120000"/>
              </a:lnSpc>
              <a:buNone/>
            </a:pPr>
            <a:endParaRPr lang="pl-PL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342900" lvl="1" indent="0">
              <a:lnSpc>
                <a:spcPct val="120000"/>
              </a:lnSpc>
              <a:buNone/>
            </a:pPr>
            <a:endParaRPr lang="pl-PL" sz="2600" dirty="0" smtClean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endParaRPr lang="pl-PL" sz="2700" dirty="0" smtClean="0">
              <a:effectLst/>
            </a:endParaRPr>
          </a:p>
          <a:p>
            <a:endParaRPr lang="pl-PL" dirty="0" smtClean="0">
              <a:effectLst/>
            </a:endParaRPr>
          </a:p>
          <a:p>
            <a:endParaRPr lang="pl-PL" dirty="0">
              <a:effectLst/>
            </a:endParaRPr>
          </a:p>
          <a:p>
            <a:endParaRPr lang="pl-PL" dirty="0">
              <a:effectLst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454074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Przed rozpoczęciem egzaminu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9701" y="4889500"/>
            <a:ext cx="2966809" cy="21628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641350" y="1428409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Po zajęciu miejsc przez zdających PZN odbiera od PZE:</a:t>
            </a:r>
          </a:p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odpowiednią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  <a:effectLst/>
              </a:rPr>
              <a:t>liczbę arkuszy egzaminacyjnych</a:t>
            </a:r>
          </a:p>
          <a:p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wykaz zdających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  <a:effectLst/>
              </a:rPr>
              <a:t>w sali egzaminacyjnej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  <a:effectLst/>
              </a:rPr>
              <a:t>, wydrukowany z systemu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OBIEG</a:t>
            </a:r>
            <a:endParaRPr lang="pl-PL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formularz 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protokołu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  <a:effectLst/>
              </a:rPr>
              <a:t>przebiegu 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egzaminu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  <a:effectLst/>
              </a:rPr>
              <a:t>w danej sali 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egzaminacyjnej</a:t>
            </a:r>
            <a:endParaRPr lang="pl-PL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płyty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  <a:effectLst/>
              </a:rPr>
              <a:t>CD w przypadku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egzaminu z j. obcego </a:t>
            </a:r>
            <a:endParaRPr lang="pl-PL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zwrotne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  <a:effectLst/>
              </a:rPr>
              <a:t>koperty do spakowania materiałów egzaminacyjnych (foliowe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i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  <a:effectLst/>
              </a:rPr>
              <a:t>papierowe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)</a:t>
            </a:r>
          </a:p>
          <a:p>
            <a:pPr marL="0" indent="0">
              <a:buNone/>
            </a:pPr>
            <a:r>
              <a:rPr lang="pl-PL" dirty="0" smtClean="0">
                <a:solidFill>
                  <a:srgbClr val="37536D"/>
                </a:solidFill>
              </a:rPr>
              <a:t>PZN razem </a:t>
            </a:r>
            <a:r>
              <a:rPr lang="pl-PL" dirty="0">
                <a:solidFill>
                  <a:srgbClr val="37536D"/>
                </a:solidFill>
              </a:rPr>
              <a:t>z przedstawicielem zdających przenosi materiały egzaminacyjne do odpowiedniej sali </a:t>
            </a:r>
            <a:r>
              <a:rPr lang="pl-PL" dirty="0" smtClean="0">
                <a:solidFill>
                  <a:srgbClr val="37536D"/>
                </a:solidFill>
              </a:rPr>
              <a:t>egzaminacyjnej</a:t>
            </a:r>
            <a:endParaRPr lang="pl-PL" dirty="0">
              <a:solidFill>
                <a:srgbClr val="3753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538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Przed rozpoczęciem egzaminu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Przewodniczący ZN przypomina o: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  <a:p>
            <a:pPr lvl="2"/>
            <a:r>
              <a:rPr lang="pl-PL" sz="1800" dirty="0">
                <a:solidFill>
                  <a:schemeClr val="accent1">
                    <a:lumMod val="50000"/>
                  </a:schemeClr>
                </a:solidFill>
              </a:rPr>
              <a:t>z</a:t>
            </a:r>
            <a:r>
              <a:rPr lang="pl-PL" sz="1800" dirty="0" smtClean="0">
                <a:solidFill>
                  <a:schemeClr val="accent1">
                    <a:lumMod val="50000"/>
                  </a:schemeClr>
                </a:solidFill>
              </a:rPr>
              <a:t>akazie wnoszenia urządzeń telekomunikacyjnych</a:t>
            </a:r>
          </a:p>
          <a:p>
            <a:pPr lvl="2"/>
            <a:r>
              <a:rPr lang="pl-PL" sz="1800" dirty="0">
                <a:solidFill>
                  <a:schemeClr val="accent1">
                    <a:lumMod val="50000"/>
                  </a:schemeClr>
                </a:solidFill>
              </a:rPr>
              <a:t>z</a:t>
            </a:r>
            <a:r>
              <a:rPr lang="pl-PL" sz="1800" dirty="0" smtClean="0">
                <a:solidFill>
                  <a:schemeClr val="accent1">
                    <a:lumMod val="50000"/>
                  </a:schemeClr>
                </a:solidFill>
              </a:rPr>
              <a:t>akazie wnoszenia przyborów nieujętych w komunikacie Dyrektora CKE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 Zdający mogą wnieść do sali małą butelkę wody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O godzinie wyznaczonej przez PZE uczniowie wchodzą do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ali           pojedynczo, okazując dokument ze zdjęciem potwierdzający   tożsamości i losują numery stolików (mogą tu odebrać naklejki)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PZN może odstąpić od losowania stolików w przypadku uczniów   korzystających z dostosowania warunków i formy egzaminu oraz</a:t>
            </a:r>
            <a:b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w innych uzasadnionych przypadkach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Zdający, który jest chory może korzystać ze sprzętu medycznego oraz leków pod warunkiem, że taka konieczność została zgłoszona PZE przed rozpoczęciem egzaminu</a:t>
            </a:r>
          </a:p>
          <a:p>
            <a:pPr marL="457200" indent="-457200">
              <a:buFont typeface="+mj-lt"/>
              <a:buAutoNum type="arabicPeriod"/>
            </a:pPr>
            <a:endParaRPr lang="pl-PL" dirty="0" smtClean="0"/>
          </a:p>
          <a:p>
            <a:pPr marL="457200" indent="-457200">
              <a:buFont typeface="+mj-lt"/>
              <a:buAutoNum type="arabicPeriod"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9070" y="544678"/>
            <a:ext cx="2078521" cy="164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609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4"/>
          <p:cNvSpPr txBox="1">
            <a:spLocks/>
          </p:cNvSpPr>
          <p:nvPr/>
        </p:nvSpPr>
        <p:spPr>
          <a:xfrm>
            <a:off x="1189564" y="2675475"/>
            <a:ext cx="6858000" cy="157109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kern="1200" cap="none" spc="0">
                <a:ln w="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76200" dist="38100" dir="8100000" algn="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b="1" dirty="0" smtClean="0"/>
              <a:t>W czasie</a:t>
            </a:r>
            <a:r>
              <a:rPr lang="pl-PL" sz="4000" b="1" dirty="0"/>
              <a:t> </a:t>
            </a:r>
            <a:r>
              <a:rPr lang="pl-PL" sz="4000" b="1" dirty="0" smtClean="0"/>
              <a:t>egzaminu</a:t>
            </a:r>
          </a:p>
        </p:txBody>
      </p:sp>
    </p:spTree>
    <p:extLst>
      <p:ext uri="{BB962C8B-B14F-4D97-AF65-F5344CB8AC3E}">
        <p14:creationId xmlns:p14="http://schemas.microsoft.com/office/powerpoint/2010/main" xmlns="" val="2548273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 początku egzaminu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8650" y="1430770"/>
            <a:ext cx="7886700" cy="52194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Po zajęciu miejsc przez uczniów PZN informuje zdających o:</a:t>
            </a:r>
            <a:endParaRPr lang="pl-P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zasadach 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zachowania się podczas 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egzaminu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zasadach 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oddawania arkuszy egzaminacyjnych po zakończeniu 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pracy</a:t>
            </a:r>
          </a:p>
          <a:p>
            <a:pPr marL="0" indent="0">
              <a:buNone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O godzinie określonej w komunikacie </a:t>
            </a:r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– CZN rozdają zdającym arkusze oraz naklejki z kodami kreskowymi</a:t>
            </a:r>
          </a:p>
          <a:p>
            <a:pPr marL="0" indent="0">
              <a:buNone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Po rozdaniu arkuszy PZN informuje zdających o:</a:t>
            </a:r>
            <a:endParaRPr lang="pl-P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obowiązku zapoznania się z instrukcją dla zdającego</a:t>
            </a:r>
          </a:p>
          <a:p>
            <a:pPr lvl="1"/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o konieczności sprawdzenia kompletności arkusza i numerów stron </a:t>
            </a:r>
          </a:p>
          <a:p>
            <a:pPr lvl="1"/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o konieczności sprawdzenia nr PESEL na naklejkach i o sposobie kodowania arkusza i karty (podpis w </a:t>
            </a:r>
            <a:r>
              <a:rPr lang="pl-PL" sz="2000" i="1" dirty="0" smtClean="0">
                <a:solidFill>
                  <a:schemeClr val="accent1">
                    <a:lumMod val="50000"/>
                  </a:schemeClr>
                </a:solidFill>
              </a:rPr>
              <a:t>wykazie zdających w sali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pl-PL" sz="2300" b="1" dirty="0" smtClean="0">
                <a:solidFill>
                  <a:schemeClr val="accent1">
                    <a:lumMod val="50000"/>
                  </a:schemeClr>
                </a:solidFill>
              </a:rPr>
              <a:t>Przed rozpoczęciem pracy</a:t>
            </a:r>
          </a:p>
          <a:p>
            <a:pPr lvl="1"/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zdający kodują prace i karty</a:t>
            </a:r>
          </a:p>
          <a:p>
            <a:pPr lvl="1"/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CZN sprawdzają poprawność kodowania i naklejenie kodów lub kodują prace i karty zdającym, którzy mają dostosowanie egzaminu</a:t>
            </a:r>
          </a:p>
          <a:p>
            <a:pPr lvl="1"/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xmlns="" val="243658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3045" y="335042"/>
            <a:ext cx="7886700" cy="970188"/>
          </a:xfrm>
        </p:spPr>
        <p:txBody>
          <a:bodyPr/>
          <a:lstStyle/>
          <a:p>
            <a:r>
              <a:rPr lang="pl-PL" dirty="0" smtClean="0"/>
              <a:t>Matura w terminie głównym*</a:t>
            </a:r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4526348"/>
              </p:ext>
            </p:extLst>
          </p:nvPr>
        </p:nvGraphicFramePr>
        <p:xfrm>
          <a:off x="343045" y="1726017"/>
          <a:ext cx="8487056" cy="3453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10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660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61454">
                <a:tc>
                  <a:txBody>
                    <a:bodyPr/>
                    <a:lstStyle/>
                    <a:p>
                      <a:pPr algn="l"/>
                      <a:r>
                        <a:rPr lang="pl-PL" sz="2800" b="1" dirty="0" smtClean="0">
                          <a:solidFill>
                            <a:srgbClr val="376EAB"/>
                          </a:solidFill>
                        </a:rPr>
                        <a:t>Część pisemna</a:t>
                      </a:r>
                      <a:endParaRPr lang="pl-PL" sz="2800" b="1" dirty="0">
                        <a:solidFill>
                          <a:srgbClr val="376EAB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baseline="0" dirty="0" smtClean="0">
                          <a:solidFill>
                            <a:srgbClr val="376EAB"/>
                          </a:solidFill>
                        </a:rPr>
                        <a:t>4</a:t>
                      </a:r>
                      <a:r>
                        <a:rPr lang="pl-PL" sz="2800" b="1" dirty="0" smtClean="0">
                          <a:solidFill>
                            <a:srgbClr val="376EAB"/>
                          </a:solidFill>
                        </a:rPr>
                        <a:t>–</a:t>
                      </a:r>
                      <a:r>
                        <a:rPr lang="pl-PL" sz="2800" b="1" baseline="0" dirty="0" smtClean="0">
                          <a:solidFill>
                            <a:srgbClr val="376EAB"/>
                          </a:solidFill>
                        </a:rPr>
                        <a:t>24 maja</a:t>
                      </a:r>
                      <a:endParaRPr lang="pl-PL" sz="2800" b="1" dirty="0">
                        <a:solidFill>
                          <a:srgbClr val="376EAB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46219">
                <a:tc>
                  <a:txBody>
                    <a:bodyPr/>
                    <a:lstStyle/>
                    <a:p>
                      <a:pPr algn="l"/>
                      <a:r>
                        <a:rPr lang="pl-PL" sz="2800" b="1" dirty="0" smtClean="0">
                          <a:solidFill>
                            <a:srgbClr val="376EAB"/>
                          </a:solidFill>
                        </a:rPr>
                        <a:t>Część ustna z języka polskiego</a:t>
                      </a:r>
                      <a:endParaRPr lang="pl-PL" sz="2800" b="1" dirty="0">
                        <a:solidFill>
                          <a:srgbClr val="376EAB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 smtClean="0">
                          <a:solidFill>
                            <a:srgbClr val="376EAB"/>
                          </a:solidFill>
                        </a:rPr>
                        <a:t>9–21 maja</a:t>
                      </a:r>
                      <a:endParaRPr lang="pl-PL" sz="2800" b="1" dirty="0">
                        <a:solidFill>
                          <a:srgbClr val="376EAB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46220">
                <a:tc>
                  <a:txBody>
                    <a:bodyPr/>
                    <a:lstStyle/>
                    <a:p>
                      <a:pPr algn="l"/>
                      <a:r>
                        <a:rPr lang="pl-PL" sz="2800" b="1" kern="1200" dirty="0" smtClean="0">
                          <a:solidFill>
                            <a:srgbClr val="376EAB"/>
                          </a:solidFill>
                          <a:latin typeface="+mn-lt"/>
                          <a:ea typeface="+mn-ea"/>
                          <a:cs typeface="+mn-cs"/>
                        </a:rPr>
                        <a:t>Część ustna z języka obcego nowożytnego</a:t>
                      </a:r>
                      <a:endParaRPr lang="pl-PL" sz="2800" b="1" kern="1200" dirty="0">
                        <a:solidFill>
                          <a:srgbClr val="376EA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kern="1200" dirty="0" smtClean="0">
                          <a:solidFill>
                            <a:srgbClr val="376EAB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pl-PL" sz="2800" b="1" dirty="0" smtClean="0">
                          <a:solidFill>
                            <a:srgbClr val="376EAB"/>
                          </a:solidFill>
                        </a:rPr>
                        <a:t>–</a:t>
                      </a:r>
                      <a:r>
                        <a:rPr lang="pl-PL" sz="2800" b="1" kern="1200" dirty="0" smtClean="0">
                          <a:solidFill>
                            <a:srgbClr val="376EAB"/>
                          </a:solidFill>
                          <a:latin typeface="+mn-lt"/>
                          <a:ea typeface="+mn-ea"/>
                          <a:cs typeface="+mn-cs"/>
                        </a:rPr>
                        <a:t>27 maja</a:t>
                      </a:r>
                      <a:endParaRPr lang="pl-PL" sz="2800" b="1" kern="1200" dirty="0">
                        <a:solidFill>
                          <a:srgbClr val="376EA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343045" y="5743917"/>
            <a:ext cx="85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prstClr val="black"/>
                </a:solidFill>
              </a:rPr>
              <a:t>*</a:t>
            </a:r>
            <a:r>
              <a:rPr lang="pl-PL" dirty="0">
                <a:solidFill>
                  <a:prstClr val="black"/>
                </a:solidFill>
              </a:rPr>
              <a:t>K</a:t>
            </a:r>
            <a:r>
              <a:rPr lang="pl-PL" dirty="0" smtClean="0">
                <a:solidFill>
                  <a:prstClr val="black"/>
                </a:solidFill>
              </a:rPr>
              <a:t>omunikat dyrektora Centralnej Komisji Egzaminacyjnej</a:t>
            </a:r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5534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 trakcie egzaminu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8650" y="1472479"/>
            <a:ext cx="8058150" cy="4897148"/>
          </a:xfrm>
        </p:spPr>
        <p:txBody>
          <a:bodyPr>
            <a:normAutofit fontScale="92500"/>
          </a:bodyPr>
          <a:lstStyle/>
          <a:p>
            <a:r>
              <a:rPr lang="pl-PL" sz="2200" dirty="0" smtClean="0">
                <a:solidFill>
                  <a:schemeClr val="accent1">
                    <a:lumMod val="50000"/>
                  </a:schemeClr>
                </a:solidFill>
              </a:rPr>
              <a:t>po czynnościach organizacyjnych PZN zapisuje na tablicy czas rozpoczęcia</a:t>
            </a:r>
            <a:br>
              <a:rPr lang="pl-PL" sz="2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2200" dirty="0" smtClean="0">
                <a:solidFill>
                  <a:schemeClr val="accent1">
                    <a:lumMod val="50000"/>
                  </a:schemeClr>
                </a:solidFill>
              </a:rPr>
              <a:t>i zakończenia egzaminu</a:t>
            </a:r>
          </a:p>
          <a:p>
            <a:r>
              <a:rPr lang="pl-PL" sz="2200" dirty="0" smtClean="0">
                <a:solidFill>
                  <a:schemeClr val="accent1">
                    <a:lumMod val="50000"/>
                  </a:schemeClr>
                </a:solidFill>
              </a:rPr>
              <a:t>członkowie ZN mogą odpowiadać na pytania zdających związane wyłącznie</a:t>
            </a:r>
            <a:br>
              <a:rPr lang="pl-PL" sz="2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2200" dirty="0" smtClean="0">
                <a:solidFill>
                  <a:schemeClr val="accent1">
                    <a:lumMod val="50000"/>
                  </a:schemeClr>
                </a:solidFill>
              </a:rPr>
              <a:t>z kodowaniem arkusza i instrukcją dla zdającego</a:t>
            </a:r>
          </a:p>
          <a:p>
            <a:r>
              <a:rPr lang="pl-PL" sz="2200" dirty="0" smtClean="0">
                <a:solidFill>
                  <a:schemeClr val="accent1">
                    <a:lumMod val="50000"/>
                  </a:schemeClr>
                </a:solidFill>
              </a:rPr>
              <a:t>w </a:t>
            </a:r>
            <a:r>
              <a:rPr lang="pl-PL" sz="2200" dirty="0">
                <a:solidFill>
                  <a:schemeClr val="accent1">
                    <a:lumMod val="50000"/>
                  </a:schemeClr>
                </a:solidFill>
              </a:rPr>
              <a:t>uzasadnionych przypadkach przewodniczący zespołu nadzorującego może zezwolić </a:t>
            </a:r>
            <a:r>
              <a:rPr lang="pl-PL" sz="2200" dirty="0" smtClean="0">
                <a:solidFill>
                  <a:schemeClr val="accent1">
                    <a:lumMod val="50000"/>
                  </a:schemeClr>
                </a:solidFill>
              </a:rPr>
              <a:t>zdającemu </a:t>
            </a:r>
            <a:r>
              <a:rPr lang="pl-PL" sz="2200" dirty="0">
                <a:solidFill>
                  <a:schemeClr val="accent1">
                    <a:lumMod val="50000"/>
                  </a:schemeClr>
                </a:solidFill>
              </a:rPr>
              <a:t>na opuszczenie sali </a:t>
            </a:r>
            <a:r>
              <a:rPr lang="pl-PL" sz="2200" dirty="0" smtClean="0">
                <a:solidFill>
                  <a:schemeClr val="accent1">
                    <a:lumMod val="50000"/>
                  </a:schemeClr>
                </a:solidFill>
              </a:rPr>
              <a:t>po </a:t>
            </a:r>
            <a:r>
              <a:rPr lang="pl-PL" sz="2200" dirty="0">
                <a:solidFill>
                  <a:schemeClr val="accent1">
                    <a:lumMod val="50000"/>
                  </a:schemeClr>
                </a:solidFill>
              </a:rPr>
              <a:t>zapewnieniu warunków wykluczających możliwość kontaktowania się ucznia z innymi </a:t>
            </a:r>
            <a:r>
              <a:rPr lang="pl-PL" sz="2200" dirty="0" smtClean="0">
                <a:solidFill>
                  <a:schemeClr val="accent1">
                    <a:lumMod val="50000"/>
                  </a:schemeClr>
                </a:solidFill>
              </a:rPr>
              <a:t>osobami</a:t>
            </a:r>
          </a:p>
          <a:p>
            <a:r>
              <a:rPr lang="pl-PL" sz="2200" dirty="0" smtClean="0">
                <a:solidFill>
                  <a:schemeClr val="accent1">
                    <a:lumMod val="50000"/>
                  </a:schemeClr>
                </a:solidFill>
              </a:rPr>
              <a:t>w przypadku konieczności wyjścia z sali zdający sygnalizuje taką potrzebę przez podniesienie ręki. Czas nieobecności powinien być odnotowany</a:t>
            </a:r>
            <a:br>
              <a:rPr lang="pl-PL" sz="2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2200" dirty="0" smtClean="0">
                <a:solidFill>
                  <a:schemeClr val="accent1">
                    <a:lumMod val="50000"/>
                  </a:schemeClr>
                </a:solidFill>
              </a:rPr>
              <a:t>w protokole przebiegu egzaminu w danej </a:t>
            </a:r>
            <a:r>
              <a:rPr lang="pl-PL" sz="220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pl-PL" sz="2200" dirty="0" smtClean="0">
                <a:solidFill>
                  <a:schemeClr val="accent1">
                    <a:lumMod val="50000"/>
                  </a:schemeClr>
                </a:solidFill>
              </a:rPr>
              <a:t>ali</a:t>
            </a:r>
          </a:p>
          <a:p>
            <a:r>
              <a:rPr lang="pl-PL" sz="2200" dirty="0" smtClean="0">
                <a:solidFill>
                  <a:schemeClr val="accent1">
                    <a:lumMod val="50000"/>
                  </a:schemeClr>
                </a:solidFill>
              </a:rPr>
              <a:t>CZN oraz obserwatorzy mogą poruszać się po sali w sposób niezakłócający pracy zdającym</a:t>
            </a:r>
          </a:p>
          <a:p>
            <a:r>
              <a:rPr lang="pl-PL" sz="2200" dirty="0" smtClean="0">
                <a:solidFill>
                  <a:schemeClr val="accent1">
                    <a:lumMod val="50000"/>
                  </a:schemeClr>
                </a:solidFill>
              </a:rPr>
              <a:t>10 minut przed zakończeniem czasu przeznaczonego na pracę PZN informuje o czasie pozostałym do zakończenia pracy i przypomina zdającym o konieczności zaznaczenia odpowiedzi na karcie</a:t>
            </a:r>
          </a:p>
          <a:p>
            <a:endParaRPr lang="pl-PL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8319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pl-PL" sz="2400" dirty="0"/>
              <a:t>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altLang="pl-PL" sz="3600" dirty="0" smtClean="0"/>
              <a:t>Zakończenie pracy </a:t>
            </a:r>
            <a:r>
              <a:rPr lang="pl-PL" altLang="pl-PL" sz="3600" dirty="0"/>
              <a:t>przed </a:t>
            </a:r>
            <a:r>
              <a:rPr lang="pl-PL" altLang="pl-PL" sz="3600" dirty="0" smtClean="0"/>
              <a:t>czasem</a:t>
            </a:r>
            <a:r>
              <a:rPr lang="pl-PL" altLang="pl-PL" sz="2400" b="1" dirty="0"/>
              <a:t/>
            </a:r>
            <a:br>
              <a:rPr lang="pl-PL" altLang="pl-PL" sz="2400" b="1" dirty="0"/>
            </a:b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557338"/>
            <a:ext cx="7886700" cy="4351338"/>
          </a:xfrm>
        </p:spPr>
        <p:txBody>
          <a:bodyPr/>
          <a:lstStyle/>
          <a:p>
            <a:pPr>
              <a:buFontTx/>
              <a:buNone/>
            </a:pPr>
            <a:endParaRPr lang="pl-PL" altLang="pl-PL" dirty="0" smtClean="0"/>
          </a:p>
          <a:p>
            <a:r>
              <a:rPr lang="pl-PL" altLang="pl-PL" dirty="0" smtClean="0">
                <a:solidFill>
                  <a:schemeClr val="accent1">
                    <a:lumMod val="50000"/>
                  </a:schemeClr>
                </a:solidFill>
              </a:rPr>
              <a:t>zdający zgłasza to ZN przez podniesienie ręki</a:t>
            </a:r>
          </a:p>
          <a:p>
            <a:r>
              <a:rPr lang="pl-PL" altLang="pl-PL" dirty="0" smtClean="0">
                <a:solidFill>
                  <a:schemeClr val="accent1">
                    <a:lumMod val="50000"/>
                  </a:schemeClr>
                </a:solidFill>
              </a:rPr>
              <a:t>obiór pracy powinien odbywać się tak, aby nie zakłócać pracy pozostałym zdającym: </a:t>
            </a:r>
          </a:p>
          <a:p>
            <a:pPr lvl="1"/>
            <a:r>
              <a:rPr lang="pl-PL" altLang="pl-PL" sz="2000" dirty="0" smtClean="0">
                <a:solidFill>
                  <a:schemeClr val="accent1">
                    <a:lumMod val="50000"/>
                  </a:schemeClr>
                </a:solidFill>
              </a:rPr>
              <a:t>zdający zamyka zestaw i odkłada na brzeg stolika</a:t>
            </a:r>
          </a:p>
          <a:p>
            <a:pPr lvl="1"/>
            <a:r>
              <a:rPr lang="pl-PL" altLang="pl-PL" sz="2000" dirty="0" smtClean="0">
                <a:solidFill>
                  <a:schemeClr val="accent1">
                    <a:lumMod val="50000"/>
                  </a:schemeClr>
                </a:solidFill>
              </a:rPr>
              <a:t>w obecności zdającego członkowie ZN sprawdzają kompletność materiałów</a:t>
            </a:r>
          </a:p>
          <a:p>
            <a:pPr lvl="1"/>
            <a:r>
              <a:rPr lang="pl-PL" altLang="pl-PL" sz="2000" dirty="0" smtClean="0">
                <a:solidFill>
                  <a:schemeClr val="accent1">
                    <a:lumMod val="50000"/>
                  </a:schemeClr>
                </a:solidFill>
              </a:rPr>
              <a:t>ZN sprawdza, czy uczeń zaznaczył odpowiedzi na karcie oraz zapisał rozwiązania zadań otwartych</a:t>
            </a:r>
          </a:p>
          <a:p>
            <a:pPr lvl="1"/>
            <a:r>
              <a:rPr lang="pl-PL" altLang="pl-PL" sz="2000" dirty="0" smtClean="0">
                <a:solidFill>
                  <a:schemeClr val="accent1">
                    <a:lumMod val="50000"/>
                  </a:schemeClr>
                </a:solidFill>
              </a:rPr>
              <a:t>po otrzymaniu pozwolenia uczeń wychodzi nie zakłócając pracy pozostałym zdającym</a:t>
            </a:r>
          </a:p>
          <a:p>
            <a:endParaRPr lang="pl-PL" altLang="pl-PL" dirty="0" smtClean="0"/>
          </a:p>
          <a:p>
            <a:pPr marL="342900" lvl="1" indent="0">
              <a:buNone/>
            </a:pPr>
            <a:endParaRPr lang="pl-PL" altLang="pl-PL" dirty="0" smtClean="0"/>
          </a:p>
          <a:p>
            <a:endParaRPr lang="pl-PL" altLang="pl-PL" dirty="0" smtClean="0"/>
          </a:p>
        </p:txBody>
      </p:sp>
      <p:pic>
        <p:nvPicPr>
          <p:cNvPr id="106501" name="Picture 4" descr="MCj0294973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37" y="5093999"/>
            <a:ext cx="167957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2931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4"/>
          <p:cNvSpPr txBox="1">
            <a:spLocks/>
          </p:cNvSpPr>
          <p:nvPr/>
        </p:nvSpPr>
        <p:spPr>
          <a:xfrm>
            <a:off x="1189564" y="2675475"/>
            <a:ext cx="6858000" cy="157109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kern="1200" cap="none" spc="0">
                <a:ln w="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76200" dist="38100" dir="8100000" algn="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b="1" dirty="0" smtClean="0"/>
              <a:t>Po</a:t>
            </a:r>
            <a:r>
              <a:rPr lang="pl-PL" sz="4000" b="1" dirty="0"/>
              <a:t> </a:t>
            </a:r>
            <a:r>
              <a:rPr lang="pl-PL" sz="4000" b="1" dirty="0" smtClean="0"/>
              <a:t>egzaminie</a:t>
            </a:r>
          </a:p>
        </p:txBody>
      </p:sp>
    </p:spTree>
    <p:extLst>
      <p:ext uri="{BB962C8B-B14F-4D97-AF65-F5344CB8AC3E}">
        <p14:creationId xmlns:p14="http://schemas.microsoft.com/office/powerpoint/2010/main" xmlns="" val="226660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Instrukcja pakowania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28650" y="5152536"/>
            <a:ext cx="7310005" cy="11079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5">
                    <a:lumMod val="50000"/>
                  </a:schemeClr>
                </a:solidFill>
              </a:rPr>
              <a:t>Zmiany w 2016 r.: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accent5">
                    <a:lumMod val="50000"/>
                  </a:schemeClr>
                </a:solidFill>
              </a:rPr>
              <a:t>do kopert zwrotnych należy spakować tylko </a:t>
            </a:r>
            <a:r>
              <a:rPr lang="pl-PL" sz="1600" dirty="0" smtClean="0">
                <a:solidFill>
                  <a:schemeClr val="accent5">
                    <a:lumMod val="50000"/>
                  </a:schemeClr>
                </a:solidFill>
              </a:rPr>
              <a:t>same prace 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</a:rPr>
              <a:t>i/lub karty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 smtClean="0">
                <a:solidFill>
                  <a:schemeClr val="accent5">
                    <a:lumMod val="50000"/>
                  </a:schemeClr>
                </a:solidFill>
              </a:rPr>
              <a:t>wykazy 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</a:rPr>
              <a:t>zdających z każdej sali należy dołączyć do protokołów zbiorczych</a:t>
            </a:r>
          </a:p>
          <a:p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226418" y="1744318"/>
            <a:ext cx="577864" cy="5847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accent5">
                    <a:lumMod val="75000"/>
                  </a:schemeClr>
                </a:solidFill>
              </a:rPr>
              <a:t> 1</a:t>
            </a:r>
            <a:endParaRPr lang="pl-PL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8226418" y="4201435"/>
            <a:ext cx="577864" cy="5847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accent5">
                    <a:lumMod val="75000"/>
                  </a:schemeClr>
                </a:solidFill>
              </a:rPr>
              <a:t> 2</a:t>
            </a:r>
            <a:endParaRPr lang="pl-PL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524" t="6281" r="50940" b="13960"/>
          <a:stretch/>
        </p:blipFill>
        <p:spPr>
          <a:xfrm>
            <a:off x="2870488" y="1392383"/>
            <a:ext cx="2826328" cy="34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998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634995" y="365125"/>
            <a:ext cx="7886700" cy="1325563"/>
          </a:xfrm>
        </p:spPr>
        <p:txBody>
          <a:bodyPr/>
          <a:lstStyle/>
          <a:p>
            <a:r>
              <a:rPr lang="pl-PL" dirty="0" smtClean="0"/>
              <a:t>Protokół zbiorczy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50" t="28788" r="35569" b="35454"/>
          <a:stretch/>
        </p:blipFill>
        <p:spPr>
          <a:xfrm>
            <a:off x="561109" y="1558636"/>
            <a:ext cx="5550741" cy="231717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111850" y="3992102"/>
            <a:ext cx="3151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accent5">
                    <a:lumMod val="75000"/>
                  </a:schemeClr>
                </a:solidFill>
              </a:rPr>
              <a:t>nieobecności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accent5">
                    <a:lumMod val="75000"/>
                  </a:schemeClr>
                </a:solidFill>
              </a:rPr>
              <a:t>unieważnienia</a:t>
            </a:r>
          </a:p>
        </p:txBody>
      </p:sp>
    </p:spTree>
    <p:extLst>
      <p:ext uri="{BB962C8B-B14F-4D97-AF65-F5344CB8AC3E}">
        <p14:creationId xmlns:p14="http://schemas.microsoft.com/office/powerpoint/2010/main" xmlns="" val="126583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614213" y="365125"/>
            <a:ext cx="7886700" cy="1325563"/>
          </a:xfrm>
        </p:spPr>
        <p:txBody>
          <a:bodyPr/>
          <a:lstStyle/>
          <a:p>
            <a:r>
              <a:rPr lang="pl-PL" dirty="0" smtClean="0"/>
              <a:t>Przekazanie materiałów do OKE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740109" y="1926505"/>
            <a:ext cx="8185682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</a:rPr>
              <a:t>Po egzaminie ustnym:</a:t>
            </a:r>
            <a:endParaRPr lang="pl-PL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jeden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egzemplarz protokołu zbiorczego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(Zał. 12a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endParaRPr lang="pl-PL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uzupełnione wykazy zdających część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ustną egzaminu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(wydruk z systemu 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OBIEG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kopie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zaświadczeń stwierdzających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uzyskanie tytułu laureata lub finalisty </a:t>
            </a:r>
            <a:endParaRPr lang="pl-PL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Przekazanie </a:t>
            </a:r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dokumentów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  <a:p>
            <a:pPr>
              <a:lnSpc>
                <a:spcPct val="120000"/>
              </a:lnSpc>
            </a:pP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do 2 </a:t>
            </a:r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dni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po zakończeniu </a:t>
            </a:r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wszystkich 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egzaminów ustnych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w szkole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(j. polski</a:t>
            </a:r>
            <a:b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i j. obce) komplet dokumentów w jednej kopercie należy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wysłać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pocztą</a:t>
            </a:r>
          </a:p>
          <a:p>
            <a:pPr>
              <a:lnSpc>
                <a:spcPct val="120000"/>
              </a:lnSpc>
            </a:pPr>
            <a:endParaRPr lang="pl-PL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pl-PL" u="sng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pl-PL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pl-PL" u="sng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Uwaga: </a:t>
            </a:r>
            <a:r>
              <a:rPr lang="pl-PL" u="sng" dirty="0" smtClean="0">
                <a:solidFill>
                  <a:schemeClr val="accent1">
                    <a:lumMod val="50000"/>
                  </a:schemeClr>
                </a:solidFill>
              </a:rPr>
              <a:t>nie należy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wysyłać faksem</a:t>
            </a:r>
          </a:p>
          <a:p>
            <a:pPr>
              <a:lnSpc>
                <a:spcPct val="120000"/>
              </a:lnSpc>
            </a:pPr>
            <a:endParaRPr lang="pl-PL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5143" y="4825801"/>
            <a:ext cx="2518307" cy="15705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2606" y="365125"/>
            <a:ext cx="3067050" cy="2295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9942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603822" y="330922"/>
            <a:ext cx="7886700" cy="1325563"/>
          </a:xfrm>
        </p:spPr>
        <p:txBody>
          <a:bodyPr/>
          <a:lstStyle/>
          <a:p>
            <a:r>
              <a:rPr lang="pl-PL" dirty="0" smtClean="0"/>
              <a:t>Przekazanie materiałów do OKE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415638" y="1067234"/>
            <a:ext cx="8177644" cy="5890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pl-PL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</a:pP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</a:rPr>
              <a:t>Po egzaminie pisemnym : 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koperty zwrotne zawierające prace egzaminacyjne z wszystkich </a:t>
            </a:r>
            <a:r>
              <a:rPr lang="pl-PL" dirty="0" err="1">
                <a:solidFill>
                  <a:schemeClr val="accent1">
                    <a:lumMod val="50000"/>
                  </a:schemeClr>
                </a:solidFill>
              </a:rPr>
              <a:t>sal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pl-PL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koperta zawierająca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wadliwe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materiały egzaminacyjne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oraz niewykorzystane arkusze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egzaminacyjne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koperta zawierająca dokumentację: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jeden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egzemplarz protokołu zbiorczego 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pl-PL" sz="1600" b="1" dirty="0" smtClean="0">
                <a:solidFill>
                  <a:schemeClr val="accent1">
                    <a:lumMod val="50000"/>
                  </a:schemeClr>
                </a:solidFill>
              </a:rPr>
              <a:t>OBIEG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endParaRPr lang="pl-PL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uzupełnione wykazy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zdających 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w sali egzaminacyjnej (</a:t>
            </a:r>
            <a:r>
              <a:rPr lang="pl-PL" sz="1600" b="1" dirty="0" smtClean="0">
                <a:solidFill>
                  <a:schemeClr val="accent1">
                    <a:lumMod val="50000"/>
                  </a:schemeClr>
                </a:solidFill>
              </a:rPr>
              <a:t>OBIEG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kopie zaświadczeń stwierdzających uzyskanie tytułu laureata lub finalisty </a:t>
            </a:r>
            <a:endParaRPr lang="pl-PL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kopię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wykazu zawartości przesyłki 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dostarczonej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przez dystrybutora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decyzje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o przerwaniu i unieważnieniu egzaminu 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maturalnego</a:t>
            </a:r>
            <a:b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z danego 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przedmiotu, jeśli taka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sytuacja 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zaistnieje (Zał. 18)</a:t>
            </a:r>
            <a:b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wraz z arkuszami egzaminacyjnymi tych zdających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plany </a:t>
            </a:r>
            <a:r>
              <a:rPr lang="pl-PL" sz="1600" dirty="0" err="1">
                <a:solidFill>
                  <a:schemeClr val="accent1">
                    <a:lumMod val="50000"/>
                  </a:schemeClr>
                </a:solidFill>
              </a:rPr>
              <a:t>sal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(Zał. 13)</a:t>
            </a:r>
          </a:p>
          <a:p>
            <a:pPr lvl="1">
              <a:lnSpc>
                <a:spcPct val="120000"/>
              </a:lnSpc>
            </a:pPr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Przekazanie dokumentów: 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w dniu egzaminu 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z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godnie z instrukcją OKE</a:t>
            </a:r>
          </a:p>
          <a:p>
            <a:pPr>
              <a:lnSpc>
                <a:spcPct val="120000"/>
              </a:lnSpc>
            </a:pPr>
            <a:endParaRPr lang="pl-PL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ChangeAspect="1"/>
          </p:cNvPicPr>
          <p:nvPr/>
        </p:nvPicPr>
        <p:blipFill rotWithShape="1">
          <a:blip r:embed="rId2" cstate="print"/>
          <a:srcRect l="12524" t="6281" r="50940" b="13960"/>
          <a:stretch/>
        </p:blipFill>
        <p:spPr>
          <a:xfrm>
            <a:off x="7055426" y="4382659"/>
            <a:ext cx="1953491" cy="239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5356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Materiały w systemie OBIEG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/>
          <a:lstStyle/>
          <a:p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Listy kontrolne 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Instrukcje pakowania 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Prezentacje OKE </a:t>
            </a:r>
          </a:p>
          <a:p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77" t="10404" r="21931" b="26364"/>
          <a:stretch/>
        </p:blipFill>
        <p:spPr>
          <a:xfrm>
            <a:off x="2826385" y="3114596"/>
            <a:ext cx="6317615" cy="364836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826385" y="4415558"/>
            <a:ext cx="1361267" cy="10464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chemeClr val="accent5">
                    <a:lumMod val="50000"/>
                  </a:schemeClr>
                </a:solidFill>
              </a:rPr>
              <a:t>LO w Rzeszowie</a:t>
            </a:r>
          </a:p>
          <a:p>
            <a:r>
              <a:rPr lang="pl-PL" sz="1000" b="1" dirty="0" smtClean="0">
                <a:solidFill>
                  <a:schemeClr val="accent5">
                    <a:lumMod val="50000"/>
                  </a:schemeClr>
                </a:solidFill>
              </a:rPr>
              <a:t>Im. Jana Matejki</a:t>
            </a:r>
          </a:p>
          <a:p>
            <a:endParaRPr lang="pl-PL" sz="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pl-PL" sz="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pl-PL" sz="800" dirty="0" smtClean="0">
                <a:solidFill>
                  <a:schemeClr val="accent5">
                    <a:lumMod val="50000"/>
                  </a:schemeClr>
                </a:solidFill>
              </a:rPr>
              <a:t>Ul. Szkolna 25</a:t>
            </a:r>
          </a:p>
          <a:p>
            <a:r>
              <a:rPr lang="pl-PL" sz="800" dirty="0" smtClean="0">
                <a:solidFill>
                  <a:schemeClr val="accent5">
                    <a:lumMod val="50000"/>
                  </a:schemeClr>
                </a:solidFill>
              </a:rPr>
              <a:t>12-345 Rzeszów</a:t>
            </a:r>
          </a:p>
          <a:p>
            <a:r>
              <a:rPr lang="pl-PL" sz="800" dirty="0" smtClean="0">
                <a:solidFill>
                  <a:schemeClr val="accent5">
                    <a:lumMod val="50000"/>
                  </a:schemeClr>
                </a:solidFill>
              </a:rPr>
              <a:t>Tel. 12-345-789</a:t>
            </a:r>
            <a:endParaRPr lang="pl-PL" sz="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0190" y="728339"/>
            <a:ext cx="1095160" cy="1416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3420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Kurs na platformie MOODLE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444" y="1446526"/>
            <a:ext cx="7693111" cy="4495416"/>
          </a:xfrm>
        </p:spPr>
      </p:pic>
      <p:sp>
        <p:nvSpPr>
          <p:cNvPr id="5" name="Strzałka w dół 4"/>
          <p:cNvSpPr/>
          <p:nvPr/>
        </p:nvSpPr>
        <p:spPr>
          <a:xfrm rot="20221792">
            <a:off x="550003" y="2677256"/>
            <a:ext cx="193556" cy="97840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" name="Łącznik prostoliniowy 6"/>
          <p:cNvCxnSpPr/>
          <p:nvPr/>
        </p:nvCxnSpPr>
        <p:spPr>
          <a:xfrm>
            <a:off x="926798" y="3694234"/>
            <a:ext cx="1106718" cy="0"/>
          </a:xfrm>
          <a:prstGeom prst="line">
            <a:avLst/>
          </a:prstGeom>
          <a:ln w="190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981" y="1188561"/>
            <a:ext cx="7169517" cy="501134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18" t="22815" r="909" b="4459"/>
          <a:stretch/>
        </p:blipFill>
        <p:spPr>
          <a:xfrm>
            <a:off x="833279" y="2927928"/>
            <a:ext cx="7980219" cy="37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5163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1200" y="2497675"/>
            <a:ext cx="7634514" cy="1571096"/>
          </a:xfrm>
        </p:spPr>
        <p:txBody>
          <a:bodyPr>
            <a:normAutofit/>
          </a:bodyPr>
          <a:lstStyle/>
          <a:p>
            <a:r>
              <a:rPr lang="pl-PL" dirty="0" smtClean="0"/>
              <a:t>Sytuacje szczególne</a:t>
            </a:r>
            <a:br>
              <a:rPr lang="pl-PL" dirty="0" smtClean="0"/>
            </a:br>
            <a:r>
              <a:rPr lang="pl-PL" dirty="0" smtClean="0"/>
              <a:t>w trakcie egzaminu maturalnego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85001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3045" y="354110"/>
            <a:ext cx="7886700" cy="956898"/>
          </a:xfrm>
        </p:spPr>
        <p:txBody>
          <a:bodyPr/>
          <a:lstStyle/>
          <a:p>
            <a:r>
              <a:rPr lang="pl-PL" b="1" dirty="0" smtClean="0"/>
              <a:t>Matura w terminie dodatkowym</a:t>
            </a:r>
            <a:endParaRPr lang="pl-PL" b="1" dirty="0"/>
          </a:p>
        </p:txBody>
      </p:sp>
      <p:graphicFrame>
        <p:nvGraphicFramePr>
          <p:cNvPr id="5" name="Symbol zastępczy zawartości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84830410"/>
              </p:ext>
            </p:extLst>
          </p:nvPr>
        </p:nvGraphicFramePr>
        <p:xfrm>
          <a:off x="343045" y="1726017"/>
          <a:ext cx="8487056" cy="3453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10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660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61454">
                <a:tc>
                  <a:txBody>
                    <a:bodyPr/>
                    <a:lstStyle/>
                    <a:p>
                      <a:pPr algn="l"/>
                      <a:r>
                        <a:rPr lang="pl-PL" sz="2800" b="1" dirty="0" smtClean="0">
                          <a:solidFill>
                            <a:srgbClr val="376EAB"/>
                          </a:solidFill>
                        </a:rPr>
                        <a:t>Część pisemna</a:t>
                      </a:r>
                      <a:endParaRPr lang="pl-PL" sz="2800" b="1" dirty="0">
                        <a:solidFill>
                          <a:srgbClr val="376EAB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baseline="0" dirty="0" smtClean="0">
                          <a:solidFill>
                            <a:srgbClr val="376EAB"/>
                          </a:solidFill>
                        </a:rPr>
                        <a:t>1</a:t>
                      </a:r>
                      <a:r>
                        <a:rPr lang="pl-PL" sz="2800" b="1" dirty="0" smtClean="0">
                          <a:solidFill>
                            <a:srgbClr val="376EAB"/>
                          </a:solidFill>
                        </a:rPr>
                        <a:t>–</a:t>
                      </a:r>
                      <a:r>
                        <a:rPr lang="pl-PL" sz="2800" b="1" baseline="0" dirty="0" smtClean="0">
                          <a:solidFill>
                            <a:srgbClr val="376EAB"/>
                          </a:solidFill>
                        </a:rPr>
                        <a:t>11 czerwca</a:t>
                      </a:r>
                      <a:endParaRPr lang="pl-PL" sz="2800" b="1" dirty="0">
                        <a:solidFill>
                          <a:srgbClr val="376EAB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46219">
                <a:tc>
                  <a:txBody>
                    <a:bodyPr/>
                    <a:lstStyle/>
                    <a:p>
                      <a:pPr algn="l"/>
                      <a:r>
                        <a:rPr lang="pl-PL" sz="2800" b="1" dirty="0" smtClean="0">
                          <a:solidFill>
                            <a:srgbClr val="376EAB"/>
                          </a:solidFill>
                        </a:rPr>
                        <a:t>Część ustna z języka polskiego</a:t>
                      </a:r>
                      <a:endParaRPr lang="pl-PL" sz="2800" b="1" dirty="0">
                        <a:solidFill>
                          <a:srgbClr val="376EAB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 smtClean="0">
                          <a:solidFill>
                            <a:srgbClr val="376EAB"/>
                          </a:solidFill>
                        </a:rPr>
                        <a:t>6–11 czerwca</a:t>
                      </a:r>
                      <a:endParaRPr lang="pl-PL" sz="2800" b="1" dirty="0">
                        <a:solidFill>
                          <a:srgbClr val="376EAB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46220">
                <a:tc>
                  <a:txBody>
                    <a:bodyPr/>
                    <a:lstStyle/>
                    <a:p>
                      <a:pPr algn="l"/>
                      <a:r>
                        <a:rPr lang="pl-PL" sz="2800" b="1" kern="1200" dirty="0" smtClean="0">
                          <a:solidFill>
                            <a:srgbClr val="376EAB"/>
                          </a:solidFill>
                          <a:latin typeface="+mn-lt"/>
                          <a:ea typeface="+mn-ea"/>
                          <a:cs typeface="+mn-cs"/>
                        </a:rPr>
                        <a:t>Część ustna z języka obcego nowożytnego</a:t>
                      </a:r>
                      <a:endParaRPr lang="pl-PL" sz="2800" b="1" kern="1200" dirty="0">
                        <a:solidFill>
                          <a:srgbClr val="376EA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kern="1200" dirty="0" smtClean="0">
                          <a:solidFill>
                            <a:srgbClr val="376EAB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pl-PL" sz="2800" b="1" dirty="0" smtClean="0">
                          <a:solidFill>
                            <a:srgbClr val="376EAB"/>
                          </a:solidFill>
                        </a:rPr>
                        <a:t>–</a:t>
                      </a:r>
                      <a:r>
                        <a:rPr lang="pl-PL" sz="2800" b="1" kern="1200" dirty="0" smtClean="0">
                          <a:solidFill>
                            <a:srgbClr val="376EAB"/>
                          </a:solidFill>
                          <a:latin typeface="+mn-lt"/>
                          <a:ea typeface="+mn-ea"/>
                          <a:cs typeface="+mn-cs"/>
                        </a:rPr>
                        <a:t>17 czerwca</a:t>
                      </a:r>
                      <a:endParaRPr lang="pl-PL" sz="2800" b="1" kern="1200" dirty="0">
                        <a:solidFill>
                          <a:srgbClr val="376EA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4019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09374" y="342736"/>
            <a:ext cx="7886700" cy="1767113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/>
              <a:t>Unieważnienie egzaminu przez przewodniczącego zespołu egzaminacyjnego </a:t>
            </a:r>
            <a:endParaRPr lang="pl-PL" sz="40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706356" y="2268058"/>
            <a:ext cx="7886700" cy="2816560"/>
          </a:xfrm>
        </p:spPr>
        <p:txBody>
          <a:bodyPr>
            <a:noAutofit/>
          </a:bodyPr>
          <a:lstStyle/>
          <a:p>
            <a:r>
              <a:rPr lang="pl-PL" sz="240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następuje w przypadku:</a:t>
            </a:r>
          </a:p>
          <a:p>
            <a:pPr marL="520700" indent="-342900">
              <a:buFont typeface="+mj-lt"/>
              <a:buAutoNum type="arabicPeriod"/>
            </a:pPr>
            <a:r>
              <a:rPr lang="pl-PL" sz="240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stwierdzenia niesamodzielnego rozwiązywania zadań przez absolwenta,</a:t>
            </a:r>
          </a:p>
          <a:p>
            <a:pPr marL="520700" indent="-342900">
              <a:buFont typeface="+mj-lt"/>
              <a:buAutoNum type="arabicPeriod"/>
            </a:pPr>
            <a:r>
              <a:rPr lang="pl-PL" sz="240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wniesienia lub korzystania przez absolwenta </a:t>
            </a: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 z </a:t>
            </a:r>
            <a:r>
              <a:rPr lang="pl-PL" sz="240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urządzenia telekomunikacyjnego lub niedozwolonych pomocy,</a:t>
            </a:r>
          </a:p>
          <a:p>
            <a:pPr marL="520700" indent="-342900">
              <a:buFont typeface="+mj-lt"/>
              <a:buAutoNum type="arabicPeriod"/>
            </a:pPr>
            <a:r>
              <a:rPr lang="pl-PL" sz="240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zakłócania przez absolwenta przebiegu egzaminu.</a:t>
            </a:r>
          </a:p>
        </p:txBody>
      </p:sp>
    </p:spTree>
    <p:extLst>
      <p:ext uri="{BB962C8B-B14F-4D97-AF65-F5344CB8AC3E}">
        <p14:creationId xmlns:p14="http://schemas.microsoft.com/office/powerpoint/2010/main" xmlns="" val="308264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739487" y="481282"/>
            <a:ext cx="7886700" cy="1767113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/>
              <a:t>Unieważnienie egzaminu przez przewodniczącego zespołu egzaminacyjnego </a:t>
            </a:r>
            <a:endParaRPr lang="pl-PL" sz="40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471056" y="2448167"/>
            <a:ext cx="8672944" cy="3523142"/>
          </a:xfrm>
        </p:spPr>
        <p:txBody>
          <a:bodyPr>
            <a:noAutofit/>
          </a:bodyPr>
          <a:lstStyle/>
          <a:p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sposób postępowania:</a:t>
            </a:r>
            <a:endParaRPr lang="pl-PL" sz="240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 marL="520700" indent="-342900">
              <a:buFont typeface="+mj-lt"/>
              <a:buAutoNum type="arabicPeriod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przewodniczący zespołu nadzorującego (przedmiotowego), po konsultacji z pozostałymi członkami zespołu prosi do sali przewodniczącego zespołu egzaminacyjnego,</a:t>
            </a:r>
            <a:endParaRPr lang="pl-PL" sz="240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 marL="520700" indent="-342900">
              <a:buFont typeface="+mj-lt"/>
              <a:buAutoNum type="arabicPeriod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przewodniczący zespołu egzaminacyjnego zaznajamia się              z okolicznościami wystąpienia nieprawidłowości,</a:t>
            </a:r>
            <a:endParaRPr lang="pl-PL" sz="240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 marL="520700" indent="-342900">
              <a:buFont typeface="+mj-lt"/>
              <a:buAutoNum type="arabicPeriod"/>
            </a:pPr>
            <a:r>
              <a:rPr lang="pl-PL" sz="240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przewodniczący zespołu </a:t>
            </a: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egzaminacyjnego podejmuje decyzję     o przerwaniu i unieważnieniu egzaminu i poleca zdającemu opuszczenie sali egzaminacyjnej .</a:t>
            </a:r>
            <a:endParaRPr lang="pl-PL" sz="240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8700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711778" y="481281"/>
            <a:ext cx="7886700" cy="1767113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/>
              <a:t>Unieważnienie egzaminu przez przewodniczącego zespołu egzaminacyjnego </a:t>
            </a:r>
            <a:endParaRPr lang="pl-PL" sz="40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318656" y="2373084"/>
            <a:ext cx="8672944" cy="4027715"/>
          </a:xfrm>
        </p:spPr>
        <p:txBody>
          <a:bodyPr>
            <a:noAutofit/>
          </a:bodyPr>
          <a:lstStyle/>
          <a:p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sposób postępowania cd.:</a:t>
            </a:r>
            <a:endParaRPr lang="pl-PL" sz="240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 marL="635000" indent="-457200">
              <a:buFont typeface="+mj-lt"/>
              <a:buAutoNum type="arabicPeriod" startAt="4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przewodniczącego zespołu egzaminacyjnego wypełnia stosowny formularz (załącznik 18),</a:t>
            </a:r>
            <a:endParaRPr lang="pl-PL" sz="240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 marL="635000" indent="-457200">
              <a:buFont typeface="+mj-lt"/>
              <a:buAutoNum type="arabicPeriod" startAt="4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informację o przerwaniu i unieważnieniu egzaminu przewodniczący zespołu przedmiotowego lub zespołu nadzorującego  odnotowuje odpowiednio w protokole indywidualnym lub przebiegu egzaminu w danej sali,</a:t>
            </a:r>
            <a:endParaRPr lang="pl-PL" sz="240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 marL="635000" indent="-457200">
              <a:buFont typeface="+mj-lt"/>
              <a:buAutoNum type="arabicPeriod" startAt="4"/>
            </a:pPr>
            <a:r>
              <a:rPr lang="pl-PL" sz="240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informację o przerwaniu i unieważnieniu </a:t>
            </a: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egzaminu </a:t>
            </a:r>
            <a:r>
              <a:rPr lang="pl-PL" sz="240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przewodniczącego zespołu </a:t>
            </a: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egzaminacyjnego odnotowuje          w protokole zbiorczym i dołącza decyzję o unieważnieniu. </a:t>
            </a:r>
            <a:b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</a:b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Kopię decyzji pozostawia w dokumentacji szkoły.</a:t>
            </a:r>
            <a:endParaRPr lang="pl-PL" sz="240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190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739487" y="495135"/>
            <a:ext cx="7886700" cy="1767113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/>
              <a:t>Unieważnienie egzaminu przez przewodniczącego zespołu egzaminacyjnego </a:t>
            </a:r>
            <a:endParaRPr lang="pl-PL" sz="40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346365" y="2503584"/>
            <a:ext cx="8672944" cy="3897215"/>
          </a:xfrm>
        </p:spPr>
        <p:txBody>
          <a:bodyPr>
            <a:noAutofit/>
          </a:bodyPr>
          <a:lstStyle/>
          <a:p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konsekwencje dla zdającego:</a:t>
            </a:r>
          </a:p>
          <a:p>
            <a:pPr marL="635000" indent="-457200">
              <a:buFont typeface="+mj-lt"/>
              <a:buAutoNum type="arabicPeriod"/>
            </a:pPr>
            <a:r>
              <a:rPr lang="pl-PL" sz="240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j</a:t>
            </a: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eżeli unieważniony został egzamin w części ustnej lub pisemnej z przedmiotu obowiązkowego lub to był jedyny wybrany przedmiot dodatkowy lub jedyny przedmiot dodatkowy do którego przystąpił, to absolwent nie zdał egzaminu maturalnego i nie może przystąpić w tym samym roku do egzaminu                w terminie poprawkowym,</a:t>
            </a:r>
          </a:p>
          <a:p>
            <a:pPr marL="635000" indent="-457200">
              <a:buFont typeface="+mj-lt"/>
              <a:buAutoNum type="arabicPeriod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unieważnienie egzaminu z jednego z przedmiotów nie stanowi przeszkody w przystępowaniu do egzaminu z pozostałych przedmiotów.</a:t>
            </a:r>
          </a:p>
        </p:txBody>
      </p:sp>
    </p:spTree>
    <p:extLst>
      <p:ext uri="{BB962C8B-B14F-4D97-AF65-F5344CB8AC3E}">
        <p14:creationId xmlns:p14="http://schemas.microsoft.com/office/powerpoint/2010/main" xmlns="" val="201546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7744" y="384047"/>
            <a:ext cx="8814816" cy="1915877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/>
              <a:t>Postępowanie w przypadku zaginięcia przesyłki z materiałami do części pisemnej egzaminu maturalnego</a:t>
            </a:r>
            <a:endParaRPr lang="pl-PL" sz="40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51074" y="2373077"/>
            <a:ext cx="8548255" cy="3869505"/>
          </a:xfrm>
        </p:spPr>
        <p:txBody>
          <a:bodyPr>
            <a:noAutofit/>
          </a:bodyPr>
          <a:lstStyle/>
          <a:p>
            <a:pPr marL="635000" indent="-457200">
              <a:lnSpc>
                <a:spcPct val="8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l-PL" sz="240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Po stwierdzeniu zaginięcia przesyłki z materiałami egzaminacyjnymi przewodniczący zespołu egzaminacyjnego powiadamia dyrektora OKE, który przeprowadza postępowanie wyjaśniające.</a:t>
            </a:r>
          </a:p>
          <a:p>
            <a:pPr marL="635000" indent="-457200">
              <a:lnSpc>
                <a:spcPct val="8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l-PL" sz="240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Dyrektor OKE, w porozumieniu z dyrektorem CKE, podejmuje decyzję o ewentualnym zawieszeniu egzaminu, a dyrektor CKE ustala nowy termin egzaminu z danego </a:t>
            </a: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przedmiot i informuje  o tym dyrektorów OKE, którzy powiadamiają przewodniczących zespołów egzaminacyjnych.</a:t>
            </a:r>
          </a:p>
          <a:p>
            <a:pPr marL="635000" indent="-457200">
              <a:lnSpc>
                <a:spcPct val="8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Zdający stosowne informacje w tej sprawie uzyskują w szkole, w której przystępowali do egzaminu. </a:t>
            </a:r>
            <a:endParaRPr lang="pl-PL" sz="240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112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274319"/>
            <a:ext cx="8924544" cy="1952453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/>
              <a:t>Postępowanie w przypadku stwierdzenia braku stron lub innych usterek w arkuszach egzaminacyjnych</a:t>
            </a:r>
            <a:endParaRPr lang="pl-PL" sz="40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32786" y="2391365"/>
            <a:ext cx="8548255" cy="3869505"/>
          </a:xfrm>
        </p:spPr>
        <p:txBody>
          <a:bodyPr>
            <a:noAutofit/>
          </a:bodyPr>
          <a:lstStyle/>
          <a:p>
            <a:pPr marL="635000" indent="-457200">
              <a:spcBef>
                <a:spcPts val="600"/>
              </a:spcBef>
              <a:buFont typeface="+mj-lt"/>
              <a:buAutoNum type="arabicPeriod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W przypadku stwierdzenia braku stron lub innych usterek         w arkuszach egzaminacyjnych przewodniczący zespołu nadzorującego odnotowuje ten fakt w protokole przebiegu części pisemnej egzaminu w danej sali i zgłasza przewodniczącemu zespołu egzaminacyjnego konieczność wykorzystania arkuszy rezerwowych.</a:t>
            </a:r>
          </a:p>
          <a:p>
            <a:pPr marL="635000" indent="-457200">
              <a:spcBef>
                <a:spcPts val="600"/>
              </a:spcBef>
              <a:buFont typeface="+mj-lt"/>
              <a:buAutoNum type="arabicPeriod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 Informację o wykorzystaniu arkuszy rezerwowych odnotowuje się w protokole zbiorczym przebiegu egzaminu z danego przedmiotu.</a:t>
            </a:r>
            <a:endParaRPr lang="pl-PL" sz="240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823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274319"/>
            <a:ext cx="8924544" cy="1952453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/>
              <a:t>Postępowanie w przypadku stwierdzenia braku stron lub innych usterek w arkuszach egzaminacyjnych</a:t>
            </a:r>
            <a:endParaRPr lang="pl-PL" sz="40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32786" y="2345645"/>
            <a:ext cx="8548255" cy="3869505"/>
          </a:xfrm>
        </p:spPr>
        <p:txBody>
          <a:bodyPr>
            <a:noAutofit/>
          </a:bodyPr>
          <a:lstStyle/>
          <a:p>
            <a:pPr marL="635000" indent="-457200">
              <a:spcBef>
                <a:spcPts val="600"/>
              </a:spcBef>
              <a:buFont typeface="+mj-lt"/>
              <a:buAutoNum type="arabicPeriod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Jeżeli liczba arkuszy rezerwowych jest niewystarczająca do przeprowadzenia danego egzaminu, przewodniczący zespołu egzaminacyjnego powiadamia dyrektora OKE, który podejmuje decyzję co do dalszego przebiegu egzaminu. Nie wykonuje się  z własnej inicjatywy kopii arkuszy egzaminacyjnych.</a:t>
            </a:r>
          </a:p>
          <a:p>
            <a:pPr marL="635000" indent="-457200">
              <a:spcBef>
                <a:spcPts val="600"/>
              </a:spcBef>
              <a:buFont typeface="+mj-lt"/>
              <a:buAutoNum type="arabicPeriod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Zdający czekają na decyzję dyrektora OKE nie opuszczając sali egzaminacyjnej.</a:t>
            </a:r>
          </a:p>
          <a:p>
            <a:pPr marL="635000" indent="-457200">
              <a:spcBef>
                <a:spcPts val="600"/>
              </a:spcBef>
              <a:buFont typeface="+mj-lt"/>
              <a:buAutoNum type="arabicPeriod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Decyzję w sprawie dalszego przebiegu egzaminu dyrektor OKE lub jego przedstawiciel przekazuje telefonicznie, faksem lub pocztą elektroniczną przewodniczącemu zespołu egzaminacyjnego.</a:t>
            </a:r>
            <a:endParaRPr lang="pl-PL" sz="240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617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274319"/>
            <a:ext cx="8924544" cy="1952453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/>
              <a:t>Postępowanie w przypadku zagrożenia lub nagłego zakłócenia przebiegu egzaminu</a:t>
            </a:r>
            <a:endParaRPr lang="pl-PL" sz="40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32786" y="2345645"/>
            <a:ext cx="8548255" cy="3869505"/>
          </a:xfrm>
        </p:spPr>
        <p:txBody>
          <a:bodyPr>
            <a:noAutofit/>
          </a:bodyPr>
          <a:lstStyle/>
          <a:p>
            <a:pPr marL="635000" indent="-457200">
              <a:spcBef>
                <a:spcPts val="600"/>
              </a:spcBef>
              <a:buFont typeface="+mj-lt"/>
              <a:buAutoNum type="arabicPeriod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W przypadku zagrożenia lub nagłego zakłócenia przebiegu egzaminu przewodniczący zespołu egzaminacyjnego zawiesza lub przerywa dany egzamin  i powiadamia o tym dyrektora OKE, a w razie potrzeby odpowiednie służby.</a:t>
            </a:r>
          </a:p>
          <a:p>
            <a:pPr marL="635000" indent="-457200">
              <a:spcBef>
                <a:spcPts val="600"/>
              </a:spcBef>
              <a:buFont typeface="+mj-lt"/>
              <a:buAutoNum type="arabicPeriod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Dyrektor OKE, w porozumieniu z dyrektorem CKE, podejmuje decyzję w sprawie dalszego przebiegu egzaminu.</a:t>
            </a:r>
          </a:p>
          <a:p>
            <a:pPr marL="635000" indent="-457200">
              <a:spcBef>
                <a:spcPts val="600"/>
              </a:spcBef>
              <a:buFont typeface="+mj-lt"/>
              <a:buAutoNum type="arabicPeriod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Decyzję w sprawie dalszego przebiegu egzaminu dyrektor OKE lub jego przedstawiciel przekazuje telefonicznie, faksem lub pocztą elektroniczną przewodniczącemu zespołu egzaminacyjnego.</a:t>
            </a:r>
          </a:p>
          <a:p>
            <a:pPr marL="635000" indent="-457200">
              <a:spcBef>
                <a:spcPts val="600"/>
              </a:spcBef>
              <a:buFont typeface="+mj-lt"/>
              <a:buAutoNum type="arabicPeriod"/>
            </a:pPr>
            <a:endParaRPr lang="pl-PL" sz="2400" dirty="0" smtClean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6753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8518" y="477956"/>
            <a:ext cx="7886700" cy="1767113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/>
              <a:t>Przerwanie przez zdającego egzaminu z przyczyn losowych lub zdrowotnych</a:t>
            </a:r>
            <a:endParaRPr lang="pl-PL" sz="40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2448" y="2663467"/>
            <a:ext cx="7886700" cy="3819629"/>
          </a:xfrm>
        </p:spPr>
        <p:txBody>
          <a:bodyPr>
            <a:normAutofit/>
          </a:bodyPr>
          <a:lstStyle/>
          <a:p>
            <a:pPr marL="635000" indent="-457200">
              <a:buFont typeface="+mj-lt"/>
              <a:buAutoNum type="arabicPeriod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Przed rozpoczęciem egzaminu maturalnego przewodniczący zespołu egzaminacyjnego ma obowiązek upewnić się, że wszyscy zdający dobrze się czują i mogą przystąpić do egzaminu  i poinformować, że przerwanie egzaminu z przyczyn zdrowotnych nie uprawnia do przystąpienia do egzaminu w terminie dodatkowym.</a:t>
            </a:r>
            <a:endParaRPr lang="pl-PL" sz="240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2426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8518" y="477956"/>
            <a:ext cx="7886700" cy="1767113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/>
              <a:t>Przerwanie przez zdającego egzaminu z przyczyn losowych lub zdrowotnych</a:t>
            </a:r>
            <a:endParaRPr lang="pl-PL" sz="40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2448" y="2663467"/>
            <a:ext cx="7886700" cy="3819629"/>
          </a:xfrm>
        </p:spPr>
        <p:txBody>
          <a:bodyPr>
            <a:normAutofit/>
          </a:bodyPr>
          <a:lstStyle/>
          <a:p>
            <a:pPr marL="635000" indent="-457200">
              <a:buFont typeface="+mj-lt"/>
              <a:buAutoNum type="arabicPeriod" startAt="2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Jeżeli podczas trwania egzaminu zdający przerywa ten egzamin z powodów zdrowotnych lub losowych, przewodniczący zespołu przedmiotowego lub nadzorującego organizuje pomoc, dbając o to aby zdający nie miał możliwości kontaktu z innymi osobami poza tymi, które udzielają mu pomocy. Rejestruje godzinę przerwania egzaminu.</a:t>
            </a:r>
          </a:p>
          <a:p>
            <a:pPr marL="635000" indent="-457200">
              <a:buFont typeface="+mj-lt"/>
              <a:buAutoNum type="arabicPeriod" startAt="2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Jeżeli zdający poczuje się na siłach kontynuować egzamin można na to zezwolić, przy czym nie przedłuża się czasu trwania egzaminu.</a:t>
            </a:r>
          </a:p>
          <a:p>
            <a:pPr marL="635000" indent="-457200">
              <a:buFont typeface="+mj-lt"/>
              <a:buAutoNum type="arabicPeriod" startAt="2"/>
            </a:pPr>
            <a:endParaRPr lang="pl-PL" sz="240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399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3045" y="354109"/>
            <a:ext cx="7886700" cy="923847"/>
          </a:xfrm>
        </p:spPr>
        <p:txBody>
          <a:bodyPr/>
          <a:lstStyle/>
          <a:p>
            <a:r>
              <a:rPr lang="pl-PL" b="1" dirty="0" smtClean="0">
                <a:effectLst/>
              </a:rPr>
              <a:t>Matura w terminie poprawkowym</a:t>
            </a:r>
            <a:endParaRPr lang="pl-PL" b="1" dirty="0">
              <a:effectLst/>
            </a:endParaRPr>
          </a:p>
        </p:txBody>
      </p:sp>
      <p:graphicFrame>
        <p:nvGraphicFramePr>
          <p:cNvPr id="4" name="Symbol zastępczy zawartości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82500457"/>
              </p:ext>
            </p:extLst>
          </p:nvPr>
        </p:nvGraphicFramePr>
        <p:xfrm>
          <a:off x="343045" y="1726017"/>
          <a:ext cx="8487056" cy="23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10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660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61454">
                <a:tc>
                  <a:txBody>
                    <a:bodyPr/>
                    <a:lstStyle/>
                    <a:p>
                      <a:pPr algn="l"/>
                      <a:r>
                        <a:rPr lang="pl-PL" sz="2800" b="1" dirty="0" smtClean="0">
                          <a:solidFill>
                            <a:srgbClr val="376EAB"/>
                          </a:solidFill>
                        </a:rPr>
                        <a:t>Część pisemna</a:t>
                      </a:r>
                      <a:endParaRPr lang="pl-PL" sz="2800" b="1" dirty="0">
                        <a:solidFill>
                          <a:srgbClr val="376EAB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baseline="0" dirty="0" smtClean="0">
                          <a:solidFill>
                            <a:srgbClr val="376EAB"/>
                          </a:solidFill>
                        </a:rPr>
                        <a:t>23 sierpnia</a:t>
                      </a:r>
                      <a:endParaRPr lang="pl-PL" sz="2800" b="1" dirty="0">
                        <a:solidFill>
                          <a:srgbClr val="376EAB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46219">
                <a:tc>
                  <a:txBody>
                    <a:bodyPr/>
                    <a:lstStyle/>
                    <a:p>
                      <a:pPr algn="l"/>
                      <a:r>
                        <a:rPr lang="pl-PL" sz="2800" b="1" dirty="0" smtClean="0">
                          <a:solidFill>
                            <a:srgbClr val="376EAB"/>
                          </a:solidFill>
                        </a:rPr>
                        <a:t>Część ustna </a:t>
                      </a:r>
                      <a:r>
                        <a:rPr lang="pl-PL" sz="2000" b="0" dirty="0" smtClean="0">
                          <a:solidFill>
                            <a:srgbClr val="376EAB"/>
                          </a:solidFill>
                        </a:rPr>
                        <a:t>(język polski, język mniejszości narodowych, języki obce nowożytne</a:t>
                      </a:r>
                      <a:r>
                        <a:rPr lang="pl-PL" sz="2000" b="0" baseline="0" dirty="0" smtClean="0">
                          <a:solidFill>
                            <a:srgbClr val="376EAB"/>
                          </a:solidFill>
                        </a:rPr>
                        <a:t>)</a:t>
                      </a:r>
                      <a:endParaRPr lang="pl-PL" sz="2000" b="0" dirty="0">
                        <a:solidFill>
                          <a:srgbClr val="376EAB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 smtClean="0">
                          <a:solidFill>
                            <a:srgbClr val="376EAB"/>
                          </a:solidFill>
                        </a:rPr>
                        <a:t>24–26 sierpnia</a:t>
                      </a:r>
                      <a:endParaRPr lang="pl-PL" sz="2800" b="1" dirty="0">
                        <a:solidFill>
                          <a:srgbClr val="376EAB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9081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8518" y="477956"/>
            <a:ext cx="7886700" cy="1767113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/>
              <a:t>Przerwanie przez zdającego egzaminu z przyczyn losowych lub zdrowotnych</a:t>
            </a:r>
            <a:endParaRPr lang="pl-PL" sz="40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2448" y="2663467"/>
            <a:ext cx="7886700" cy="3819629"/>
          </a:xfrm>
        </p:spPr>
        <p:txBody>
          <a:bodyPr>
            <a:normAutofit/>
          </a:bodyPr>
          <a:lstStyle/>
          <a:p>
            <a:pPr marL="635000" indent="-457200">
              <a:buFont typeface="+mj-lt"/>
              <a:buAutoNum type="arabicPeriod" startAt="4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W przypadku gdy zdający przerwał egzamin i nie podjął pracy przewodniczący zespołu nadzorującego odbiera jego pracę i po zakończeniu egzaminu pakuje jego pracę razem z pozostałymi.</a:t>
            </a:r>
          </a:p>
          <a:p>
            <a:pPr marL="635000" indent="-457200">
              <a:buFont typeface="+mj-lt"/>
              <a:buAutoNum type="arabicPeriod" startAt="4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Informację o tym zdarzeniu odnotowuje się w protokole przebiegu części pisemnej w sali (załącznik 16.) oraz         w protokole zbiorczym (załącznik 17.).</a:t>
            </a:r>
          </a:p>
          <a:p>
            <a:pPr marL="635000" indent="-457200">
              <a:buFont typeface="+mj-lt"/>
              <a:buAutoNum type="arabicPeriod" startAt="4"/>
            </a:pPr>
            <a:endParaRPr lang="pl-PL" sz="240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607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8518" y="477956"/>
            <a:ext cx="7886700" cy="1767113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/>
              <a:t>Przerwanie przez zdającego egzaminu z przyczyn losowych lub zdrowotnych</a:t>
            </a:r>
            <a:endParaRPr lang="pl-PL" sz="40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2448" y="2663467"/>
            <a:ext cx="7886700" cy="3819629"/>
          </a:xfrm>
        </p:spPr>
        <p:txBody>
          <a:bodyPr>
            <a:normAutofit/>
          </a:bodyPr>
          <a:lstStyle/>
          <a:p>
            <a:pPr marL="635000" indent="-457200">
              <a:buFont typeface="+mj-lt"/>
              <a:buAutoNum type="arabicPeriod" startAt="6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Dyrektor OKE podejmuje decyzję o skierowaniu pracy do oceny przez egzaminatora lub o przyznaniu zdającemu prawa do przystąpienia do egzaminu w terminie dodatkowym, po przedstawieniu przez zdającego lub jego rodziców udokumentowanego wniosku w tej sprawie (załącznik 6.).</a:t>
            </a:r>
          </a:p>
          <a:p>
            <a:pPr marL="635000" indent="-457200">
              <a:buFont typeface="+mj-lt"/>
              <a:buAutoNum type="arabicPeriod" startAt="6"/>
            </a:pPr>
            <a:endParaRPr lang="pl-PL" sz="240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1512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7078" y="615116"/>
            <a:ext cx="7886700" cy="1767113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/>
              <a:t>Unieważnienia egzaminu maturalnego przez dyrektora OKE albo dyrektora CKE</a:t>
            </a:r>
            <a:endParaRPr lang="pl-PL" sz="40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587312" y="2480587"/>
            <a:ext cx="7886700" cy="4020797"/>
          </a:xfrm>
        </p:spPr>
        <p:txBody>
          <a:bodyPr>
            <a:normAutofit/>
          </a:bodyPr>
          <a:lstStyle/>
          <a:p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powody:</a:t>
            </a:r>
          </a:p>
          <a:p>
            <a:pPr marL="635000" indent="-457200">
              <a:buFont typeface="+mj-lt"/>
              <a:buAutoNum type="arabicPeriod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stwierdzenie podczas sprawdzania pracy egzaminacyjnej przez egzaminatora niesamodzielnego rozwiązywania zadania lub zadań przez zdającego lub występowanie       w pracy egzaminacyjnej jednakowych sformułowań wskazujących na udostępnienie rozwiązań innemu zdającemu lub korzystanie z rozwiązań innego zdającego.</a:t>
            </a:r>
            <a:endParaRPr lang="pl-PL" sz="240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859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7934" y="468812"/>
            <a:ext cx="7886700" cy="1767113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/>
              <a:t>Unieważnienia egzaminu maturalnego przez dyrektora OKE albo dyrektora CKE</a:t>
            </a:r>
            <a:endParaRPr lang="pl-PL" sz="40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700959" y="2837203"/>
            <a:ext cx="7886700" cy="4020797"/>
          </a:xfrm>
        </p:spPr>
        <p:txBody>
          <a:bodyPr>
            <a:normAutofit/>
          </a:bodyPr>
          <a:lstStyle/>
          <a:p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powody </a:t>
            </a:r>
            <a:r>
              <a:rPr lang="pl-PL" sz="2400" dirty="0" err="1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cd</a:t>
            </a: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.:</a:t>
            </a:r>
          </a:p>
          <a:p>
            <a:pPr marL="635000" indent="-457200">
              <a:buFont typeface="+mj-lt"/>
              <a:buAutoNum type="arabicPeriod" startAt="2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zgłoszenie przez zdającego uzasadnionych zastrzeżeń związanych z naruszeniem przepisów dotyczących przeprowadzania egzaminu maturalnego,</a:t>
            </a:r>
          </a:p>
          <a:p>
            <a:pPr marL="635000" indent="-457200">
              <a:buFont typeface="+mj-lt"/>
              <a:buAutoNum type="arabicPeriod" startAt="2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zaistnienie okoliczności prowadzących do naruszenia przepisów dotyczących przeprowadzania egzaminu maturalnego (unieważnienie z urzędu),</a:t>
            </a:r>
          </a:p>
        </p:txBody>
      </p:sp>
    </p:spTree>
    <p:extLst>
      <p:ext uri="{BB962C8B-B14F-4D97-AF65-F5344CB8AC3E}">
        <p14:creationId xmlns:p14="http://schemas.microsoft.com/office/powerpoint/2010/main" xmlns="" val="2740711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pl-PL" sz="4000" b="0" dirty="0" smtClean="0"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</a:rPr>
              <a:t>Unieważnienia -                   niesamodzielna praca ucznia</a:t>
            </a:r>
            <a:endParaRPr lang="pl-PL" sz="4000" b="0" dirty="0"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</a:endParaRPr>
          </a:p>
        </p:txBody>
      </p:sp>
      <p:grpSp>
        <p:nvGrpSpPr>
          <p:cNvPr id="49" name="Grupa 48"/>
          <p:cNvGrpSpPr/>
          <p:nvPr/>
        </p:nvGrpSpPr>
        <p:grpSpPr>
          <a:xfrm>
            <a:off x="3044737" y="5548967"/>
            <a:ext cx="5964457" cy="1232033"/>
            <a:chOff x="3044737" y="5548967"/>
            <a:chExt cx="5964457" cy="1232033"/>
          </a:xfrm>
        </p:grpSpPr>
        <p:graphicFrame>
          <p:nvGraphicFramePr>
            <p:cNvPr id="89" name="Diagram 88"/>
            <p:cNvGraphicFramePr/>
            <p:nvPr/>
          </p:nvGraphicFramePr>
          <p:xfrm>
            <a:off x="3044737" y="5548967"/>
            <a:ext cx="5964457" cy="12320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pole tekstowe 8"/>
            <p:cNvSpPr txBox="1"/>
            <p:nvPr/>
          </p:nvSpPr>
          <p:spPr>
            <a:xfrm>
              <a:off x="5226518" y="6134669"/>
              <a:ext cx="36190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l-PL" sz="1200" dirty="0" smtClean="0"/>
                <a:t>– za pośrednictwem dyrektora szkoły – </a:t>
              </a:r>
              <a:r>
                <a:rPr lang="pl-PL" sz="1200" b="1" dirty="0" smtClean="0"/>
                <a:t>przekazuje zdającemu pisemną informację o unieważnieniu </a:t>
              </a:r>
              <a:r>
                <a:rPr lang="pl-PL" sz="1200" dirty="0" smtClean="0"/>
                <a:t>danej części sprawdzianu/egzaminu  wraz  z uzasadnieniem</a:t>
              </a:r>
              <a:endParaRPr lang="pl-PL" sz="1200" dirty="0"/>
            </a:p>
          </p:txBody>
        </p:sp>
      </p:grpSp>
      <p:grpSp>
        <p:nvGrpSpPr>
          <p:cNvPr id="20" name="Grupa 19"/>
          <p:cNvGrpSpPr/>
          <p:nvPr/>
        </p:nvGrpSpPr>
        <p:grpSpPr>
          <a:xfrm>
            <a:off x="338488" y="1588182"/>
            <a:ext cx="4435641" cy="1018693"/>
            <a:chOff x="330464" y="1416501"/>
            <a:chExt cx="4435641" cy="1018693"/>
          </a:xfrm>
        </p:grpSpPr>
        <p:graphicFrame>
          <p:nvGraphicFramePr>
            <p:cNvPr id="21" name="Diagram 20"/>
            <p:cNvGraphicFramePr/>
            <p:nvPr/>
          </p:nvGraphicFramePr>
          <p:xfrm>
            <a:off x="330464" y="1416501"/>
            <a:ext cx="4435641" cy="101869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22" name="pole tekstowe 21"/>
            <p:cNvSpPr txBox="1"/>
            <p:nvPr/>
          </p:nvSpPr>
          <p:spPr>
            <a:xfrm>
              <a:off x="2541068" y="1925057"/>
              <a:ext cx="17822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l-PL" sz="1200" b="1" dirty="0" smtClean="0"/>
                <a:t>niezwłocznie</a:t>
              </a:r>
              <a:r>
                <a:rPr lang="pl-PL" sz="1200" dirty="0" smtClean="0"/>
                <a:t> przekazuje informację zdającemu</a:t>
              </a:r>
              <a:endParaRPr lang="pl-PL" sz="1200" dirty="0"/>
            </a:p>
          </p:txBody>
        </p:sp>
      </p:grpSp>
      <p:cxnSp>
        <p:nvCxnSpPr>
          <p:cNvPr id="24" name="Łącznik prosty ze strzałką 23"/>
          <p:cNvCxnSpPr/>
          <p:nvPr/>
        </p:nvCxnSpPr>
        <p:spPr>
          <a:xfrm>
            <a:off x="1491916" y="1626681"/>
            <a:ext cx="0" cy="471638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upa 45"/>
          <p:cNvGrpSpPr/>
          <p:nvPr/>
        </p:nvGrpSpPr>
        <p:grpSpPr>
          <a:xfrm>
            <a:off x="280739" y="3031969"/>
            <a:ext cx="4050630" cy="895153"/>
            <a:chOff x="280739" y="3031969"/>
            <a:chExt cx="4050630" cy="895153"/>
          </a:xfrm>
        </p:grpSpPr>
        <p:graphicFrame>
          <p:nvGraphicFramePr>
            <p:cNvPr id="36" name="Diagram 35"/>
            <p:cNvGraphicFramePr/>
            <p:nvPr/>
          </p:nvGraphicFramePr>
          <p:xfrm>
            <a:off x="280739" y="3031969"/>
            <a:ext cx="4050630" cy="8951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sp>
          <p:nvSpPr>
            <p:cNvPr id="37" name="pole tekstowe 36"/>
            <p:cNvSpPr txBox="1"/>
            <p:nvPr/>
          </p:nvSpPr>
          <p:spPr>
            <a:xfrm>
              <a:off x="2125578" y="3453891"/>
              <a:ext cx="20517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l-PL" sz="1200" b="1" dirty="0" smtClean="0"/>
                <a:t>składa</a:t>
              </a:r>
              <a:r>
                <a:rPr lang="pl-PL" sz="1200" dirty="0" smtClean="0"/>
                <a:t> wniosek do dyrektora OKE o wgląd do dokumentacji </a:t>
              </a:r>
              <a:endParaRPr lang="pl-PL" sz="1200" dirty="0"/>
            </a:p>
          </p:txBody>
        </p:sp>
      </p:grpSp>
      <p:sp>
        <p:nvSpPr>
          <p:cNvPr id="40" name="pole tekstowe 39"/>
          <p:cNvSpPr txBox="1"/>
          <p:nvPr/>
        </p:nvSpPr>
        <p:spPr>
          <a:xfrm>
            <a:off x="1499935" y="2789747"/>
            <a:ext cx="158015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l-PL" sz="1200" b="1" i="1" dirty="0" smtClean="0"/>
              <a:t>2 dni </a:t>
            </a:r>
            <a:r>
              <a:rPr lang="pl-PL" sz="1200" i="1" dirty="0" smtClean="0"/>
              <a:t>robocze od otrzymania informacji</a:t>
            </a:r>
            <a:endParaRPr lang="pl-PL" sz="1200" i="1" dirty="0"/>
          </a:p>
        </p:txBody>
      </p:sp>
      <p:sp>
        <p:nvSpPr>
          <p:cNvPr id="56" name="pole tekstowe 55"/>
          <p:cNvSpPr txBox="1"/>
          <p:nvPr/>
        </p:nvSpPr>
        <p:spPr>
          <a:xfrm>
            <a:off x="1538435" y="3955996"/>
            <a:ext cx="2831435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l-PL" sz="1200" i="1" dirty="0" smtClean="0"/>
              <a:t>nie więcej niż </a:t>
            </a:r>
            <a:r>
              <a:rPr lang="pl-PL" sz="1200" b="1" i="1" dirty="0" smtClean="0"/>
              <a:t>7 dni </a:t>
            </a:r>
            <a:r>
              <a:rPr lang="pl-PL" sz="1200" i="1" dirty="0" smtClean="0"/>
              <a:t>od otrzymania wniosku</a:t>
            </a:r>
            <a:endParaRPr lang="pl-PL" sz="1200" i="1" dirty="0"/>
          </a:p>
        </p:txBody>
      </p:sp>
      <p:sp>
        <p:nvSpPr>
          <p:cNvPr id="61" name="pole tekstowe 60"/>
          <p:cNvSpPr txBox="1"/>
          <p:nvPr/>
        </p:nvSpPr>
        <p:spPr>
          <a:xfrm>
            <a:off x="229479" y="4880022"/>
            <a:ext cx="158006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l-PL" sz="1200" i="1" dirty="0" smtClean="0"/>
              <a:t>nie więcej niż </a:t>
            </a:r>
            <a:r>
              <a:rPr lang="pl-PL" sz="1200" b="1" i="1" dirty="0" smtClean="0"/>
              <a:t>7 dni </a:t>
            </a:r>
            <a:r>
              <a:rPr lang="pl-PL" sz="1200" i="1" dirty="0" smtClean="0"/>
              <a:t>od otrzymania wniosku</a:t>
            </a:r>
            <a:endParaRPr lang="pl-PL" sz="1200" i="1" dirty="0"/>
          </a:p>
        </p:txBody>
      </p:sp>
      <p:cxnSp>
        <p:nvCxnSpPr>
          <p:cNvPr id="38" name="Łącznik prosty ze strzałką 37"/>
          <p:cNvCxnSpPr/>
          <p:nvPr/>
        </p:nvCxnSpPr>
        <p:spPr>
          <a:xfrm>
            <a:off x="1453415" y="2492943"/>
            <a:ext cx="0" cy="972164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upa 47"/>
          <p:cNvGrpSpPr/>
          <p:nvPr/>
        </p:nvGrpSpPr>
        <p:grpSpPr>
          <a:xfrm>
            <a:off x="4544729" y="3049614"/>
            <a:ext cx="4050630" cy="895153"/>
            <a:chOff x="4544729" y="3049614"/>
            <a:chExt cx="4050630" cy="895153"/>
          </a:xfrm>
        </p:grpSpPr>
        <p:graphicFrame>
          <p:nvGraphicFramePr>
            <p:cNvPr id="42" name="Diagram 41"/>
            <p:cNvGraphicFramePr/>
            <p:nvPr/>
          </p:nvGraphicFramePr>
          <p:xfrm>
            <a:off x="4544729" y="3049614"/>
            <a:ext cx="4050630" cy="8951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sp>
          <p:nvSpPr>
            <p:cNvPr id="44" name="pole tekstowe 43"/>
            <p:cNvSpPr txBox="1"/>
            <p:nvPr/>
          </p:nvSpPr>
          <p:spPr>
            <a:xfrm>
              <a:off x="6282087" y="3471537"/>
              <a:ext cx="22266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l-PL" sz="1200" b="1" dirty="0" smtClean="0"/>
                <a:t>nie składa </a:t>
              </a:r>
              <a:r>
                <a:rPr lang="pl-PL" sz="1200" dirty="0" smtClean="0"/>
                <a:t>wniosku do dyrektora OKE o wgląd do dokumentacji </a:t>
              </a:r>
              <a:endParaRPr lang="pl-PL" sz="1200" dirty="0"/>
            </a:p>
          </p:txBody>
        </p:sp>
      </p:grpSp>
      <p:cxnSp>
        <p:nvCxnSpPr>
          <p:cNvPr id="45" name="Łącznik prosty ze strzałką 44"/>
          <p:cNvCxnSpPr/>
          <p:nvPr/>
        </p:nvCxnSpPr>
        <p:spPr>
          <a:xfrm>
            <a:off x="2252312" y="2415953"/>
            <a:ext cx="2502568" cy="109728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upa 46"/>
          <p:cNvGrpSpPr/>
          <p:nvPr/>
        </p:nvGrpSpPr>
        <p:grpSpPr>
          <a:xfrm>
            <a:off x="259880" y="4260292"/>
            <a:ext cx="4435641" cy="558815"/>
            <a:chOff x="259880" y="4260292"/>
            <a:chExt cx="4435641" cy="558815"/>
          </a:xfrm>
        </p:grpSpPr>
        <p:grpSp>
          <p:nvGrpSpPr>
            <p:cNvPr id="58" name="Grupa 57"/>
            <p:cNvGrpSpPr/>
            <p:nvPr/>
          </p:nvGrpSpPr>
          <p:grpSpPr>
            <a:xfrm>
              <a:off x="259880" y="4260292"/>
              <a:ext cx="4435641" cy="558815"/>
              <a:chOff x="259880" y="4693417"/>
              <a:chExt cx="4435641" cy="558815"/>
            </a:xfrm>
          </p:grpSpPr>
          <p:sp>
            <p:nvSpPr>
              <p:cNvPr id="59" name="Dowolny kształt 58"/>
              <p:cNvSpPr/>
              <p:nvPr/>
            </p:nvSpPr>
            <p:spPr>
              <a:xfrm>
                <a:off x="259880" y="4693417"/>
                <a:ext cx="4435641" cy="558815"/>
              </a:xfrm>
              <a:custGeom>
                <a:avLst/>
                <a:gdLst>
                  <a:gd name="connsiteX0" fmla="*/ 0 w 4435641"/>
                  <a:gd name="connsiteY0" fmla="*/ 55882 h 558815"/>
                  <a:gd name="connsiteX1" fmla="*/ 16368 w 4435641"/>
                  <a:gd name="connsiteY1" fmla="*/ 16367 h 558815"/>
                  <a:gd name="connsiteX2" fmla="*/ 55883 w 4435641"/>
                  <a:gd name="connsiteY2" fmla="*/ 0 h 558815"/>
                  <a:gd name="connsiteX3" fmla="*/ 4379759 w 4435641"/>
                  <a:gd name="connsiteY3" fmla="*/ 0 h 558815"/>
                  <a:gd name="connsiteX4" fmla="*/ 4419274 w 4435641"/>
                  <a:gd name="connsiteY4" fmla="*/ 16368 h 558815"/>
                  <a:gd name="connsiteX5" fmla="*/ 4435641 w 4435641"/>
                  <a:gd name="connsiteY5" fmla="*/ 55883 h 558815"/>
                  <a:gd name="connsiteX6" fmla="*/ 4435641 w 4435641"/>
                  <a:gd name="connsiteY6" fmla="*/ 502933 h 558815"/>
                  <a:gd name="connsiteX7" fmla="*/ 4419274 w 4435641"/>
                  <a:gd name="connsiteY7" fmla="*/ 542448 h 558815"/>
                  <a:gd name="connsiteX8" fmla="*/ 4379759 w 4435641"/>
                  <a:gd name="connsiteY8" fmla="*/ 558815 h 558815"/>
                  <a:gd name="connsiteX9" fmla="*/ 55882 w 4435641"/>
                  <a:gd name="connsiteY9" fmla="*/ 558815 h 558815"/>
                  <a:gd name="connsiteX10" fmla="*/ 16367 w 4435641"/>
                  <a:gd name="connsiteY10" fmla="*/ 542448 h 558815"/>
                  <a:gd name="connsiteX11" fmla="*/ 0 w 4435641"/>
                  <a:gd name="connsiteY11" fmla="*/ 502933 h 558815"/>
                  <a:gd name="connsiteX12" fmla="*/ 0 w 4435641"/>
                  <a:gd name="connsiteY12" fmla="*/ 55882 h 558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641" h="558815">
                    <a:moveTo>
                      <a:pt x="0" y="55882"/>
                    </a:moveTo>
                    <a:cubicBezTo>
                      <a:pt x="0" y="41061"/>
                      <a:pt x="5888" y="26847"/>
                      <a:pt x="16368" y="16367"/>
                    </a:cubicBezTo>
                    <a:cubicBezTo>
                      <a:pt x="26848" y="5887"/>
                      <a:pt x="41062" y="0"/>
                      <a:pt x="55883" y="0"/>
                    </a:cubicBezTo>
                    <a:lnTo>
                      <a:pt x="4379759" y="0"/>
                    </a:lnTo>
                    <a:cubicBezTo>
                      <a:pt x="4394580" y="0"/>
                      <a:pt x="4408794" y="5888"/>
                      <a:pt x="4419274" y="16368"/>
                    </a:cubicBezTo>
                    <a:cubicBezTo>
                      <a:pt x="4429754" y="26848"/>
                      <a:pt x="4435641" y="41062"/>
                      <a:pt x="4435641" y="55883"/>
                    </a:cubicBezTo>
                    <a:lnTo>
                      <a:pt x="4435641" y="502933"/>
                    </a:lnTo>
                    <a:cubicBezTo>
                      <a:pt x="4435641" y="517754"/>
                      <a:pt x="4429753" y="531968"/>
                      <a:pt x="4419274" y="542448"/>
                    </a:cubicBezTo>
                    <a:cubicBezTo>
                      <a:pt x="4408794" y="552928"/>
                      <a:pt x="4394580" y="558815"/>
                      <a:pt x="4379759" y="558815"/>
                    </a:cubicBezTo>
                    <a:lnTo>
                      <a:pt x="55882" y="558815"/>
                    </a:lnTo>
                    <a:cubicBezTo>
                      <a:pt x="41061" y="558815"/>
                      <a:pt x="26847" y="552927"/>
                      <a:pt x="16367" y="542448"/>
                    </a:cubicBezTo>
                    <a:cubicBezTo>
                      <a:pt x="5887" y="531968"/>
                      <a:pt x="0" y="517754"/>
                      <a:pt x="0" y="502933"/>
                    </a:cubicBezTo>
                    <a:lnTo>
                      <a:pt x="0" y="55882"/>
                    </a:lnTo>
                    <a:close/>
                  </a:path>
                </a:pathLst>
              </a:custGeom>
              <a:ln>
                <a:solidFill>
                  <a:schemeClr val="tx2"/>
                </a:solidFill>
              </a:ln>
            </p:spPr>
            <p:style>
              <a:lnRef idx="0">
                <a:scrgbClr r="0" g="0" b="0"/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18740" tIns="113792" rIns="113793" bIns="113792" numCol="1" spcCol="1270" anchor="ctr" anchorCtr="0">
                <a:noAutofit/>
              </a:bodyPr>
              <a:lstStyle/>
              <a:p>
                <a:pPr marL="0" lvl="0" indent="0" algn="just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 sz="1600" kern="1200" dirty="0"/>
              </a:p>
            </p:txBody>
          </p:sp>
          <p:sp>
            <p:nvSpPr>
              <p:cNvPr id="60" name="Dowolny kształt 59"/>
              <p:cNvSpPr/>
              <p:nvPr/>
            </p:nvSpPr>
            <p:spPr>
              <a:xfrm>
                <a:off x="324014" y="4762058"/>
                <a:ext cx="1699901" cy="443474"/>
              </a:xfrm>
              <a:custGeom>
                <a:avLst/>
                <a:gdLst>
                  <a:gd name="connsiteX0" fmla="*/ 0 w 1699901"/>
                  <a:gd name="connsiteY0" fmla="*/ 44347 h 443474"/>
                  <a:gd name="connsiteX1" fmla="*/ 12989 w 1699901"/>
                  <a:gd name="connsiteY1" fmla="*/ 12989 h 443474"/>
                  <a:gd name="connsiteX2" fmla="*/ 44347 w 1699901"/>
                  <a:gd name="connsiteY2" fmla="*/ 0 h 443474"/>
                  <a:gd name="connsiteX3" fmla="*/ 1655554 w 1699901"/>
                  <a:gd name="connsiteY3" fmla="*/ 0 h 443474"/>
                  <a:gd name="connsiteX4" fmla="*/ 1686912 w 1699901"/>
                  <a:gd name="connsiteY4" fmla="*/ 12989 h 443474"/>
                  <a:gd name="connsiteX5" fmla="*/ 1699901 w 1699901"/>
                  <a:gd name="connsiteY5" fmla="*/ 44347 h 443474"/>
                  <a:gd name="connsiteX6" fmla="*/ 1699901 w 1699901"/>
                  <a:gd name="connsiteY6" fmla="*/ 399127 h 443474"/>
                  <a:gd name="connsiteX7" fmla="*/ 1686912 w 1699901"/>
                  <a:gd name="connsiteY7" fmla="*/ 430485 h 443474"/>
                  <a:gd name="connsiteX8" fmla="*/ 1655554 w 1699901"/>
                  <a:gd name="connsiteY8" fmla="*/ 443474 h 443474"/>
                  <a:gd name="connsiteX9" fmla="*/ 44347 w 1699901"/>
                  <a:gd name="connsiteY9" fmla="*/ 443474 h 443474"/>
                  <a:gd name="connsiteX10" fmla="*/ 12989 w 1699901"/>
                  <a:gd name="connsiteY10" fmla="*/ 430485 h 443474"/>
                  <a:gd name="connsiteX11" fmla="*/ 0 w 1699901"/>
                  <a:gd name="connsiteY11" fmla="*/ 399127 h 443474"/>
                  <a:gd name="connsiteX12" fmla="*/ 0 w 1699901"/>
                  <a:gd name="connsiteY12" fmla="*/ 44347 h 44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9901" h="443474">
                    <a:moveTo>
                      <a:pt x="0" y="44347"/>
                    </a:moveTo>
                    <a:cubicBezTo>
                      <a:pt x="0" y="32585"/>
                      <a:pt x="4672" y="21306"/>
                      <a:pt x="12989" y="12989"/>
                    </a:cubicBezTo>
                    <a:cubicBezTo>
                      <a:pt x="21306" y="4672"/>
                      <a:pt x="32586" y="0"/>
                      <a:pt x="44347" y="0"/>
                    </a:cubicBezTo>
                    <a:lnTo>
                      <a:pt x="1655554" y="0"/>
                    </a:lnTo>
                    <a:cubicBezTo>
                      <a:pt x="1667316" y="0"/>
                      <a:pt x="1678595" y="4672"/>
                      <a:pt x="1686912" y="12989"/>
                    </a:cubicBezTo>
                    <a:cubicBezTo>
                      <a:pt x="1695229" y="21306"/>
                      <a:pt x="1699901" y="32586"/>
                      <a:pt x="1699901" y="44347"/>
                    </a:cubicBezTo>
                    <a:lnTo>
                      <a:pt x="1699901" y="399127"/>
                    </a:lnTo>
                    <a:cubicBezTo>
                      <a:pt x="1699901" y="410889"/>
                      <a:pt x="1695229" y="422168"/>
                      <a:pt x="1686912" y="430485"/>
                    </a:cubicBezTo>
                    <a:cubicBezTo>
                      <a:pt x="1678595" y="438802"/>
                      <a:pt x="1667315" y="443474"/>
                      <a:pt x="1655554" y="443474"/>
                    </a:cubicBezTo>
                    <a:lnTo>
                      <a:pt x="44347" y="443474"/>
                    </a:lnTo>
                    <a:cubicBezTo>
                      <a:pt x="32585" y="443474"/>
                      <a:pt x="21306" y="438802"/>
                      <a:pt x="12989" y="430485"/>
                    </a:cubicBezTo>
                    <a:cubicBezTo>
                      <a:pt x="4672" y="422168"/>
                      <a:pt x="0" y="410888"/>
                      <a:pt x="0" y="399127"/>
                    </a:cubicBezTo>
                    <a:lnTo>
                      <a:pt x="0" y="44347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1569" tIns="81569" rIns="81569" bIns="81569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800" b="1" kern="1200" dirty="0" smtClean="0"/>
                  <a:t>Dyrektor OKE</a:t>
                </a:r>
                <a:endParaRPr lang="pl-PL" sz="2000" b="1" kern="1200" dirty="0"/>
              </a:p>
            </p:txBody>
          </p:sp>
        </p:grpSp>
        <p:sp>
          <p:nvSpPr>
            <p:cNvPr id="55" name="pole tekstowe 54"/>
            <p:cNvSpPr txBox="1"/>
            <p:nvPr/>
          </p:nvSpPr>
          <p:spPr>
            <a:xfrm>
              <a:off x="2030930" y="4318596"/>
              <a:ext cx="26469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l-PL" sz="1200" b="1" dirty="0" smtClean="0"/>
                <a:t>umożliwia</a:t>
              </a:r>
              <a:r>
                <a:rPr lang="pl-PL" sz="1200" dirty="0" smtClean="0"/>
                <a:t> zapoznanie się </a:t>
              </a:r>
              <a:br>
                <a:rPr lang="pl-PL" sz="1200" dirty="0" smtClean="0"/>
              </a:br>
              <a:r>
                <a:rPr lang="pl-PL" sz="1200" dirty="0" smtClean="0"/>
                <a:t>z dokumentacją oraz złożenie wyjaśnień</a:t>
              </a:r>
              <a:endParaRPr lang="pl-PL" sz="1200" dirty="0"/>
            </a:p>
          </p:txBody>
        </p:sp>
      </p:grpSp>
      <p:cxnSp>
        <p:nvCxnSpPr>
          <p:cNvPr id="52" name="Łącznik prosty ze strzałką 51"/>
          <p:cNvCxnSpPr/>
          <p:nvPr/>
        </p:nvCxnSpPr>
        <p:spPr>
          <a:xfrm>
            <a:off x="1424539" y="3850117"/>
            <a:ext cx="0" cy="471638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pole tekstowe 61"/>
          <p:cNvSpPr txBox="1"/>
          <p:nvPr/>
        </p:nvSpPr>
        <p:spPr>
          <a:xfrm>
            <a:off x="5521753" y="4214274"/>
            <a:ext cx="177419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l-PL" sz="1200" b="1" i="1" dirty="0" smtClean="0"/>
              <a:t>14 dni </a:t>
            </a:r>
            <a:r>
              <a:rPr lang="pl-PL" sz="1200" i="1" dirty="0" smtClean="0"/>
              <a:t>od upływu terminu złożenia wniosku</a:t>
            </a:r>
            <a:endParaRPr lang="pl-PL" sz="1200" i="1" dirty="0"/>
          </a:p>
        </p:txBody>
      </p:sp>
      <p:grpSp>
        <p:nvGrpSpPr>
          <p:cNvPr id="67" name="Grupa 66"/>
          <p:cNvGrpSpPr/>
          <p:nvPr/>
        </p:nvGrpSpPr>
        <p:grpSpPr>
          <a:xfrm>
            <a:off x="346516" y="5405698"/>
            <a:ext cx="3694776" cy="558815"/>
            <a:chOff x="558265" y="5838823"/>
            <a:chExt cx="4435641" cy="558815"/>
          </a:xfrm>
        </p:grpSpPr>
        <p:grpSp>
          <p:nvGrpSpPr>
            <p:cNvPr id="63" name="Grupa 62"/>
            <p:cNvGrpSpPr/>
            <p:nvPr/>
          </p:nvGrpSpPr>
          <p:grpSpPr>
            <a:xfrm>
              <a:off x="558265" y="5838823"/>
              <a:ext cx="4435641" cy="558815"/>
              <a:chOff x="211755" y="4693417"/>
              <a:chExt cx="4435641" cy="558815"/>
            </a:xfrm>
          </p:grpSpPr>
          <p:sp>
            <p:nvSpPr>
              <p:cNvPr id="64" name="Dowolny kształt 63"/>
              <p:cNvSpPr/>
              <p:nvPr/>
            </p:nvSpPr>
            <p:spPr>
              <a:xfrm>
                <a:off x="211755" y="4693417"/>
                <a:ext cx="4435641" cy="558815"/>
              </a:xfrm>
              <a:custGeom>
                <a:avLst/>
                <a:gdLst>
                  <a:gd name="connsiteX0" fmla="*/ 0 w 4435641"/>
                  <a:gd name="connsiteY0" fmla="*/ 55882 h 558815"/>
                  <a:gd name="connsiteX1" fmla="*/ 16368 w 4435641"/>
                  <a:gd name="connsiteY1" fmla="*/ 16367 h 558815"/>
                  <a:gd name="connsiteX2" fmla="*/ 55883 w 4435641"/>
                  <a:gd name="connsiteY2" fmla="*/ 0 h 558815"/>
                  <a:gd name="connsiteX3" fmla="*/ 4379759 w 4435641"/>
                  <a:gd name="connsiteY3" fmla="*/ 0 h 558815"/>
                  <a:gd name="connsiteX4" fmla="*/ 4419274 w 4435641"/>
                  <a:gd name="connsiteY4" fmla="*/ 16368 h 558815"/>
                  <a:gd name="connsiteX5" fmla="*/ 4435641 w 4435641"/>
                  <a:gd name="connsiteY5" fmla="*/ 55883 h 558815"/>
                  <a:gd name="connsiteX6" fmla="*/ 4435641 w 4435641"/>
                  <a:gd name="connsiteY6" fmla="*/ 502933 h 558815"/>
                  <a:gd name="connsiteX7" fmla="*/ 4419274 w 4435641"/>
                  <a:gd name="connsiteY7" fmla="*/ 542448 h 558815"/>
                  <a:gd name="connsiteX8" fmla="*/ 4379759 w 4435641"/>
                  <a:gd name="connsiteY8" fmla="*/ 558815 h 558815"/>
                  <a:gd name="connsiteX9" fmla="*/ 55882 w 4435641"/>
                  <a:gd name="connsiteY9" fmla="*/ 558815 h 558815"/>
                  <a:gd name="connsiteX10" fmla="*/ 16367 w 4435641"/>
                  <a:gd name="connsiteY10" fmla="*/ 542448 h 558815"/>
                  <a:gd name="connsiteX11" fmla="*/ 0 w 4435641"/>
                  <a:gd name="connsiteY11" fmla="*/ 502933 h 558815"/>
                  <a:gd name="connsiteX12" fmla="*/ 0 w 4435641"/>
                  <a:gd name="connsiteY12" fmla="*/ 55882 h 558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641" h="558815">
                    <a:moveTo>
                      <a:pt x="0" y="55882"/>
                    </a:moveTo>
                    <a:cubicBezTo>
                      <a:pt x="0" y="41061"/>
                      <a:pt x="5888" y="26847"/>
                      <a:pt x="16368" y="16367"/>
                    </a:cubicBezTo>
                    <a:cubicBezTo>
                      <a:pt x="26848" y="5887"/>
                      <a:pt x="41062" y="0"/>
                      <a:pt x="55883" y="0"/>
                    </a:cubicBezTo>
                    <a:lnTo>
                      <a:pt x="4379759" y="0"/>
                    </a:lnTo>
                    <a:cubicBezTo>
                      <a:pt x="4394580" y="0"/>
                      <a:pt x="4408794" y="5888"/>
                      <a:pt x="4419274" y="16368"/>
                    </a:cubicBezTo>
                    <a:cubicBezTo>
                      <a:pt x="4429754" y="26848"/>
                      <a:pt x="4435641" y="41062"/>
                      <a:pt x="4435641" y="55883"/>
                    </a:cubicBezTo>
                    <a:lnTo>
                      <a:pt x="4435641" y="502933"/>
                    </a:lnTo>
                    <a:cubicBezTo>
                      <a:pt x="4435641" y="517754"/>
                      <a:pt x="4429753" y="531968"/>
                      <a:pt x="4419274" y="542448"/>
                    </a:cubicBezTo>
                    <a:cubicBezTo>
                      <a:pt x="4408794" y="552928"/>
                      <a:pt x="4394580" y="558815"/>
                      <a:pt x="4379759" y="558815"/>
                    </a:cubicBezTo>
                    <a:lnTo>
                      <a:pt x="55882" y="558815"/>
                    </a:lnTo>
                    <a:cubicBezTo>
                      <a:pt x="41061" y="558815"/>
                      <a:pt x="26847" y="552927"/>
                      <a:pt x="16367" y="542448"/>
                    </a:cubicBezTo>
                    <a:cubicBezTo>
                      <a:pt x="5887" y="531968"/>
                      <a:pt x="0" y="517754"/>
                      <a:pt x="0" y="502933"/>
                    </a:cubicBezTo>
                    <a:lnTo>
                      <a:pt x="0" y="55882"/>
                    </a:lnTo>
                    <a:close/>
                  </a:path>
                </a:pathLst>
              </a:custGeom>
              <a:ln>
                <a:solidFill>
                  <a:schemeClr val="tx2"/>
                </a:solidFill>
              </a:ln>
            </p:spPr>
            <p:style>
              <a:lnRef idx="0">
                <a:scrgbClr r="0" g="0" b="0"/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18740" tIns="113792" rIns="113793" bIns="113792" numCol="1" spcCol="1270" anchor="ctr" anchorCtr="0">
                <a:noAutofit/>
              </a:bodyPr>
              <a:lstStyle/>
              <a:p>
                <a:pPr marL="0" lvl="0" indent="0" algn="just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 sz="1600" kern="1200" dirty="0"/>
              </a:p>
            </p:txBody>
          </p:sp>
          <p:sp>
            <p:nvSpPr>
              <p:cNvPr id="65" name="Dowolny kształt 64"/>
              <p:cNvSpPr/>
              <p:nvPr/>
            </p:nvSpPr>
            <p:spPr>
              <a:xfrm>
                <a:off x="335573" y="4762058"/>
                <a:ext cx="1898346" cy="443474"/>
              </a:xfrm>
              <a:custGeom>
                <a:avLst/>
                <a:gdLst>
                  <a:gd name="connsiteX0" fmla="*/ 0 w 1699901"/>
                  <a:gd name="connsiteY0" fmla="*/ 44347 h 443474"/>
                  <a:gd name="connsiteX1" fmla="*/ 12989 w 1699901"/>
                  <a:gd name="connsiteY1" fmla="*/ 12989 h 443474"/>
                  <a:gd name="connsiteX2" fmla="*/ 44347 w 1699901"/>
                  <a:gd name="connsiteY2" fmla="*/ 0 h 443474"/>
                  <a:gd name="connsiteX3" fmla="*/ 1655554 w 1699901"/>
                  <a:gd name="connsiteY3" fmla="*/ 0 h 443474"/>
                  <a:gd name="connsiteX4" fmla="*/ 1686912 w 1699901"/>
                  <a:gd name="connsiteY4" fmla="*/ 12989 h 443474"/>
                  <a:gd name="connsiteX5" fmla="*/ 1699901 w 1699901"/>
                  <a:gd name="connsiteY5" fmla="*/ 44347 h 443474"/>
                  <a:gd name="connsiteX6" fmla="*/ 1699901 w 1699901"/>
                  <a:gd name="connsiteY6" fmla="*/ 399127 h 443474"/>
                  <a:gd name="connsiteX7" fmla="*/ 1686912 w 1699901"/>
                  <a:gd name="connsiteY7" fmla="*/ 430485 h 443474"/>
                  <a:gd name="connsiteX8" fmla="*/ 1655554 w 1699901"/>
                  <a:gd name="connsiteY8" fmla="*/ 443474 h 443474"/>
                  <a:gd name="connsiteX9" fmla="*/ 44347 w 1699901"/>
                  <a:gd name="connsiteY9" fmla="*/ 443474 h 443474"/>
                  <a:gd name="connsiteX10" fmla="*/ 12989 w 1699901"/>
                  <a:gd name="connsiteY10" fmla="*/ 430485 h 443474"/>
                  <a:gd name="connsiteX11" fmla="*/ 0 w 1699901"/>
                  <a:gd name="connsiteY11" fmla="*/ 399127 h 443474"/>
                  <a:gd name="connsiteX12" fmla="*/ 0 w 1699901"/>
                  <a:gd name="connsiteY12" fmla="*/ 44347 h 44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9901" h="443474">
                    <a:moveTo>
                      <a:pt x="0" y="44347"/>
                    </a:moveTo>
                    <a:cubicBezTo>
                      <a:pt x="0" y="32585"/>
                      <a:pt x="4672" y="21306"/>
                      <a:pt x="12989" y="12989"/>
                    </a:cubicBezTo>
                    <a:cubicBezTo>
                      <a:pt x="21306" y="4672"/>
                      <a:pt x="32586" y="0"/>
                      <a:pt x="44347" y="0"/>
                    </a:cubicBezTo>
                    <a:lnTo>
                      <a:pt x="1655554" y="0"/>
                    </a:lnTo>
                    <a:cubicBezTo>
                      <a:pt x="1667316" y="0"/>
                      <a:pt x="1678595" y="4672"/>
                      <a:pt x="1686912" y="12989"/>
                    </a:cubicBezTo>
                    <a:cubicBezTo>
                      <a:pt x="1695229" y="21306"/>
                      <a:pt x="1699901" y="32586"/>
                      <a:pt x="1699901" y="44347"/>
                    </a:cubicBezTo>
                    <a:lnTo>
                      <a:pt x="1699901" y="399127"/>
                    </a:lnTo>
                    <a:cubicBezTo>
                      <a:pt x="1699901" y="410889"/>
                      <a:pt x="1695229" y="422168"/>
                      <a:pt x="1686912" y="430485"/>
                    </a:cubicBezTo>
                    <a:cubicBezTo>
                      <a:pt x="1678595" y="438802"/>
                      <a:pt x="1667315" y="443474"/>
                      <a:pt x="1655554" y="443474"/>
                    </a:cubicBezTo>
                    <a:lnTo>
                      <a:pt x="44347" y="443474"/>
                    </a:lnTo>
                    <a:cubicBezTo>
                      <a:pt x="32585" y="443474"/>
                      <a:pt x="21306" y="438802"/>
                      <a:pt x="12989" y="430485"/>
                    </a:cubicBezTo>
                    <a:cubicBezTo>
                      <a:pt x="4672" y="422168"/>
                      <a:pt x="0" y="410888"/>
                      <a:pt x="0" y="399127"/>
                    </a:cubicBezTo>
                    <a:lnTo>
                      <a:pt x="0" y="44347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1569" tIns="81569" rIns="81569" bIns="81569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800" b="1" kern="1200" dirty="0" smtClean="0"/>
                  <a:t>Dyrektor OKE</a:t>
                </a:r>
                <a:endParaRPr lang="pl-PL" sz="2000" b="1" kern="1200" dirty="0"/>
              </a:p>
            </p:txBody>
          </p:sp>
        </p:grpSp>
        <p:sp>
          <p:nvSpPr>
            <p:cNvPr id="66" name="pole tekstowe 65"/>
            <p:cNvSpPr txBox="1"/>
            <p:nvPr/>
          </p:nvSpPr>
          <p:spPr>
            <a:xfrm>
              <a:off x="2695979" y="5887505"/>
              <a:ext cx="2022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l-PL" sz="1200" b="1" dirty="0" smtClean="0"/>
                <a:t>odstępuje</a:t>
              </a:r>
              <a:r>
                <a:rPr lang="pl-PL" sz="1200" dirty="0" smtClean="0"/>
                <a:t> od zamiaru  unieważnienia</a:t>
              </a:r>
              <a:endParaRPr lang="pl-PL" sz="1200" dirty="0"/>
            </a:p>
          </p:txBody>
        </p:sp>
      </p:grpSp>
      <p:cxnSp>
        <p:nvCxnSpPr>
          <p:cNvPr id="68" name="Łącznik prosty ze strzałką 67"/>
          <p:cNvCxnSpPr/>
          <p:nvPr/>
        </p:nvCxnSpPr>
        <p:spPr>
          <a:xfrm>
            <a:off x="1944242" y="4764517"/>
            <a:ext cx="9625" cy="71227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upa 74"/>
          <p:cNvGrpSpPr/>
          <p:nvPr/>
        </p:nvGrpSpPr>
        <p:grpSpPr>
          <a:xfrm>
            <a:off x="4639377" y="5444193"/>
            <a:ext cx="4312118" cy="558815"/>
            <a:chOff x="558265" y="5838823"/>
            <a:chExt cx="4669393" cy="558815"/>
          </a:xfrm>
        </p:grpSpPr>
        <p:grpSp>
          <p:nvGrpSpPr>
            <p:cNvPr id="76" name="Grupa 75"/>
            <p:cNvGrpSpPr/>
            <p:nvPr/>
          </p:nvGrpSpPr>
          <p:grpSpPr>
            <a:xfrm>
              <a:off x="558265" y="5838823"/>
              <a:ext cx="4669393" cy="558815"/>
              <a:chOff x="211755" y="4693417"/>
              <a:chExt cx="4669393" cy="558815"/>
            </a:xfrm>
          </p:grpSpPr>
          <p:sp>
            <p:nvSpPr>
              <p:cNvPr id="78" name="Dowolny kształt 77"/>
              <p:cNvSpPr/>
              <p:nvPr/>
            </p:nvSpPr>
            <p:spPr>
              <a:xfrm>
                <a:off x="211755" y="4693417"/>
                <a:ext cx="4669393" cy="558815"/>
              </a:xfrm>
              <a:custGeom>
                <a:avLst/>
                <a:gdLst>
                  <a:gd name="connsiteX0" fmla="*/ 0 w 4435641"/>
                  <a:gd name="connsiteY0" fmla="*/ 55882 h 558815"/>
                  <a:gd name="connsiteX1" fmla="*/ 16368 w 4435641"/>
                  <a:gd name="connsiteY1" fmla="*/ 16367 h 558815"/>
                  <a:gd name="connsiteX2" fmla="*/ 55883 w 4435641"/>
                  <a:gd name="connsiteY2" fmla="*/ 0 h 558815"/>
                  <a:gd name="connsiteX3" fmla="*/ 4379759 w 4435641"/>
                  <a:gd name="connsiteY3" fmla="*/ 0 h 558815"/>
                  <a:gd name="connsiteX4" fmla="*/ 4419274 w 4435641"/>
                  <a:gd name="connsiteY4" fmla="*/ 16368 h 558815"/>
                  <a:gd name="connsiteX5" fmla="*/ 4435641 w 4435641"/>
                  <a:gd name="connsiteY5" fmla="*/ 55883 h 558815"/>
                  <a:gd name="connsiteX6" fmla="*/ 4435641 w 4435641"/>
                  <a:gd name="connsiteY6" fmla="*/ 502933 h 558815"/>
                  <a:gd name="connsiteX7" fmla="*/ 4419274 w 4435641"/>
                  <a:gd name="connsiteY7" fmla="*/ 542448 h 558815"/>
                  <a:gd name="connsiteX8" fmla="*/ 4379759 w 4435641"/>
                  <a:gd name="connsiteY8" fmla="*/ 558815 h 558815"/>
                  <a:gd name="connsiteX9" fmla="*/ 55882 w 4435641"/>
                  <a:gd name="connsiteY9" fmla="*/ 558815 h 558815"/>
                  <a:gd name="connsiteX10" fmla="*/ 16367 w 4435641"/>
                  <a:gd name="connsiteY10" fmla="*/ 542448 h 558815"/>
                  <a:gd name="connsiteX11" fmla="*/ 0 w 4435641"/>
                  <a:gd name="connsiteY11" fmla="*/ 502933 h 558815"/>
                  <a:gd name="connsiteX12" fmla="*/ 0 w 4435641"/>
                  <a:gd name="connsiteY12" fmla="*/ 55882 h 558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641" h="558815">
                    <a:moveTo>
                      <a:pt x="0" y="55882"/>
                    </a:moveTo>
                    <a:cubicBezTo>
                      <a:pt x="0" y="41061"/>
                      <a:pt x="5888" y="26847"/>
                      <a:pt x="16368" y="16367"/>
                    </a:cubicBezTo>
                    <a:cubicBezTo>
                      <a:pt x="26848" y="5887"/>
                      <a:pt x="41062" y="0"/>
                      <a:pt x="55883" y="0"/>
                    </a:cubicBezTo>
                    <a:lnTo>
                      <a:pt x="4379759" y="0"/>
                    </a:lnTo>
                    <a:cubicBezTo>
                      <a:pt x="4394580" y="0"/>
                      <a:pt x="4408794" y="5888"/>
                      <a:pt x="4419274" y="16368"/>
                    </a:cubicBezTo>
                    <a:cubicBezTo>
                      <a:pt x="4429754" y="26848"/>
                      <a:pt x="4435641" y="41062"/>
                      <a:pt x="4435641" y="55883"/>
                    </a:cubicBezTo>
                    <a:lnTo>
                      <a:pt x="4435641" y="502933"/>
                    </a:lnTo>
                    <a:cubicBezTo>
                      <a:pt x="4435641" y="517754"/>
                      <a:pt x="4429753" y="531968"/>
                      <a:pt x="4419274" y="542448"/>
                    </a:cubicBezTo>
                    <a:cubicBezTo>
                      <a:pt x="4408794" y="552928"/>
                      <a:pt x="4394580" y="558815"/>
                      <a:pt x="4379759" y="558815"/>
                    </a:cubicBezTo>
                    <a:lnTo>
                      <a:pt x="55882" y="558815"/>
                    </a:lnTo>
                    <a:cubicBezTo>
                      <a:pt x="41061" y="558815"/>
                      <a:pt x="26847" y="552927"/>
                      <a:pt x="16367" y="542448"/>
                    </a:cubicBezTo>
                    <a:cubicBezTo>
                      <a:pt x="5887" y="531968"/>
                      <a:pt x="0" y="517754"/>
                      <a:pt x="0" y="502933"/>
                    </a:cubicBezTo>
                    <a:lnTo>
                      <a:pt x="0" y="55882"/>
                    </a:lnTo>
                    <a:close/>
                  </a:path>
                </a:pathLst>
              </a:custGeom>
              <a:ln>
                <a:solidFill>
                  <a:schemeClr val="tx2"/>
                </a:solidFill>
              </a:ln>
            </p:spPr>
            <p:style>
              <a:lnRef idx="0">
                <a:scrgbClr r="0" g="0" b="0"/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18740" tIns="113792" rIns="113793" bIns="113792" numCol="1" spcCol="1270" anchor="ctr" anchorCtr="0">
                <a:noAutofit/>
              </a:bodyPr>
              <a:lstStyle/>
              <a:p>
                <a:pPr marL="0" lvl="0" indent="0" algn="just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 sz="1600" kern="1200" dirty="0"/>
              </a:p>
            </p:txBody>
          </p:sp>
          <p:sp>
            <p:nvSpPr>
              <p:cNvPr id="79" name="Dowolny kształt 78"/>
              <p:cNvSpPr/>
              <p:nvPr/>
            </p:nvSpPr>
            <p:spPr>
              <a:xfrm>
                <a:off x="335573" y="4762058"/>
                <a:ext cx="1898346" cy="443474"/>
              </a:xfrm>
              <a:custGeom>
                <a:avLst/>
                <a:gdLst>
                  <a:gd name="connsiteX0" fmla="*/ 0 w 1699901"/>
                  <a:gd name="connsiteY0" fmla="*/ 44347 h 443474"/>
                  <a:gd name="connsiteX1" fmla="*/ 12989 w 1699901"/>
                  <a:gd name="connsiteY1" fmla="*/ 12989 h 443474"/>
                  <a:gd name="connsiteX2" fmla="*/ 44347 w 1699901"/>
                  <a:gd name="connsiteY2" fmla="*/ 0 h 443474"/>
                  <a:gd name="connsiteX3" fmla="*/ 1655554 w 1699901"/>
                  <a:gd name="connsiteY3" fmla="*/ 0 h 443474"/>
                  <a:gd name="connsiteX4" fmla="*/ 1686912 w 1699901"/>
                  <a:gd name="connsiteY4" fmla="*/ 12989 h 443474"/>
                  <a:gd name="connsiteX5" fmla="*/ 1699901 w 1699901"/>
                  <a:gd name="connsiteY5" fmla="*/ 44347 h 443474"/>
                  <a:gd name="connsiteX6" fmla="*/ 1699901 w 1699901"/>
                  <a:gd name="connsiteY6" fmla="*/ 399127 h 443474"/>
                  <a:gd name="connsiteX7" fmla="*/ 1686912 w 1699901"/>
                  <a:gd name="connsiteY7" fmla="*/ 430485 h 443474"/>
                  <a:gd name="connsiteX8" fmla="*/ 1655554 w 1699901"/>
                  <a:gd name="connsiteY8" fmla="*/ 443474 h 443474"/>
                  <a:gd name="connsiteX9" fmla="*/ 44347 w 1699901"/>
                  <a:gd name="connsiteY9" fmla="*/ 443474 h 443474"/>
                  <a:gd name="connsiteX10" fmla="*/ 12989 w 1699901"/>
                  <a:gd name="connsiteY10" fmla="*/ 430485 h 443474"/>
                  <a:gd name="connsiteX11" fmla="*/ 0 w 1699901"/>
                  <a:gd name="connsiteY11" fmla="*/ 399127 h 443474"/>
                  <a:gd name="connsiteX12" fmla="*/ 0 w 1699901"/>
                  <a:gd name="connsiteY12" fmla="*/ 44347 h 44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9901" h="443474">
                    <a:moveTo>
                      <a:pt x="0" y="44347"/>
                    </a:moveTo>
                    <a:cubicBezTo>
                      <a:pt x="0" y="32585"/>
                      <a:pt x="4672" y="21306"/>
                      <a:pt x="12989" y="12989"/>
                    </a:cubicBezTo>
                    <a:cubicBezTo>
                      <a:pt x="21306" y="4672"/>
                      <a:pt x="32586" y="0"/>
                      <a:pt x="44347" y="0"/>
                    </a:cubicBezTo>
                    <a:lnTo>
                      <a:pt x="1655554" y="0"/>
                    </a:lnTo>
                    <a:cubicBezTo>
                      <a:pt x="1667316" y="0"/>
                      <a:pt x="1678595" y="4672"/>
                      <a:pt x="1686912" y="12989"/>
                    </a:cubicBezTo>
                    <a:cubicBezTo>
                      <a:pt x="1695229" y="21306"/>
                      <a:pt x="1699901" y="32586"/>
                      <a:pt x="1699901" y="44347"/>
                    </a:cubicBezTo>
                    <a:lnTo>
                      <a:pt x="1699901" y="399127"/>
                    </a:lnTo>
                    <a:cubicBezTo>
                      <a:pt x="1699901" y="410889"/>
                      <a:pt x="1695229" y="422168"/>
                      <a:pt x="1686912" y="430485"/>
                    </a:cubicBezTo>
                    <a:cubicBezTo>
                      <a:pt x="1678595" y="438802"/>
                      <a:pt x="1667315" y="443474"/>
                      <a:pt x="1655554" y="443474"/>
                    </a:cubicBezTo>
                    <a:lnTo>
                      <a:pt x="44347" y="443474"/>
                    </a:lnTo>
                    <a:cubicBezTo>
                      <a:pt x="32585" y="443474"/>
                      <a:pt x="21306" y="438802"/>
                      <a:pt x="12989" y="430485"/>
                    </a:cubicBezTo>
                    <a:cubicBezTo>
                      <a:pt x="4672" y="422168"/>
                      <a:pt x="0" y="410888"/>
                      <a:pt x="0" y="399127"/>
                    </a:cubicBezTo>
                    <a:lnTo>
                      <a:pt x="0" y="44347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1569" tIns="81569" rIns="81569" bIns="81569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800" b="1" kern="1200" dirty="0" smtClean="0"/>
                  <a:t>Dyrektor OKE</a:t>
                </a:r>
                <a:endParaRPr lang="pl-PL" sz="2000" b="1" kern="1200" dirty="0"/>
              </a:p>
            </p:txBody>
          </p:sp>
        </p:grpSp>
        <p:sp>
          <p:nvSpPr>
            <p:cNvPr id="77" name="pole tekstowe 76"/>
            <p:cNvSpPr txBox="1"/>
            <p:nvPr/>
          </p:nvSpPr>
          <p:spPr>
            <a:xfrm>
              <a:off x="2623258" y="5887505"/>
              <a:ext cx="25627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l-PL" sz="1200" u="sng" dirty="0" smtClean="0"/>
                <a:t>podtrzymuje</a:t>
              </a:r>
              <a:r>
                <a:rPr lang="pl-PL" sz="1200" dirty="0" smtClean="0"/>
                <a:t> zamiar i </a:t>
              </a:r>
              <a:r>
                <a:rPr lang="pl-PL" sz="1200" b="1" dirty="0" smtClean="0"/>
                <a:t>unieważnia</a:t>
              </a:r>
              <a:r>
                <a:rPr lang="pl-PL" sz="1200" dirty="0" smtClean="0"/>
                <a:t>  daną część sprawdzianu/egzaminu</a:t>
              </a:r>
              <a:endParaRPr lang="pl-PL" sz="1200" dirty="0"/>
            </a:p>
          </p:txBody>
        </p:sp>
      </p:grpSp>
      <p:cxnSp>
        <p:nvCxnSpPr>
          <p:cNvPr id="80" name="Łącznik prosty ze strzałką 79"/>
          <p:cNvCxnSpPr>
            <a:endCxn id="79" idx="0"/>
          </p:cNvCxnSpPr>
          <p:nvPr/>
        </p:nvCxnSpPr>
        <p:spPr>
          <a:xfrm>
            <a:off x="1944303" y="4764517"/>
            <a:ext cx="2809418" cy="792664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Łącznik prosty ze strzałką 81"/>
          <p:cNvCxnSpPr/>
          <p:nvPr/>
        </p:nvCxnSpPr>
        <p:spPr>
          <a:xfrm>
            <a:off x="5447899" y="3898243"/>
            <a:ext cx="19250" cy="1617045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Łącznik prosty ze strzałką 89"/>
          <p:cNvCxnSpPr/>
          <p:nvPr/>
        </p:nvCxnSpPr>
        <p:spPr>
          <a:xfrm>
            <a:off x="6294922" y="5919537"/>
            <a:ext cx="490889" cy="240631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upa 42"/>
          <p:cNvGrpSpPr/>
          <p:nvPr/>
        </p:nvGrpSpPr>
        <p:grpSpPr>
          <a:xfrm>
            <a:off x="349714" y="558286"/>
            <a:ext cx="5964457" cy="1243098"/>
            <a:chOff x="349714" y="558286"/>
            <a:chExt cx="5964457" cy="1243098"/>
          </a:xfrm>
        </p:grpSpPr>
        <p:graphicFrame>
          <p:nvGraphicFramePr>
            <p:cNvPr id="7" name="Diagram 6"/>
            <p:cNvGraphicFramePr/>
            <p:nvPr/>
          </p:nvGraphicFramePr>
          <p:xfrm>
            <a:off x="349714" y="558286"/>
            <a:ext cx="5964457" cy="12320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2" r:lo="rId23" r:qs="rId24" r:cs="rId25"/>
            </a:graphicData>
          </a:graphic>
        </p:graphicFrame>
        <p:sp>
          <p:nvSpPr>
            <p:cNvPr id="97" name="pole tekstowe 96"/>
            <p:cNvSpPr txBox="1"/>
            <p:nvPr/>
          </p:nvSpPr>
          <p:spPr>
            <a:xfrm>
              <a:off x="2646945" y="1155053"/>
              <a:ext cx="35420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l-PL" sz="1200" b="1" dirty="0" smtClean="0"/>
                <a:t>przekazuje</a:t>
              </a:r>
              <a:r>
                <a:rPr lang="pl-PL" sz="1200" dirty="0" smtClean="0"/>
                <a:t> zdającemu – za pośrednictwem dyrektora szkoły – pisemną </a:t>
              </a:r>
              <a:r>
                <a:rPr lang="pl-PL" sz="1200" b="1" dirty="0" smtClean="0"/>
                <a:t>informację o zamiarze </a:t>
              </a:r>
              <a:r>
                <a:rPr lang="pl-PL" sz="1200" dirty="0" smtClean="0"/>
                <a:t>unieważnienia danej części egzaminu</a:t>
              </a:r>
              <a:endParaRPr lang="pl-PL" sz="1200" dirty="0"/>
            </a:p>
          </p:txBody>
        </p:sp>
      </p:grpSp>
      <p:sp>
        <p:nvSpPr>
          <p:cNvPr id="50" name="pole tekstowe 49"/>
          <p:cNvSpPr txBox="1"/>
          <p:nvPr/>
        </p:nvSpPr>
        <p:spPr>
          <a:xfrm>
            <a:off x="3735660" y="5029200"/>
            <a:ext cx="50180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cap="rnd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albo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xmlns="" val="216294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6" grpId="0" animBg="1"/>
      <p:bldP spid="61" grpId="0" animBg="1"/>
      <p:bldP spid="62" grpId="0" animBg="1"/>
      <p:bldP spid="5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8650" y="274320"/>
            <a:ext cx="7886700" cy="1325563"/>
          </a:xfrm>
        </p:spPr>
        <p:txBody>
          <a:bodyPr/>
          <a:lstStyle/>
          <a:p>
            <a:pPr algn="ctr"/>
            <a:r>
              <a:rPr lang="pl-PL" sz="3600" b="0" dirty="0" smtClean="0"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</a:rPr>
              <a:t>Unieważnienia -                   niesamodzielna praca ucznia</a:t>
            </a:r>
            <a:endParaRPr lang="pl-PL" dirty="0"/>
          </a:p>
        </p:txBody>
      </p:sp>
      <p:grpSp>
        <p:nvGrpSpPr>
          <p:cNvPr id="23" name="Grupa 22"/>
          <p:cNvGrpSpPr/>
          <p:nvPr/>
        </p:nvGrpSpPr>
        <p:grpSpPr>
          <a:xfrm>
            <a:off x="1341064" y="1467828"/>
            <a:ext cx="5964457" cy="1232033"/>
            <a:chOff x="1341064" y="1467828"/>
            <a:chExt cx="5964457" cy="1232033"/>
          </a:xfrm>
        </p:grpSpPr>
        <p:graphicFrame>
          <p:nvGraphicFramePr>
            <p:cNvPr id="39" name="Diagram 38"/>
            <p:cNvGraphicFramePr/>
            <p:nvPr/>
          </p:nvGraphicFramePr>
          <p:xfrm>
            <a:off x="1341064" y="1467828"/>
            <a:ext cx="5964457" cy="12320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41" name="pole tekstowe 40"/>
            <p:cNvSpPr txBox="1"/>
            <p:nvPr/>
          </p:nvSpPr>
          <p:spPr>
            <a:xfrm>
              <a:off x="3580598" y="2053530"/>
              <a:ext cx="36190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l-PL" sz="1200" dirty="0" smtClean="0"/>
                <a:t>– za pośrednictwem dyrektora szkoły – </a:t>
              </a:r>
              <a:r>
                <a:rPr lang="pl-PL" sz="1200" b="1" dirty="0" smtClean="0"/>
                <a:t>przekazuje zdającemu pisemną informację o unieważnieniu </a:t>
              </a:r>
              <a:r>
                <a:rPr lang="pl-PL" sz="1200" dirty="0" smtClean="0"/>
                <a:t>danej części sprawdzianu/egzaminu  wraz  z uzasadnieniem</a:t>
              </a:r>
              <a:endParaRPr lang="pl-PL" sz="1200" dirty="0"/>
            </a:p>
          </p:txBody>
        </p:sp>
      </p:grpSp>
      <p:grpSp>
        <p:nvGrpSpPr>
          <p:cNvPr id="4" name="Grupa 56"/>
          <p:cNvGrpSpPr/>
          <p:nvPr/>
        </p:nvGrpSpPr>
        <p:grpSpPr>
          <a:xfrm>
            <a:off x="1301401" y="2718070"/>
            <a:ext cx="6239915" cy="955767"/>
            <a:chOff x="1166238" y="1751844"/>
            <a:chExt cx="5345177" cy="955767"/>
          </a:xfrm>
        </p:grpSpPr>
        <p:graphicFrame>
          <p:nvGraphicFramePr>
            <p:cNvPr id="53" name="Diagram 52"/>
            <p:cNvGraphicFramePr/>
            <p:nvPr/>
          </p:nvGraphicFramePr>
          <p:xfrm>
            <a:off x="1166238" y="1751844"/>
            <a:ext cx="5345177" cy="9474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54" name="pole tekstowe 53"/>
            <p:cNvSpPr txBox="1"/>
            <p:nvPr/>
          </p:nvSpPr>
          <p:spPr>
            <a:xfrm>
              <a:off x="2607424" y="2184391"/>
              <a:ext cx="38995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l-PL" sz="1400" b="1" dirty="0" smtClean="0"/>
                <a:t>może wnieść </a:t>
              </a:r>
              <a:r>
                <a:rPr lang="pl-PL" sz="1400" dirty="0" smtClean="0"/>
                <a:t>do dyrektora CKE, za pośrednictwem dyrektora OKE, zastrzeżenie do rozstrzygnięcia dyrektora OKE</a:t>
              </a:r>
              <a:r>
                <a:rPr lang="pl-PL" sz="1400" b="1" dirty="0" smtClean="0"/>
                <a:t> </a:t>
              </a:r>
              <a:endParaRPr lang="pl-PL" sz="1400" dirty="0"/>
            </a:p>
          </p:txBody>
        </p:sp>
      </p:grpSp>
      <p:sp>
        <p:nvSpPr>
          <p:cNvPr id="58" name="pole tekstowe 57"/>
          <p:cNvSpPr txBox="1"/>
          <p:nvPr/>
        </p:nvSpPr>
        <p:spPr>
          <a:xfrm>
            <a:off x="2556709" y="2795661"/>
            <a:ext cx="3745769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l-PL" sz="1200" b="1" i="1" dirty="0" smtClean="0"/>
              <a:t>3 dni </a:t>
            </a:r>
            <a:r>
              <a:rPr lang="pl-PL" sz="1200" i="1" dirty="0" smtClean="0"/>
              <a:t>robocze od otrzymania informacji o unieważnieniu</a:t>
            </a:r>
            <a:endParaRPr lang="pl-PL" sz="1200" i="1" dirty="0"/>
          </a:p>
        </p:txBody>
      </p:sp>
      <p:grpSp>
        <p:nvGrpSpPr>
          <p:cNvPr id="5" name="Grupa 107"/>
          <p:cNvGrpSpPr/>
          <p:nvPr/>
        </p:nvGrpSpPr>
        <p:grpSpPr>
          <a:xfrm>
            <a:off x="4093642" y="4377633"/>
            <a:ext cx="4800620" cy="558815"/>
            <a:chOff x="888306" y="2924346"/>
            <a:chExt cx="4800620" cy="558815"/>
          </a:xfrm>
        </p:grpSpPr>
        <p:grpSp>
          <p:nvGrpSpPr>
            <p:cNvPr id="6" name="Grupa 57"/>
            <p:cNvGrpSpPr/>
            <p:nvPr/>
          </p:nvGrpSpPr>
          <p:grpSpPr>
            <a:xfrm>
              <a:off x="888306" y="2924346"/>
              <a:ext cx="4800620" cy="558815"/>
              <a:chOff x="259880" y="4693417"/>
              <a:chExt cx="4435641" cy="558815"/>
            </a:xfrm>
          </p:grpSpPr>
          <p:sp>
            <p:nvSpPr>
              <p:cNvPr id="99" name="Dowolny kształt 98"/>
              <p:cNvSpPr/>
              <p:nvPr/>
            </p:nvSpPr>
            <p:spPr>
              <a:xfrm>
                <a:off x="259880" y="4693417"/>
                <a:ext cx="4435641" cy="558815"/>
              </a:xfrm>
              <a:custGeom>
                <a:avLst/>
                <a:gdLst>
                  <a:gd name="connsiteX0" fmla="*/ 0 w 4435641"/>
                  <a:gd name="connsiteY0" fmla="*/ 55882 h 558815"/>
                  <a:gd name="connsiteX1" fmla="*/ 16368 w 4435641"/>
                  <a:gd name="connsiteY1" fmla="*/ 16367 h 558815"/>
                  <a:gd name="connsiteX2" fmla="*/ 55883 w 4435641"/>
                  <a:gd name="connsiteY2" fmla="*/ 0 h 558815"/>
                  <a:gd name="connsiteX3" fmla="*/ 4379759 w 4435641"/>
                  <a:gd name="connsiteY3" fmla="*/ 0 h 558815"/>
                  <a:gd name="connsiteX4" fmla="*/ 4419274 w 4435641"/>
                  <a:gd name="connsiteY4" fmla="*/ 16368 h 558815"/>
                  <a:gd name="connsiteX5" fmla="*/ 4435641 w 4435641"/>
                  <a:gd name="connsiteY5" fmla="*/ 55883 h 558815"/>
                  <a:gd name="connsiteX6" fmla="*/ 4435641 w 4435641"/>
                  <a:gd name="connsiteY6" fmla="*/ 502933 h 558815"/>
                  <a:gd name="connsiteX7" fmla="*/ 4419274 w 4435641"/>
                  <a:gd name="connsiteY7" fmla="*/ 542448 h 558815"/>
                  <a:gd name="connsiteX8" fmla="*/ 4379759 w 4435641"/>
                  <a:gd name="connsiteY8" fmla="*/ 558815 h 558815"/>
                  <a:gd name="connsiteX9" fmla="*/ 55882 w 4435641"/>
                  <a:gd name="connsiteY9" fmla="*/ 558815 h 558815"/>
                  <a:gd name="connsiteX10" fmla="*/ 16367 w 4435641"/>
                  <a:gd name="connsiteY10" fmla="*/ 542448 h 558815"/>
                  <a:gd name="connsiteX11" fmla="*/ 0 w 4435641"/>
                  <a:gd name="connsiteY11" fmla="*/ 502933 h 558815"/>
                  <a:gd name="connsiteX12" fmla="*/ 0 w 4435641"/>
                  <a:gd name="connsiteY12" fmla="*/ 55882 h 558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641" h="558815">
                    <a:moveTo>
                      <a:pt x="0" y="55882"/>
                    </a:moveTo>
                    <a:cubicBezTo>
                      <a:pt x="0" y="41061"/>
                      <a:pt x="5888" y="26847"/>
                      <a:pt x="16368" y="16367"/>
                    </a:cubicBezTo>
                    <a:cubicBezTo>
                      <a:pt x="26848" y="5887"/>
                      <a:pt x="41062" y="0"/>
                      <a:pt x="55883" y="0"/>
                    </a:cubicBezTo>
                    <a:lnTo>
                      <a:pt x="4379759" y="0"/>
                    </a:lnTo>
                    <a:cubicBezTo>
                      <a:pt x="4394580" y="0"/>
                      <a:pt x="4408794" y="5888"/>
                      <a:pt x="4419274" y="16368"/>
                    </a:cubicBezTo>
                    <a:cubicBezTo>
                      <a:pt x="4429754" y="26848"/>
                      <a:pt x="4435641" y="41062"/>
                      <a:pt x="4435641" y="55883"/>
                    </a:cubicBezTo>
                    <a:lnTo>
                      <a:pt x="4435641" y="502933"/>
                    </a:lnTo>
                    <a:cubicBezTo>
                      <a:pt x="4435641" y="517754"/>
                      <a:pt x="4429753" y="531968"/>
                      <a:pt x="4419274" y="542448"/>
                    </a:cubicBezTo>
                    <a:cubicBezTo>
                      <a:pt x="4408794" y="552928"/>
                      <a:pt x="4394580" y="558815"/>
                      <a:pt x="4379759" y="558815"/>
                    </a:cubicBezTo>
                    <a:lnTo>
                      <a:pt x="55882" y="558815"/>
                    </a:lnTo>
                    <a:cubicBezTo>
                      <a:pt x="41061" y="558815"/>
                      <a:pt x="26847" y="552927"/>
                      <a:pt x="16367" y="542448"/>
                    </a:cubicBezTo>
                    <a:cubicBezTo>
                      <a:pt x="5887" y="531968"/>
                      <a:pt x="0" y="517754"/>
                      <a:pt x="0" y="502933"/>
                    </a:cubicBezTo>
                    <a:lnTo>
                      <a:pt x="0" y="55882"/>
                    </a:lnTo>
                    <a:close/>
                  </a:path>
                </a:pathLst>
              </a:custGeom>
              <a:ln>
                <a:solidFill>
                  <a:schemeClr val="tx2"/>
                </a:solidFill>
              </a:ln>
            </p:spPr>
            <p:style>
              <a:lnRef idx="0">
                <a:scrgbClr r="0" g="0" b="0"/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18740" tIns="113792" rIns="113793" bIns="113792" numCol="1" spcCol="1270" anchor="ctr" anchorCtr="0">
                <a:noAutofit/>
              </a:bodyPr>
              <a:lstStyle/>
              <a:p>
                <a:pPr marL="0" lvl="0" indent="0" algn="just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 sz="1600" kern="1200" dirty="0"/>
              </a:p>
            </p:txBody>
          </p:sp>
          <p:sp>
            <p:nvSpPr>
              <p:cNvPr id="100" name="Dowolny kształt 99"/>
              <p:cNvSpPr/>
              <p:nvPr/>
            </p:nvSpPr>
            <p:spPr>
              <a:xfrm>
                <a:off x="324014" y="4762058"/>
                <a:ext cx="1699901" cy="443474"/>
              </a:xfrm>
              <a:custGeom>
                <a:avLst/>
                <a:gdLst>
                  <a:gd name="connsiteX0" fmla="*/ 0 w 1699901"/>
                  <a:gd name="connsiteY0" fmla="*/ 44347 h 443474"/>
                  <a:gd name="connsiteX1" fmla="*/ 12989 w 1699901"/>
                  <a:gd name="connsiteY1" fmla="*/ 12989 h 443474"/>
                  <a:gd name="connsiteX2" fmla="*/ 44347 w 1699901"/>
                  <a:gd name="connsiteY2" fmla="*/ 0 h 443474"/>
                  <a:gd name="connsiteX3" fmla="*/ 1655554 w 1699901"/>
                  <a:gd name="connsiteY3" fmla="*/ 0 h 443474"/>
                  <a:gd name="connsiteX4" fmla="*/ 1686912 w 1699901"/>
                  <a:gd name="connsiteY4" fmla="*/ 12989 h 443474"/>
                  <a:gd name="connsiteX5" fmla="*/ 1699901 w 1699901"/>
                  <a:gd name="connsiteY5" fmla="*/ 44347 h 443474"/>
                  <a:gd name="connsiteX6" fmla="*/ 1699901 w 1699901"/>
                  <a:gd name="connsiteY6" fmla="*/ 399127 h 443474"/>
                  <a:gd name="connsiteX7" fmla="*/ 1686912 w 1699901"/>
                  <a:gd name="connsiteY7" fmla="*/ 430485 h 443474"/>
                  <a:gd name="connsiteX8" fmla="*/ 1655554 w 1699901"/>
                  <a:gd name="connsiteY8" fmla="*/ 443474 h 443474"/>
                  <a:gd name="connsiteX9" fmla="*/ 44347 w 1699901"/>
                  <a:gd name="connsiteY9" fmla="*/ 443474 h 443474"/>
                  <a:gd name="connsiteX10" fmla="*/ 12989 w 1699901"/>
                  <a:gd name="connsiteY10" fmla="*/ 430485 h 443474"/>
                  <a:gd name="connsiteX11" fmla="*/ 0 w 1699901"/>
                  <a:gd name="connsiteY11" fmla="*/ 399127 h 443474"/>
                  <a:gd name="connsiteX12" fmla="*/ 0 w 1699901"/>
                  <a:gd name="connsiteY12" fmla="*/ 44347 h 44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9901" h="443474">
                    <a:moveTo>
                      <a:pt x="0" y="44347"/>
                    </a:moveTo>
                    <a:cubicBezTo>
                      <a:pt x="0" y="32585"/>
                      <a:pt x="4672" y="21306"/>
                      <a:pt x="12989" y="12989"/>
                    </a:cubicBezTo>
                    <a:cubicBezTo>
                      <a:pt x="21306" y="4672"/>
                      <a:pt x="32586" y="0"/>
                      <a:pt x="44347" y="0"/>
                    </a:cubicBezTo>
                    <a:lnTo>
                      <a:pt x="1655554" y="0"/>
                    </a:lnTo>
                    <a:cubicBezTo>
                      <a:pt x="1667316" y="0"/>
                      <a:pt x="1678595" y="4672"/>
                      <a:pt x="1686912" y="12989"/>
                    </a:cubicBezTo>
                    <a:cubicBezTo>
                      <a:pt x="1695229" y="21306"/>
                      <a:pt x="1699901" y="32586"/>
                      <a:pt x="1699901" y="44347"/>
                    </a:cubicBezTo>
                    <a:lnTo>
                      <a:pt x="1699901" y="399127"/>
                    </a:lnTo>
                    <a:cubicBezTo>
                      <a:pt x="1699901" y="410889"/>
                      <a:pt x="1695229" y="422168"/>
                      <a:pt x="1686912" y="430485"/>
                    </a:cubicBezTo>
                    <a:cubicBezTo>
                      <a:pt x="1678595" y="438802"/>
                      <a:pt x="1667315" y="443474"/>
                      <a:pt x="1655554" y="443474"/>
                    </a:cubicBezTo>
                    <a:lnTo>
                      <a:pt x="44347" y="443474"/>
                    </a:lnTo>
                    <a:cubicBezTo>
                      <a:pt x="32585" y="443474"/>
                      <a:pt x="21306" y="438802"/>
                      <a:pt x="12989" y="430485"/>
                    </a:cubicBezTo>
                    <a:cubicBezTo>
                      <a:pt x="4672" y="422168"/>
                      <a:pt x="0" y="410888"/>
                      <a:pt x="0" y="399127"/>
                    </a:cubicBezTo>
                    <a:lnTo>
                      <a:pt x="0" y="44347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1569" tIns="81569" rIns="81569" bIns="81569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800" b="1" kern="1200" dirty="0" smtClean="0"/>
                  <a:t>Dyrektor OKE</a:t>
                </a:r>
                <a:endParaRPr lang="pl-PL" sz="2000" b="1" kern="1200" dirty="0"/>
              </a:p>
            </p:txBody>
          </p:sp>
        </p:grpSp>
        <p:sp>
          <p:nvSpPr>
            <p:cNvPr id="81" name="pole tekstowe 80"/>
            <p:cNvSpPr txBox="1"/>
            <p:nvPr/>
          </p:nvSpPr>
          <p:spPr>
            <a:xfrm>
              <a:off x="2893577" y="3051892"/>
              <a:ext cx="24386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l-PL" sz="1400" b="1" dirty="0" smtClean="0"/>
                <a:t>odstępuje </a:t>
              </a:r>
              <a:r>
                <a:rPr lang="pl-PL" sz="1400" dirty="0" smtClean="0"/>
                <a:t> od unieważnienia</a:t>
              </a:r>
              <a:r>
                <a:rPr lang="pl-PL" sz="1400" b="1" dirty="0" smtClean="0"/>
                <a:t> </a:t>
              </a:r>
              <a:endParaRPr lang="pl-PL" sz="1400" dirty="0"/>
            </a:p>
          </p:txBody>
        </p:sp>
      </p:grpSp>
      <p:sp>
        <p:nvSpPr>
          <p:cNvPr id="84" name="pole tekstowe 83"/>
          <p:cNvSpPr txBox="1"/>
          <p:nvPr/>
        </p:nvSpPr>
        <p:spPr>
          <a:xfrm>
            <a:off x="837398" y="4040991"/>
            <a:ext cx="146304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l-PL" sz="1200" b="1" i="1" dirty="0" smtClean="0"/>
              <a:t>7 dni </a:t>
            </a:r>
            <a:r>
              <a:rPr lang="pl-PL" sz="1200" i="1" dirty="0" smtClean="0"/>
              <a:t>od otrzymania </a:t>
            </a:r>
            <a:br>
              <a:rPr lang="pl-PL" sz="1200" i="1" dirty="0" smtClean="0"/>
            </a:br>
            <a:r>
              <a:rPr lang="pl-PL" sz="1200" i="1" dirty="0" smtClean="0"/>
              <a:t>zastrzeżeń </a:t>
            </a:r>
            <a:br>
              <a:rPr lang="pl-PL" sz="1200" i="1" dirty="0" smtClean="0"/>
            </a:br>
            <a:r>
              <a:rPr lang="pl-PL" sz="1200" i="1" dirty="0" smtClean="0"/>
              <a:t>z dokumentacją OKE</a:t>
            </a:r>
            <a:endParaRPr lang="pl-PL" sz="1200" i="1" dirty="0"/>
          </a:p>
        </p:txBody>
      </p:sp>
      <p:grpSp>
        <p:nvGrpSpPr>
          <p:cNvPr id="11" name="Grupa 74"/>
          <p:cNvGrpSpPr/>
          <p:nvPr/>
        </p:nvGrpSpPr>
        <p:grpSpPr>
          <a:xfrm>
            <a:off x="1115158" y="5315725"/>
            <a:ext cx="5959410" cy="719288"/>
            <a:chOff x="558265" y="5838823"/>
            <a:chExt cx="4669393" cy="558815"/>
          </a:xfrm>
        </p:grpSpPr>
        <p:grpSp>
          <p:nvGrpSpPr>
            <p:cNvPr id="12" name="Grupa 75"/>
            <p:cNvGrpSpPr/>
            <p:nvPr/>
          </p:nvGrpSpPr>
          <p:grpSpPr>
            <a:xfrm>
              <a:off x="558265" y="5838823"/>
              <a:ext cx="4669393" cy="558815"/>
              <a:chOff x="211755" y="4693417"/>
              <a:chExt cx="4669393" cy="558815"/>
            </a:xfrm>
          </p:grpSpPr>
          <p:sp>
            <p:nvSpPr>
              <p:cNvPr id="93" name="Dowolny kształt 92"/>
              <p:cNvSpPr/>
              <p:nvPr/>
            </p:nvSpPr>
            <p:spPr>
              <a:xfrm>
                <a:off x="211755" y="4693417"/>
                <a:ext cx="4669393" cy="558815"/>
              </a:xfrm>
              <a:custGeom>
                <a:avLst/>
                <a:gdLst>
                  <a:gd name="connsiteX0" fmla="*/ 0 w 4435641"/>
                  <a:gd name="connsiteY0" fmla="*/ 55882 h 558815"/>
                  <a:gd name="connsiteX1" fmla="*/ 16368 w 4435641"/>
                  <a:gd name="connsiteY1" fmla="*/ 16367 h 558815"/>
                  <a:gd name="connsiteX2" fmla="*/ 55883 w 4435641"/>
                  <a:gd name="connsiteY2" fmla="*/ 0 h 558815"/>
                  <a:gd name="connsiteX3" fmla="*/ 4379759 w 4435641"/>
                  <a:gd name="connsiteY3" fmla="*/ 0 h 558815"/>
                  <a:gd name="connsiteX4" fmla="*/ 4419274 w 4435641"/>
                  <a:gd name="connsiteY4" fmla="*/ 16368 h 558815"/>
                  <a:gd name="connsiteX5" fmla="*/ 4435641 w 4435641"/>
                  <a:gd name="connsiteY5" fmla="*/ 55883 h 558815"/>
                  <a:gd name="connsiteX6" fmla="*/ 4435641 w 4435641"/>
                  <a:gd name="connsiteY6" fmla="*/ 502933 h 558815"/>
                  <a:gd name="connsiteX7" fmla="*/ 4419274 w 4435641"/>
                  <a:gd name="connsiteY7" fmla="*/ 542448 h 558815"/>
                  <a:gd name="connsiteX8" fmla="*/ 4379759 w 4435641"/>
                  <a:gd name="connsiteY8" fmla="*/ 558815 h 558815"/>
                  <a:gd name="connsiteX9" fmla="*/ 55882 w 4435641"/>
                  <a:gd name="connsiteY9" fmla="*/ 558815 h 558815"/>
                  <a:gd name="connsiteX10" fmla="*/ 16367 w 4435641"/>
                  <a:gd name="connsiteY10" fmla="*/ 542448 h 558815"/>
                  <a:gd name="connsiteX11" fmla="*/ 0 w 4435641"/>
                  <a:gd name="connsiteY11" fmla="*/ 502933 h 558815"/>
                  <a:gd name="connsiteX12" fmla="*/ 0 w 4435641"/>
                  <a:gd name="connsiteY12" fmla="*/ 55882 h 558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641" h="558815">
                    <a:moveTo>
                      <a:pt x="0" y="55882"/>
                    </a:moveTo>
                    <a:cubicBezTo>
                      <a:pt x="0" y="41061"/>
                      <a:pt x="5888" y="26847"/>
                      <a:pt x="16368" y="16367"/>
                    </a:cubicBezTo>
                    <a:cubicBezTo>
                      <a:pt x="26848" y="5887"/>
                      <a:pt x="41062" y="0"/>
                      <a:pt x="55883" y="0"/>
                    </a:cubicBezTo>
                    <a:lnTo>
                      <a:pt x="4379759" y="0"/>
                    </a:lnTo>
                    <a:cubicBezTo>
                      <a:pt x="4394580" y="0"/>
                      <a:pt x="4408794" y="5888"/>
                      <a:pt x="4419274" y="16368"/>
                    </a:cubicBezTo>
                    <a:cubicBezTo>
                      <a:pt x="4429754" y="26848"/>
                      <a:pt x="4435641" y="41062"/>
                      <a:pt x="4435641" y="55883"/>
                    </a:cubicBezTo>
                    <a:lnTo>
                      <a:pt x="4435641" y="502933"/>
                    </a:lnTo>
                    <a:cubicBezTo>
                      <a:pt x="4435641" y="517754"/>
                      <a:pt x="4429753" y="531968"/>
                      <a:pt x="4419274" y="542448"/>
                    </a:cubicBezTo>
                    <a:cubicBezTo>
                      <a:pt x="4408794" y="552928"/>
                      <a:pt x="4394580" y="558815"/>
                      <a:pt x="4379759" y="558815"/>
                    </a:cubicBezTo>
                    <a:lnTo>
                      <a:pt x="55882" y="558815"/>
                    </a:lnTo>
                    <a:cubicBezTo>
                      <a:pt x="41061" y="558815"/>
                      <a:pt x="26847" y="552927"/>
                      <a:pt x="16367" y="542448"/>
                    </a:cubicBezTo>
                    <a:cubicBezTo>
                      <a:pt x="5887" y="531968"/>
                      <a:pt x="0" y="517754"/>
                      <a:pt x="0" y="502933"/>
                    </a:cubicBezTo>
                    <a:lnTo>
                      <a:pt x="0" y="55882"/>
                    </a:lnTo>
                    <a:close/>
                  </a:path>
                </a:pathLst>
              </a:custGeom>
              <a:ln>
                <a:solidFill>
                  <a:schemeClr val="tx2"/>
                </a:solidFill>
              </a:ln>
            </p:spPr>
            <p:style>
              <a:lnRef idx="0">
                <a:scrgbClr r="0" g="0" b="0"/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18740" tIns="113792" rIns="113793" bIns="113792" numCol="1" spcCol="1270" anchor="ctr" anchorCtr="0">
                <a:noAutofit/>
              </a:bodyPr>
              <a:lstStyle/>
              <a:p>
                <a:pPr marL="0" lvl="0" indent="0" algn="just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 sz="1600" kern="1200" dirty="0"/>
              </a:p>
            </p:txBody>
          </p:sp>
          <p:sp>
            <p:nvSpPr>
              <p:cNvPr id="94" name="Dowolny kształt 93"/>
              <p:cNvSpPr/>
              <p:nvPr/>
            </p:nvSpPr>
            <p:spPr>
              <a:xfrm>
                <a:off x="280187" y="4762055"/>
                <a:ext cx="1610106" cy="443474"/>
              </a:xfrm>
              <a:custGeom>
                <a:avLst/>
                <a:gdLst>
                  <a:gd name="connsiteX0" fmla="*/ 0 w 1699901"/>
                  <a:gd name="connsiteY0" fmla="*/ 44347 h 443474"/>
                  <a:gd name="connsiteX1" fmla="*/ 12989 w 1699901"/>
                  <a:gd name="connsiteY1" fmla="*/ 12989 h 443474"/>
                  <a:gd name="connsiteX2" fmla="*/ 44347 w 1699901"/>
                  <a:gd name="connsiteY2" fmla="*/ 0 h 443474"/>
                  <a:gd name="connsiteX3" fmla="*/ 1655554 w 1699901"/>
                  <a:gd name="connsiteY3" fmla="*/ 0 h 443474"/>
                  <a:gd name="connsiteX4" fmla="*/ 1686912 w 1699901"/>
                  <a:gd name="connsiteY4" fmla="*/ 12989 h 443474"/>
                  <a:gd name="connsiteX5" fmla="*/ 1699901 w 1699901"/>
                  <a:gd name="connsiteY5" fmla="*/ 44347 h 443474"/>
                  <a:gd name="connsiteX6" fmla="*/ 1699901 w 1699901"/>
                  <a:gd name="connsiteY6" fmla="*/ 399127 h 443474"/>
                  <a:gd name="connsiteX7" fmla="*/ 1686912 w 1699901"/>
                  <a:gd name="connsiteY7" fmla="*/ 430485 h 443474"/>
                  <a:gd name="connsiteX8" fmla="*/ 1655554 w 1699901"/>
                  <a:gd name="connsiteY8" fmla="*/ 443474 h 443474"/>
                  <a:gd name="connsiteX9" fmla="*/ 44347 w 1699901"/>
                  <a:gd name="connsiteY9" fmla="*/ 443474 h 443474"/>
                  <a:gd name="connsiteX10" fmla="*/ 12989 w 1699901"/>
                  <a:gd name="connsiteY10" fmla="*/ 430485 h 443474"/>
                  <a:gd name="connsiteX11" fmla="*/ 0 w 1699901"/>
                  <a:gd name="connsiteY11" fmla="*/ 399127 h 443474"/>
                  <a:gd name="connsiteX12" fmla="*/ 0 w 1699901"/>
                  <a:gd name="connsiteY12" fmla="*/ 44347 h 44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9901" h="443474">
                    <a:moveTo>
                      <a:pt x="0" y="44347"/>
                    </a:moveTo>
                    <a:cubicBezTo>
                      <a:pt x="0" y="32585"/>
                      <a:pt x="4672" y="21306"/>
                      <a:pt x="12989" y="12989"/>
                    </a:cubicBezTo>
                    <a:cubicBezTo>
                      <a:pt x="21306" y="4672"/>
                      <a:pt x="32586" y="0"/>
                      <a:pt x="44347" y="0"/>
                    </a:cubicBezTo>
                    <a:lnTo>
                      <a:pt x="1655554" y="0"/>
                    </a:lnTo>
                    <a:cubicBezTo>
                      <a:pt x="1667316" y="0"/>
                      <a:pt x="1678595" y="4672"/>
                      <a:pt x="1686912" y="12989"/>
                    </a:cubicBezTo>
                    <a:cubicBezTo>
                      <a:pt x="1695229" y="21306"/>
                      <a:pt x="1699901" y="32586"/>
                      <a:pt x="1699901" y="44347"/>
                    </a:cubicBezTo>
                    <a:lnTo>
                      <a:pt x="1699901" y="399127"/>
                    </a:lnTo>
                    <a:cubicBezTo>
                      <a:pt x="1699901" y="410889"/>
                      <a:pt x="1695229" y="422168"/>
                      <a:pt x="1686912" y="430485"/>
                    </a:cubicBezTo>
                    <a:cubicBezTo>
                      <a:pt x="1678595" y="438802"/>
                      <a:pt x="1667315" y="443474"/>
                      <a:pt x="1655554" y="443474"/>
                    </a:cubicBezTo>
                    <a:lnTo>
                      <a:pt x="44347" y="443474"/>
                    </a:lnTo>
                    <a:cubicBezTo>
                      <a:pt x="32585" y="443474"/>
                      <a:pt x="21306" y="438802"/>
                      <a:pt x="12989" y="430485"/>
                    </a:cubicBezTo>
                    <a:cubicBezTo>
                      <a:pt x="4672" y="422168"/>
                      <a:pt x="0" y="410888"/>
                      <a:pt x="0" y="399127"/>
                    </a:cubicBezTo>
                    <a:lnTo>
                      <a:pt x="0" y="44347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1569" tIns="81569" rIns="81569" bIns="81569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800" b="1" kern="1200" dirty="0" smtClean="0"/>
                  <a:t>Dyrektor CKE</a:t>
                </a:r>
                <a:endParaRPr lang="pl-PL" sz="2000" b="1" kern="1200" dirty="0"/>
              </a:p>
            </p:txBody>
          </p:sp>
        </p:grpSp>
        <p:sp>
          <p:nvSpPr>
            <p:cNvPr id="92" name="pole tekstowe 91"/>
            <p:cNvSpPr txBox="1"/>
            <p:nvPr/>
          </p:nvSpPr>
          <p:spPr>
            <a:xfrm>
              <a:off x="2216109" y="5909936"/>
              <a:ext cx="3003808" cy="406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l-PL" sz="1400" b="1" dirty="0" smtClean="0"/>
                <a:t>podejmuje ostateczne rozstrzygnięcie</a:t>
              </a:r>
              <a:r>
                <a:rPr lang="pl-PL" sz="1400" dirty="0" smtClean="0"/>
                <a:t>. </a:t>
              </a:r>
              <a:br>
                <a:rPr lang="pl-PL" sz="1400" dirty="0" smtClean="0"/>
              </a:br>
              <a:r>
                <a:rPr lang="pl-PL" sz="1400" dirty="0" smtClean="0"/>
                <a:t>Nie służy na nie skarga do sądu administracyjnego</a:t>
              </a:r>
              <a:endParaRPr lang="pl-PL" sz="1400" dirty="0"/>
            </a:p>
          </p:txBody>
        </p:sp>
      </p:grpSp>
      <p:cxnSp>
        <p:nvCxnSpPr>
          <p:cNvPr id="88" name="Łącznik prosty ze strzałką 87"/>
          <p:cNvCxnSpPr/>
          <p:nvPr/>
        </p:nvCxnSpPr>
        <p:spPr>
          <a:xfrm>
            <a:off x="2357369" y="3603662"/>
            <a:ext cx="2224463" cy="877957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Łącznik prosty ze strzałką 85"/>
          <p:cNvCxnSpPr/>
          <p:nvPr/>
        </p:nvCxnSpPr>
        <p:spPr>
          <a:xfrm>
            <a:off x="2337640" y="3593829"/>
            <a:ext cx="20549" cy="1844417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Łącznik prosty ze strzałką 69"/>
          <p:cNvCxnSpPr/>
          <p:nvPr/>
        </p:nvCxnSpPr>
        <p:spPr>
          <a:xfrm flipH="1">
            <a:off x="2241755" y="2589196"/>
            <a:ext cx="931" cy="643727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/>
          <p:cNvSpPr txBox="1"/>
          <p:nvPr/>
        </p:nvSpPr>
        <p:spPr>
          <a:xfrm>
            <a:off x="3568392" y="3836019"/>
            <a:ext cx="50180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cap="rnd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albo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xmlns="" val="249618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84" grpId="0" animBg="1"/>
      <p:bldP spid="2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0230" y="649224"/>
            <a:ext cx="7886700" cy="708877"/>
          </a:xfrm>
        </p:spPr>
        <p:txBody>
          <a:bodyPr>
            <a:normAutofit/>
          </a:bodyPr>
          <a:lstStyle/>
          <a:p>
            <a:r>
              <a:rPr lang="pl-PL" sz="4000" dirty="0" smtClean="0"/>
              <a:t>Wglądy do prac egzaminacyjnych</a:t>
            </a:r>
            <a:endParaRPr lang="pl-PL" sz="40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678752" y="1941091"/>
            <a:ext cx="7886700" cy="3517877"/>
          </a:xfrm>
        </p:spPr>
        <p:txBody>
          <a:bodyPr>
            <a:noAutofit/>
          </a:bodyPr>
          <a:lstStyle/>
          <a:p>
            <a:pPr marL="635000" indent="-457200">
              <a:buFont typeface="+mj-lt"/>
              <a:buAutoNum type="arabicPeriod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sprawdzenie oceny każdego zadania w systemie OBIEG,</a:t>
            </a:r>
          </a:p>
          <a:p>
            <a:pPr marL="635000" indent="-457200">
              <a:buFont typeface="+mj-lt"/>
              <a:buAutoNum type="arabicPeriod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w ciągu 6 miesięcy od dnia przekazania informacji             o wyniku egzaminu absolwent ma prawo wglądu do sprawdzonej i ocenionej pracy egzaminacyjnej,</a:t>
            </a:r>
          </a:p>
          <a:p>
            <a:pPr marL="635000" indent="-457200">
              <a:buFont typeface="+mj-lt"/>
              <a:buAutoNum type="arabicPeriod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wgląd może być dokonywany tylko osobiście,</a:t>
            </a:r>
          </a:p>
          <a:p>
            <a:pPr marL="635000" indent="-457200">
              <a:buFont typeface="+mj-lt"/>
              <a:buAutoNum type="arabicPeriod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wniosek o wgląd składa się do dyrektora OKE osobiście, drogą elektroniczną, faksem lub  pocztą tradycyjną,</a:t>
            </a:r>
            <a:endParaRPr lang="pl-PL" sz="240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6936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0230" y="649224"/>
            <a:ext cx="7886700" cy="708877"/>
          </a:xfrm>
        </p:spPr>
        <p:txBody>
          <a:bodyPr>
            <a:normAutofit/>
          </a:bodyPr>
          <a:lstStyle/>
          <a:p>
            <a:r>
              <a:rPr lang="pl-PL" sz="4000" dirty="0" smtClean="0"/>
              <a:t>Wglądy do prac egzaminacyjnych</a:t>
            </a:r>
            <a:endParaRPr lang="pl-PL" sz="40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678752" y="1941091"/>
            <a:ext cx="7886700" cy="3517877"/>
          </a:xfrm>
        </p:spPr>
        <p:txBody>
          <a:bodyPr>
            <a:noAutofit/>
          </a:bodyPr>
          <a:lstStyle/>
          <a:p>
            <a:pPr marL="635000" indent="-457200">
              <a:buFont typeface="+mj-lt"/>
              <a:buAutoNum type="arabicPeriod" startAt="5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wniosek o wgląd powinien zawierać: </a:t>
            </a:r>
          </a:p>
          <a:p>
            <a:pPr marL="630238" indent="-182563">
              <a:buFont typeface="Arial" pitchFamily="34" charset="0"/>
              <a:buChar char="•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	imię i nazwisko zdającego,</a:t>
            </a:r>
          </a:p>
          <a:p>
            <a:pPr marL="630238" indent="-182563">
              <a:buFont typeface="Arial" pitchFamily="34" charset="0"/>
              <a:buChar char="•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	PESEL zdającego,</a:t>
            </a:r>
          </a:p>
          <a:p>
            <a:pPr marL="630238" indent="-182563">
              <a:buFont typeface="Arial" pitchFamily="34" charset="0"/>
              <a:buChar char="•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	dane teleadresowe,</a:t>
            </a:r>
          </a:p>
          <a:p>
            <a:pPr marL="630238" indent="-182563">
              <a:buFont typeface="Arial" pitchFamily="34" charset="0"/>
              <a:buChar char="•"/>
            </a:pPr>
            <a:r>
              <a:rPr lang="pl-PL" sz="2400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	przedmiot i poziom egzaminu, którego dotyczy  wniosek o wgląd.</a:t>
            </a:r>
            <a:endParaRPr lang="pl-PL" sz="240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1646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7151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0" dirty="0" smtClean="0"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</a:rPr>
              <a:t>Weryfikacja sumy punktów</a:t>
            </a:r>
            <a:endParaRPr lang="pl-PL" sz="4000" b="0" dirty="0"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0632" y="1459396"/>
            <a:ext cx="8739738" cy="492572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Absolwent może zwrócić się z wnioskiem o weryfikację sumy punktów (wraz z uzasadnieniem), składając go do dyrektora okręgowej komisji egzaminacyjnej w terminie  2 dni roboczych od dnia dokonania wglądu.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Weryfikacji sumy punktów dokonuje się w terminie 7 dni od dnia otrzymania wniosku.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W przypadku zastrzeżeń natury technicznej, weryfikacji dokonuje pracownik okręgowej komisji egzaminacyjnej.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W przypadku zastrzeżeń merytorycznych, dyrektor OKE wskazuje egzaminatora, który dokonuje ponownej oceny rozwiązań wskazanych zadań, zgodnie z zasadami oceniania rozwiązań zadań opracowanymi przez CKE.</a:t>
            </a:r>
          </a:p>
          <a:p>
            <a:pPr marL="457200" indent="-457200" algn="just">
              <a:buFont typeface="+mj-lt"/>
              <a:buAutoNum type="arabicPeriod"/>
            </a:pPr>
            <a:endParaRPr lang="pl-PL" dirty="0" smtClean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0805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7151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0" dirty="0" smtClean="0"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</a:rPr>
              <a:t>Weryfikacja sumy punktów</a:t>
            </a:r>
            <a:endParaRPr lang="pl-PL" sz="4000" b="0" dirty="0">
              <a:solidFill>
                <a:schemeClr val="accent5">
                  <a:lumMod val="75000"/>
                </a:schemeClr>
              </a:solidFill>
              <a:effectLst>
                <a:glow rad="127000">
                  <a:schemeClr val="bg1">
                    <a:alpha val="35000"/>
                  </a:scheme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0258" y="1337912"/>
            <a:ext cx="8739738" cy="4995512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pl-PL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Dyrektor OKE informuje pisemnie absolwenta o wyniku weryfikacji sumy punktów, w terminie 14 dni od dnia otrzymania wniosku.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pl-PL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Jeżeli w wyniku weryfikacji suma punktów została podwyższona, dyrektor OKE ustala nowe wyniki egzaminu oraz anuluje dotychczasowe świadectwo lub zaświadczenie i wydaje nowy dokument.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pl-PL" dirty="0" smtClean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rPr>
              <a:t>Absolwent jest zobowiązany do zwrotu anulowanych dokumentów.</a:t>
            </a:r>
          </a:p>
          <a:p>
            <a:pPr marL="457200" indent="-457200" algn="just">
              <a:buFont typeface="+mj-lt"/>
              <a:buAutoNum type="arabicPeriod" startAt="5"/>
            </a:pPr>
            <a:endParaRPr lang="pl-PL" sz="2000" dirty="0" smtClean="0">
              <a:solidFill>
                <a:schemeClr val="accent5">
                  <a:lumMod val="50000"/>
                </a:schemeClr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6491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/>
              </a:rPr>
              <a:t>Ogłoszenie wyników egzaminu maturalnego</a:t>
            </a:r>
            <a:endParaRPr lang="pl-PL" b="1" dirty="0">
              <a:effectLst/>
            </a:endParaRPr>
          </a:p>
        </p:txBody>
      </p:sp>
      <p:graphicFrame>
        <p:nvGraphicFramePr>
          <p:cNvPr id="4" name="Symbol zastępczy zawartości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63671347"/>
              </p:ext>
            </p:extLst>
          </p:nvPr>
        </p:nvGraphicFramePr>
        <p:xfrm>
          <a:off x="343045" y="1726017"/>
          <a:ext cx="8487056" cy="2307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10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660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61454">
                <a:tc>
                  <a:txBody>
                    <a:bodyPr/>
                    <a:lstStyle/>
                    <a:p>
                      <a:pPr algn="l"/>
                      <a:r>
                        <a:rPr lang="pl-PL" sz="2800" b="0" dirty="0" smtClean="0">
                          <a:solidFill>
                            <a:srgbClr val="376EAB"/>
                          </a:solidFill>
                        </a:rPr>
                        <a:t>Termin ogłoszenie wyników</a:t>
                      </a:r>
                      <a:endParaRPr lang="pl-PL" sz="2800" b="0" dirty="0">
                        <a:solidFill>
                          <a:srgbClr val="376EAB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baseline="0" dirty="0" smtClean="0">
                          <a:solidFill>
                            <a:srgbClr val="376EAB"/>
                          </a:solidFill>
                        </a:rPr>
                        <a:t>5 lipca</a:t>
                      </a:r>
                      <a:endParaRPr lang="pl-PL" sz="2800" b="0" dirty="0">
                        <a:solidFill>
                          <a:srgbClr val="376EAB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4622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0" dirty="0" smtClean="0">
                          <a:solidFill>
                            <a:srgbClr val="376EAB"/>
                          </a:solidFill>
                        </a:rPr>
                        <a:t>Termin wydania szkołom świadectw, aneksów i informacji o wynikach</a:t>
                      </a:r>
                      <a:endParaRPr lang="pl-PL" sz="2800" b="0" kern="1200" dirty="0">
                        <a:solidFill>
                          <a:srgbClr val="376EA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kern="1200" dirty="0" smtClean="0">
                          <a:solidFill>
                            <a:srgbClr val="376EAB"/>
                          </a:solidFill>
                          <a:latin typeface="+mn-lt"/>
                          <a:ea typeface="+mn-ea"/>
                          <a:cs typeface="+mn-cs"/>
                        </a:rPr>
                        <a:t>5 lipca</a:t>
                      </a:r>
                      <a:endParaRPr lang="pl-PL" sz="2800" b="0" kern="1200" dirty="0">
                        <a:solidFill>
                          <a:srgbClr val="376EA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9270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Nowe filmy o maturze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0132" y="2380235"/>
            <a:ext cx="5244204" cy="332498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622" y="1690689"/>
            <a:ext cx="6987198" cy="409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707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966" y="576373"/>
            <a:ext cx="8357668" cy="5299015"/>
          </a:xfrm>
        </p:spPr>
      </p:pic>
    </p:spTree>
    <p:extLst>
      <p:ext uri="{BB962C8B-B14F-4D97-AF65-F5344CB8AC3E}">
        <p14:creationId xmlns:p14="http://schemas.microsoft.com/office/powerpoint/2010/main" xmlns="" val="277838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256052" cy="6138327"/>
          </a:xfrm>
        </p:spPr>
      </p:pic>
    </p:spTree>
    <p:extLst>
      <p:ext uri="{BB962C8B-B14F-4D97-AF65-F5344CB8AC3E}">
        <p14:creationId xmlns:p14="http://schemas.microsoft.com/office/powerpoint/2010/main" xmlns="" val="164524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609" y="1004863"/>
            <a:ext cx="1686013" cy="11388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4132" y="2091283"/>
            <a:ext cx="2886740" cy="212720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80" y="3076413"/>
            <a:ext cx="5192157" cy="336813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4132" y="4328370"/>
            <a:ext cx="2886740" cy="20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6395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Matura na 100%</a:t>
            </a:r>
            <a:endParaRPr lang="pl-PL" sz="28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I </a:t>
            </a:r>
            <a:r>
              <a:rPr lang="pl-PL" dirty="0" err="1" smtClean="0"/>
              <a:t>i</a:t>
            </a:r>
            <a:r>
              <a:rPr lang="pl-PL" dirty="0" smtClean="0"/>
              <a:t> II edycja </a:t>
            </a:r>
            <a:r>
              <a:rPr lang="pl-PL" i="1" dirty="0"/>
              <a:t>M</a:t>
            </a:r>
            <a:r>
              <a:rPr lang="pl-PL" i="1" dirty="0" smtClean="0"/>
              <a:t>atury na 100% </a:t>
            </a:r>
            <a:r>
              <a:rPr lang="pl-PL" dirty="0" smtClean="0"/>
              <a:t>odbyła się w Krakowie w 2014</a:t>
            </a:r>
            <a:br>
              <a:rPr lang="pl-PL" dirty="0" smtClean="0"/>
            </a:br>
            <a:r>
              <a:rPr lang="pl-PL" dirty="0" smtClean="0"/>
              <a:t> i 2015 roku.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0" y="2623563"/>
            <a:ext cx="7609794" cy="36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57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Matura na 100%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III edycja odbędzie się we Wrocławiu 22 września 2016.</a:t>
            </a:r>
          </a:p>
          <a:p>
            <a:endParaRPr lang="pl-PL" dirty="0"/>
          </a:p>
          <a:p>
            <a:r>
              <a:rPr lang="pl-PL" dirty="0"/>
              <a:t>Celem projektu jest docenianie znakomitych osiągnięć uczniów, a także promocja tych szkół i środowisk, które tworzą warunki sprzyjające uzyskiwanie najlepszych wyników.</a:t>
            </a:r>
          </a:p>
          <a:p>
            <a:endParaRPr lang="pl-PL" dirty="0"/>
          </a:p>
          <a:p>
            <a:r>
              <a:rPr lang="pl-PL" dirty="0"/>
              <a:t>Raz na trzy lata będzie przyznawana szkole, która tworzy klimat dla najzdolniejszej i wyróżniającej się młodzieży, </a:t>
            </a:r>
            <a:r>
              <a:rPr lang="pl-PL" i="1" dirty="0"/>
              <a:t>Statuetka Jaskółki.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52220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4082" y="903759"/>
            <a:ext cx="6339118" cy="218171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700011" y="4356267"/>
            <a:ext cx="723077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accent5">
                    <a:lumMod val="75000"/>
                  </a:schemeClr>
                </a:solidFill>
              </a:rPr>
              <a:t>Dziękujemy za uwagę</a:t>
            </a:r>
          </a:p>
          <a:p>
            <a:r>
              <a:rPr lang="pl-PL" dirty="0" smtClean="0">
                <a:solidFill>
                  <a:schemeClr val="accent5">
                    <a:lumMod val="75000"/>
                  </a:schemeClr>
                </a:solidFill>
              </a:rPr>
              <a:t>Małgorzata Stankowska – </a:t>
            </a:r>
            <a:r>
              <a:rPr lang="pl-PL" sz="1600" dirty="0" smtClean="0">
                <a:solidFill>
                  <a:schemeClr val="accent5">
                    <a:lumMod val="75000"/>
                  </a:schemeClr>
                </a:solidFill>
              </a:rPr>
              <a:t>kierownik Wydziału Organizacyjno-Administracyjnego</a:t>
            </a:r>
            <a:endParaRPr lang="pl-PL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pl-PL" dirty="0" smtClean="0">
                <a:solidFill>
                  <a:schemeClr val="accent5">
                    <a:lumMod val="75000"/>
                  </a:schemeClr>
                </a:solidFill>
              </a:rPr>
              <a:t>Piotr Ludwikowski – </a:t>
            </a:r>
            <a:r>
              <a:rPr lang="pl-PL" sz="1600" dirty="0" smtClean="0">
                <a:solidFill>
                  <a:schemeClr val="accent5">
                    <a:lumMod val="75000"/>
                  </a:schemeClr>
                </a:solidFill>
              </a:rPr>
              <a:t>kierownik Pracowni Matur</a:t>
            </a:r>
            <a:endParaRPr lang="pl-PL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pl-PL" dirty="0" smtClean="0">
                <a:solidFill>
                  <a:schemeClr val="accent5">
                    <a:lumMod val="75000"/>
                  </a:schemeClr>
                </a:solidFill>
              </a:rPr>
              <a:t>Lech Gawryłow – </a:t>
            </a:r>
            <a:r>
              <a:rPr lang="pl-PL" sz="1600" dirty="0" smtClean="0">
                <a:solidFill>
                  <a:schemeClr val="accent5">
                    <a:lumMod val="75000"/>
                  </a:schemeClr>
                </a:solidFill>
              </a:rPr>
              <a:t>dyrektor OKE</a:t>
            </a: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2594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718802" y="365126"/>
            <a:ext cx="7886700" cy="1325563"/>
          </a:xfrm>
        </p:spPr>
        <p:txBody>
          <a:bodyPr/>
          <a:lstStyle/>
          <a:p>
            <a:r>
              <a:rPr lang="pl-PL" b="1" dirty="0" smtClean="0">
                <a:effectLst/>
              </a:rPr>
              <a:t>Życzenia wielkanocne</a:t>
            </a:r>
            <a:endParaRPr lang="pl-PL" b="1" dirty="0">
              <a:effectLst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4719302" y="2192628"/>
            <a:ext cx="3886200" cy="3755735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Życzę zdrowych</a:t>
            </a:r>
            <a:r>
              <a:rPr lang="pl-PL" dirty="0"/>
              <a:t>, pogodnych Świąt Wielkanocnych, pełnych </a:t>
            </a:r>
            <a:r>
              <a:rPr lang="pl-PL" dirty="0" smtClean="0"/>
              <a:t>nadziei</a:t>
            </a:r>
            <a:br>
              <a:rPr lang="pl-PL" dirty="0" smtClean="0"/>
            </a:br>
            <a:r>
              <a:rPr lang="pl-PL" dirty="0" smtClean="0"/>
              <a:t>i miłości, aby te święta </a:t>
            </a:r>
            <a:r>
              <a:rPr lang="pl-PL" dirty="0"/>
              <a:t>wyzwoliły </a:t>
            </a:r>
            <a:r>
              <a:rPr lang="pl-PL" dirty="0" smtClean="0"/>
              <a:t>radość </a:t>
            </a:r>
            <a:r>
              <a:rPr lang="pl-PL" dirty="0"/>
              <a:t>odradzającego się </a:t>
            </a:r>
            <a:r>
              <a:rPr lang="pl-PL" dirty="0" smtClean="0"/>
              <a:t>życia,</a:t>
            </a:r>
            <a:br>
              <a:rPr lang="pl-PL" dirty="0" smtClean="0"/>
            </a:br>
            <a:r>
              <a:rPr lang="pl-PL" dirty="0" smtClean="0"/>
              <a:t>a </a:t>
            </a:r>
            <a:r>
              <a:rPr lang="pl-PL" dirty="0"/>
              <a:t>jednocześnie dały spokój </a:t>
            </a:r>
            <a:r>
              <a:rPr lang="pl-PL" dirty="0" smtClean="0"/>
              <a:t>ducha;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wiosennego nastroju, serdecznych spotkań, </a:t>
            </a:r>
          </a:p>
          <a:p>
            <a:pPr marL="0" indent="0">
              <a:buNone/>
            </a:pPr>
            <a:r>
              <a:rPr lang="pl-PL" dirty="0"/>
              <a:t>smacznego </a:t>
            </a:r>
            <a:r>
              <a:rPr lang="pl-PL" dirty="0" smtClean="0"/>
              <a:t>jajka i </a:t>
            </a:r>
            <a:r>
              <a:rPr lang="pl-PL" dirty="0"/>
              <a:t>mokrego dyngusa.</a:t>
            </a:r>
          </a:p>
          <a:p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088" y="2192628"/>
            <a:ext cx="3908461" cy="2435907"/>
          </a:xfrm>
        </p:spPr>
      </p:pic>
    </p:spTree>
    <p:extLst>
      <p:ext uri="{BB962C8B-B14F-4D97-AF65-F5344CB8AC3E}">
        <p14:creationId xmlns:p14="http://schemas.microsoft.com/office/powerpoint/2010/main" xmlns="" val="229228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Część ustna egzaminu maturalnego</a:t>
            </a:r>
            <a:br>
              <a:rPr lang="pl-PL" b="1" dirty="0"/>
            </a:br>
            <a:r>
              <a:rPr lang="pl-PL" b="1" dirty="0"/>
              <a:t>z języka </a:t>
            </a:r>
            <a:r>
              <a:rPr lang="pl-PL" b="1" dirty="0" smtClean="0"/>
              <a:t>polskiego</a:t>
            </a:r>
            <a:br>
              <a:rPr lang="pl-PL" b="1" dirty="0" smtClean="0"/>
            </a:br>
            <a:endParaRPr lang="pl-PL" sz="24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65532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solidFill>
                  <a:schemeClr val="accent5">
                    <a:lumMod val="75000"/>
                  </a:schemeClr>
                </a:solidFill>
              </a:rPr>
              <a:t>Organizacja egzaminu</a:t>
            </a:r>
            <a:endParaRPr lang="pl-PL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pl-PL" sz="2000" dirty="0" smtClean="0"/>
              <a:t>Jeden zespół przedmiotowy dziennie może przeprowadzić egzamin nie więcej niż dla </a:t>
            </a:r>
            <a:r>
              <a:rPr lang="pl-PL" sz="2000" b="1" dirty="0" smtClean="0"/>
              <a:t>20</a:t>
            </a:r>
            <a:r>
              <a:rPr lang="pl-PL" sz="2000" dirty="0" smtClean="0"/>
              <a:t> zdających.</a:t>
            </a:r>
          </a:p>
          <a:p>
            <a:pPr algn="just"/>
            <a:endParaRPr lang="pl-PL" sz="900" dirty="0" smtClean="0"/>
          </a:p>
          <a:p>
            <a:pPr algn="just"/>
            <a:r>
              <a:rPr lang="pl-PL" sz="2000" dirty="0"/>
              <a:t>Każdego dnia egzamin może rozpocząć się nie wcześniej niż o godzinie </a:t>
            </a:r>
            <a:r>
              <a:rPr lang="pl-PL" sz="2000" b="1" dirty="0" smtClean="0"/>
              <a:t>9.00</a:t>
            </a:r>
            <a:br>
              <a:rPr lang="pl-PL" sz="2000" b="1" dirty="0" smtClean="0"/>
            </a:br>
            <a:r>
              <a:rPr lang="pl-PL" sz="2000" dirty="0" smtClean="0"/>
              <a:t>i </a:t>
            </a:r>
            <a:r>
              <a:rPr lang="pl-PL" sz="2000" dirty="0"/>
              <a:t>nie później niż </a:t>
            </a:r>
            <a:r>
              <a:rPr lang="pl-PL" sz="2000" dirty="0" smtClean="0"/>
              <a:t>ok. godziny </a:t>
            </a:r>
            <a:r>
              <a:rPr lang="pl-PL" sz="2000" b="1" dirty="0" smtClean="0"/>
              <a:t>18.00</a:t>
            </a:r>
            <a:r>
              <a:rPr lang="pl-PL" sz="2000" dirty="0" smtClean="0"/>
              <a:t>.</a:t>
            </a:r>
            <a:endParaRPr lang="pl-PL" sz="2000" dirty="0"/>
          </a:p>
          <a:p>
            <a:pPr algn="just"/>
            <a:endParaRPr lang="pl-PL" sz="900" dirty="0" smtClean="0"/>
          </a:p>
          <a:p>
            <a:r>
              <a:rPr lang="pl-PL" sz="2000" dirty="0" smtClean="0"/>
              <a:t>Numery zadań wykorzystywane dla zdających zależą od godziny</a:t>
            </a:r>
            <a:r>
              <a:rPr lang="pl-PL" sz="2000" b="1" dirty="0" smtClean="0"/>
              <a:t> </a:t>
            </a:r>
            <a:r>
              <a:rPr lang="pl-PL" sz="2000" dirty="0" smtClean="0"/>
              <a:t>rozpoczęcia egzaminu przez dany zespół przedmiotowy. Jeżeli w szkole w tym samym przedziale godzinowym rozpoczyna egzamin więcej niż jeden zespół, numery zadań w każdym zespole są identyczne.</a:t>
            </a:r>
          </a:p>
          <a:p>
            <a:pPr lvl="3"/>
            <a:endParaRPr lang="pl-PL" sz="600" dirty="0" smtClean="0"/>
          </a:p>
          <a:p>
            <a:pPr lvl="3">
              <a:buNone/>
            </a:pPr>
            <a:r>
              <a:rPr lang="pl-PL" sz="1800" dirty="0" smtClean="0"/>
              <a:t>				</a:t>
            </a:r>
            <a:r>
              <a:rPr lang="pl-PL" sz="800" dirty="0" smtClean="0"/>
              <a:t>	</a:t>
            </a:r>
          </a:p>
          <a:p>
            <a:pPr lvl="3">
              <a:buNone/>
            </a:pPr>
            <a:r>
              <a:rPr lang="pl-PL" sz="1800" dirty="0" smtClean="0"/>
              <a:t>           9.00 – 10.00			      	01 – 28</a:t>
            </a:r>
          </a:p>
          <a:p>
            <a:pPr lvl="3">
              <a:buNone/>
            </a:pPr>
            <a:r>
              <a:rPr lang="pl-PL" sz="1800" dirty="0" smtClean="0"/>
              <a:t>         10.00 – 11.00			      	04 – 31</a:t>
            </a:r>
          </a:p>
          <a:p>
            <a:pPr lvl="3">
              <a:buNone/>
            </a:pPr>
            <a:r>
              <a:rPr lang="pl-PL" sz="1800" dirty="0"/>
              <a:t> </a:t>
            </a:r>
            <a:r>
              <a:rPr lang="pl-PL" sz="1800" dirty="0" smtClean="0"/>
              <a:t>        11.00 – 12.00			      	07 – 32</a:t>
            </a:r>
          </a:p>
        </p:txBody>
      </p:sp>
      <p:pic>
        <p:nvPicPr>
          <p:cNvPr id="18434" name="Picture 2" descr="C:\Users\JULIA\AppData\Local\Microsoft\Windows\Temporary Internet Files\Content.IE5\S78XWHTH\clock-reversed-numbers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797152"/>
            <a:ext cx="1107347" cy="1112912"/>
          </a:xfrm>
          <a:prstGeom prst="rect">
            <a:avLst/>
          </a:prstGeom>
          <a:noFill/>
        </p:spPr>
      </p:pic>
      <p:pic>
        <p:nvPicPr>
          <p:cNvPr id="18441" name="Picture 9" descr="czy-trzynastka-jest-pechowa-liczba_4617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9839" y="4921560"/>
            <a:ext cx="129614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5940152" y="4478038"/>
            <a:ext cx="166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Numery zadań: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10847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1277</TotalTime>
  <Words>2838</Words>
  <Application>Microsoft Office PowerPoint</Application>
  <PresentationFormat>Pokaz na ekranie (4:3)</PresentationFormat>
  <Paragraphs>487</Paragraphs>
  <Slides>77</Slides>
  <Notes>10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77</vt:i4>
      </vt:variant>
    </vt:vector>
  </HeadingPairs>
  <TitlesOfParts>
    <vt:vector size="78" baseType="lpstr">
      <vt:lpstr>Motyw pakietu Office</vt:lpstr>
      <vt:lpstr>Matura 2016</vt:lpstr>
      <vt:lpstr>Przepisy w sprawie egzaminu maturalnego</vt:lpstr>
      <vt:lpstr>Najważniejsze terminy egzaminu maturalnego w 2016 roku</vt:lpstr>
      <vt:lpstr>Matura w terminie głównym*</vt:lpstr>
      <vt:lpstr>Matura w terminie dodatkowym</vt:lpstr>
      <vt:lpstr>Matura w terminie poprawkowym</vt:lpstr>
      <vt:lpstr>Ogłoszenie wyników egzaminu maturalnego</vt:lpstr>
      <vt:lpstr>Część ustna egzaminu maturalnego z języka polskiego </vt:lpstr>
      <vt:lpstr>Organizacja egzaminu</vt:lpstr>
      <vt:lpstr>Harmonogram egzaminu ustnego</vt:lpstr>
      <vt:lpstr> Organizacja egzaminu  </vt:lpstr>
      <vt:lpstr>Przebieg egzaminu</vt:lpstr>
      <vt:lpstr>Przerwa  w egzaminie</vt:lpstr>
      <vt:lpstr>Przebieg egzaminu </vt:lpstr>
      <vt:lpstr> Przechowywanie materiałów egzaminacyjnych </vt:lpstr>
      <vt:lpstr>Przechowywanie dokumentacji</vt:lpstr>
      <vt:lpstr>Zmiana terminu egzaminu ustnego </vt:lpstr>
      <vt:lpstr>Przeprowadzenie  egzaminu maturalnego</vt:lpstr>
      <vt:lpstr>Slajd 19</vt:lpstr>
      <vt:lpstr>Przygotowania do egzaminu</vt:lpstr>
      <vt:lpstr>Błędy w danych zgłoszonych do OKE</vt:lpstr>
      <vt:lpstr>Sprawdzenie danych zgłoszonych do OKE</vt:lpstr>
      <vt:lpstr>Slajd 23</vt:lpstr>
      <vt:lpstr>Opłaty za egzamin maturalny</vt:lpstr>
      <vt:lpstr>Kody kreskowe i zestawy do j. obcych</vt:lpstr>
      <vt:lpstr>Dostawa materiałów egzaminacyjnych</vt:lpstr>
      <vt:lpstr>Dostawa arkuszy dodatkowo zamawianych</vt:lpstr>
      <vt:lpstr>Powołanie zespołów egzaminacyjnych</vt:lpstr>
      <vt:lpstr>Przygotowanie sal i sprzętu</vt:lpstr>
      <vt:lpstr>Przygotowanie sal egzaminacyjnych</vt:lpstr>
      <vt:lpstr>Dokumentacja</vt:lpstr>
      <vt:lpstr>Slajd 32</vt:lpstr>
      <vt:lpstr>Slajd 33</vt:lpstr>
      <vt:lpstr>W dniu egzaminu przed jego rozpoczęciem</vt:lpstr>
      <vt:lpstr>W dniu egzaminu przed jego rozpoczęciem</vt:lpstr>
      <vt:lpstr>Przed rozpoczęciem egzaminu</vt:lpstr>
      <vt:lpstr>Przed rozpoczęciem egzaminu</vt:lpstr>
      <vt:lpstr>Slajd 38</vt:lpstr>
      <vt:lpstr>Na początku egzaminu</vt:lpstr>
      <vt:lpstr>W trakcie egzaminu</vt:lpstr>
      <vt:lpstr>  Zakończenie pracy przed czasem  </vt:lpstr>
      <vt:lpstr>Slajd 42</vt:lpstr>
      <vt:lpstr>Instrukcja pakowania</vt:lpstr>
      <vt:lpstr>Protokół zbiorczy</vt:lpstr>
      <vt:lpstr>Przekazanie materiałów do OKE</vt:lpstr>
      <vt:lpstr>Przekazanie materiałów do OKE</vt:lpstr>
      <vt:lpstr>Materiały w systemie OBIEG</vt:lpstr>
      <vt:lpstr>Kurs na platformie MOODLE</vt:lpstr>
      <vt:lpstr>Sytuacje szczególne w trakcie egzaminu maturalnego</vt:lpstr>
      <vt:lpstr>Unieważnienie egzaminu przez przewodniczącego zespołu egzaminacyjnego </vt:lpstr>
      <vt:lpstr>Unieważnienie egzaminu przez przewodniczącego zespołu egzaminacyjnego </vt:lpstr>
      <vt:lpstr>Unieważnienie egzaminu przez przewodniczącego zespołu egzaminacyjnego </vt:lpstr>
      <vt:lpstr>Unieważnienie egzaminu przez przewodniczącego zespołu egzaminacyjnego </vt:lpstr>
      <vt:lpstr>Postępowanie w przypadku zaginięcia przesyłki z materiałami do części pisemnej egzaminu maturalnego</vt:lpstr>
      <vt:lpstr>Postępowanie w przypadku stwierdzenia braku stron lub innych usterek w arkuszach egzaminacyjnych</vt:lpstr>
      <vt:lpstr>Postępowanie w przypadku stwierdzenia braku stron lub innych usterek w arkuszach egzaminacyjnych</vt:lpstr>
      <vt:lpstr>Postępowanie w przypadku zagrożenia lub nagłego zakłócenia przebiegu egzaminu</vt:lpstr>
      <vt:lpstr>Przerwanie przez zdającego egzaminu z przyczyn losowych lub zdrowotnych</vt:lpstr>
      <vt:lpstr>Przerwanie przez zdającego egzaminu z przyczyn losowych lub zdrowotnych</vt:lpstr>
      <vt:lpstr>Przerwanie przez zdającego egzaminu z przyczyn losowych lub zdrowotnych</vt:lpstr>
      <vt:lpstr>Przerwanie przez zdającego egzaminu z przyczyn losowych lub zdrowotnych</vt:lpstr>
      <vt:lpstr>Unieważnienia egzaminu maturalnego przez dyrektora OKE albo dyrektora CKE</vt:lpstr>
      <vt:lpstr>Unieważnienia egzaminu maturalnego przez dyrektora OKE albo dyrektora CKE</vt:lpstr>
      <vt:lpstr>Unieważnienia -                   niesamodzielna praca ucznia</vt:lpstr>
      <vt:lpstr>Unieważnienia -                   niesamodzielna praca ucznia</vt:lpstr>
      <vt:lpstr>Wglądy do prac egzaminacyjnych</vt:lpstr>
      <vt:lpstr>Wglądy do prac egzaminacyjnych</vt:lpstr>
      <vt:lpstr>Weryfikacja sumy punktów</vt:lpstr>
      <vt:lpstr>Weryfikacja sumy punktów</vt:lpstr>
      <vt:lpstr>Nowe filmy o maturze</vt:lpstr>
      <vt:lpstr>Slajd 71</vt:lpstr>
      <vt:lpstr>Slajd 72</vt:lpstr>
      <vt:lpstr>Slajd 73</vt:lpstr>
      <vt:lpstr>Matura na 100%</vt:lpstr>
      <vt:lpstr>Matura na 100%</vt:lpstr>
      <vt:lpstr>Slajd 76</vt:lpstr>
      <vt:lpstr>Życzenia wielkanocne</vt:lpstr>
    </vt:vector>
  </TitlesOfParts>
  <Company>Okręgowa Komisja Egzaminacyjna w Krakowie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Egzamin maturalny 2015</dc:title>
  <dc:creator>Łukasz Bodziarczyk</dc:creator>
  <cp:lastModifiedBy>Dróbek Renata</cp:lastModifiedBy>
  <cp:revision>111</cp:revision>
  <dcterms:created xsi:type="dcterms:W3CDTF">2014-07-11T10:22:04Z</dcterms:created>
  <dcterms:modified xsi:type="dcterms:W3CDTF">2016-04-28T16:14:39Z</dcterms:modified>
</cp:coreProperties>
</file>