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4" r:id="rId3"/>
    <p:sldId id="323" r:id="rId4"/>
    <p:sldId id="319" r:id="rId5"/>
    <p:sldId id="257" r:id="rId6"/>
    <p:sldId id="263" r:id="rId7"/>
    <p:sldId id="326" r:id="rId8"/>
    <p:sldId id="316" r:id="rId9"/>
    <p:sldId id="294" r:id="rId10"/>
    <p:sldId id="307" r:id="rId11"/>
    <p:sldId id="312" r:id="rId12"/>
    <p:sldId id="274" r:id="rId13"/>
    <p:sldId id="327" r:id="rId14"/>
    <p:sldId id="306" r:id="rId15"/>
    <p:sldId id="308" r:id="rId16"/>
    <p:sldId id="304" r:id="rId17"/>
    <p:sldId id="317" r:id="rId18"/>
    <p:sldId id="310" r:id="rId19"/>
    <p:sldId id="292" r:id="rId20"/>
    <p:sldId id="321" r:id="rId21"/>
    <p:sldId id="325" r:id="rId22"/>
    <p:sldId id="268" r:id="rId23"/>
    <p:sldId id="271" r:id="rId24"/>
    <p:sldId id="272" r:id="rId25"/>
    <p:sldId id="273" r:id="rId26"/>
    <p:sldId id="275" r:id="rId27"/>
    <p:sldId id="311" r:id="rId28"/>
    <p:sldId id="298" r:id="rId29"/>
    <p:sldId id="322" r:id="rId30"/>
    <p:sldId id="290" r:id="rId31"/>
    <p:sldId id="302" r:id="rId32"/>
    <p:sldId id="301" r:id="rId33"/>
    <p:sldId id="277" r:id="rId34"/>
    <p:sldId id="313" r:id="rId35"/>
    <p:sldId id="299" r:id="rId36"/>
    <p:sldId id="324" r:id="rId37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E86"/>
    <a:srgbClr val="FFCC00"/>
    <a:srgbClr val="FAA7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>
        <p:scale>
          <a:sx n="68" d="100"/>
          <a:sy n="68" d="100"/>
        </p:scale>
        <p:origin x="-76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18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9C54B-0429-4177-9F41-27BCDFCC98A3}" type="datetimeFigureOut">
              <a:rPr lang="pl-PL" smtClean="0"/>
              <a:pPr/>
              <a:t>2013-05-07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F8137-9434-4A50-8F6F-82BEF638968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C8F1E-F4E1-437C-BBBC-E39F0D91AE54}" type="datetimeFigureOut">
              <a:rPr lang="pl-PL" smtClean="0"/>
              <a:pPr/>
              <a:t>2013-05-07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723B-EE03-435E-A767-D002A6A505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Zgodnie z </a:t>
            </a:r>
            <a:r>
              <a:rPr lang="pl-PL" dirty="0" err="1" smtClean="0"/>
              <a:t>roporzadzeniem</a:t>
            </a:r>
            <a:r>
              <a:rPr lang="pl-PL" dirty="0" smtClean="0"/>
              <a:t> w sprawie warunków i sposobów oceniania, klasyfikowania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5740C-0B29-4EB1-8120-C00EEE7E65BD}" type="slidenum">
              <a:rPr lang="pl-PL" smtClean="0"/>
              <a:pPr/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Należy uwypuklić zadania (czynności) egzaminatora, zwrócić uwagę, że nie prowadzi egzaminu, nie zajmuje się czynnościami organizacyjnymi.</a:t>
            </a:r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5740C-0B29-4EB1-8120-C00EEE7E65BD}" type="slidenum">
              <a:rPr lang="pl-PL" smtClean="0"/>
              <a:pPr/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676400"/>
            <a:ext cx="8568952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3404592"/>
            <a:ext cx="85689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5704-5CAC-47E8-85F4-D0604B1C0777}" type="datetime1">
              <a:rPr lang="pl-PL" smtClean="0"/>
              <a:t>2013-05-07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876256" y="6525344"/>
            <a:ext cx="1619200" cy="332656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Picture 5" descr="ok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021" y="111908"/>
            <a:ext cx="755576" cy="146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 userDrawn="1"/>
        </p:nvSpPr>
        <p:spPr>
          <a:xfrm>
            <a:off x="323528" y="4046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Okręgowa Komisja Egzaminacyjna w Krakowie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683568" y="836712"/>
            <a:ext cx="7272808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133-D55C-4652-95F2-CBF1EA7BF175}" type="datetime1">
              <a:rPr lang="pl-PL" smtClean="0"/>
              <a:t>2013-05-07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781F-AB4F-4A23-8994-A4F0EA40C411}" type="datetime1">
              <a:rPr lang="pl-PL" smtClean="0"/>
              <a:t>2013-05-07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36904" cy="114300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136904" cy="4569371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/>
            </a:lvl1pPr>
            <a:lvl2pPr>
              <a:buClr>
                <a:schemeClr val="tx2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6F95-4874-4447-9E1C-A21949278663}" type="datetime1">
              <a:rPr lang="pl-PL" smtClean="0"/>
              <a:t>2013-05-07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Picture 5" descr="ok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971" y="111908"/>
            <a:ext cx="356625" cy="6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 userDrawn="1"/>
        </p:nvSpPr>
        <p:spPr>
          <a:xfrm>
            <a:off x="238124" y="31531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Okręgowa Komisja Egzaminacyjna w Krakowie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611560" y="332656"/>
            <a:ext cx="7272808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090047" cy="1362075"/>
          </a:xfrm>
        </p:spPr>
        <p:txBody>
          <a:bodyPr anchor="t">
            <a:normAutofit/>
          </a:bodyPr>
          <a:lstStyle>
            <a:lvl1pPr algn="r">
              <a:defRPr sz="3600" b="1" cap="all">
                <a:solidFill>
                  <a:srgbClr val="002060"/>
                </a:solidFill>
              </a:defRPr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090047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B9BD-6029-4AEC-B429-D954B686C90B}" type="datetime1">
              <a:rPr lang="pl-PL" smtClean="0"/>
              <a:t>2013-05-07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Picture 5" descr="ok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971" y="111908"/>
            <a:ext cx="356625" cy="6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 userDrawn="1"/>
        </p:nvSpPr>
        <p:spPr>
          <a:xfrm>
            <a:off x="238124" y="31531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Okręgowa Komisja Egzaminacyjna w Krakowie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611560" y="332656"/>
            <a:ext cx="7272808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172272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079E-E605-4A5C-87DC-B74D044A4201}" type="datetime1">
              <a:rPr lang="pl-PL" smtClean="0"/>
              <a:t>2013-05-07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5" descr="ok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971" y="111908"/>
            <a:ext cx="356625" cy="6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 userDrawn="1"/>
        </p:nvSpPr>
        <p:spPr>
          <a:xfrm>
            <a:off x="238124" y="31531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Okręgowa Komisja Egzaminacyjna w Krakowie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611560" y="332656"/>
            <a:ext cx="7272808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9A4D-C236-425C-8EA3-84CFD99A944A}" type="datetime1">
              <a:rPr lang="pl-PL" smtClean="0"/>
              <a:t>2013-05-07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EC4-14F7-4788-9433-39BEE8D83ACB}" type="datetime1">
              <a:rPr lang="pl-PL" smtClean="0"/>
              <a:t>2013-05-07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5" descr="ok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971" y="111908"/>
            <a:ext cx="356625" cy="6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 userDrawn="1"/>
        </p:nvSpPr>
        <p:spPr>
          <a:xfrm>
            <a:off x="238124" y="31531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Okręgowa Komisja Egzaminacyjna w Krakowie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Łącznik prosty 7"/>
          <p:cNvCxnSpPr/>
          <p:nvPr userDrawn="1"/>
        </p:nvCxnSpPr>
        <p:spPr>
          <a:xfrm>
            <a:off x="611560" y="332656"/>
            <a:ext cx="7272808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C7A5-3C28-4740-8D87-06B1723C1D2B}" type="datetime1">
              <a:rPr lang="pl-PL" smtClean="0"/>
              <a:t>2013-05-07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684-AFC7-4BD5-A0E7-B616F090E32C}" type="datetime1">
              <a:rPr lang="pl-PL" smtClean="0"/>
              <a:t>2013-05-07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2997-F054-439A-BA3A-7D9018347AE1}" type="datetime1">
              <a:rPr lang="pl-PL" smtClean="0"/>
              <a:t>2013-05-07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41176" y="557808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568952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D579-698A-4EB8-9B2C-DB4E554B5E0F}" type="datetime1">
              <a:rPr lang="pl-PL" smtClean="0"/>
              <a:t>2013-05-07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16192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Obraz 11" descr="reka_lewa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150376"/>
            <a:ext cx="612000" cy="663000"/>
          </a:xfrm>
          <a:prstGeom prst="rect">
            <a:avLst/>
          </a:prstGeom>
        </p:spPr>
      </p:pic>
      <p:pic>
        <p:nvPicPr>
          <p:cNvPr id="13" name="Obraz 12" descr="reka_prawa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32000" y="6093296"/>
            <a:ext cx="612000" cy="692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2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8.jpeg"/><Relationship Id="rId7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6.png"/><Relationship Id="rId7" Type="http://schemas.openxmlformats.org/officeDocument/2006/relationships/image" Target="../media/image3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gif"/><Relationship Id="rId10" Type="http://schemas.openxmlformats.org/officeDocument/2006/relationships/image" Target="../media/image14.gif"/><Relationship Id="rId4" Type="http://schemas.openxmlformats.org/officeDocument/2006/relationships/image" Target="../media/image9.gif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676400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przeprowadzić część praktyczną egzaminu zawodowego w kwalifikacjach, w których pracę zdających obserwują i oceniają egzaminatorzy?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reka_lewa_praw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5193196"/>
            <a:ext cx="2762250" cy="140017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9532" y="3717032"/>
            <a:ext cx="8424936" cy="1152128"/>
          </a:xfrm>
        </p:spPr>
        <p:txBody>
          <a:bodyPr/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szkolenie dla przewodniczących</a:t>
            </a:r>
            <a:br>
              <a:rPr lang="pl-PL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zespołów nadzorujących część praktyczną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36904" cy="936104"/>
          </a:xfrm>
        </p:spPr>
        <p:txBody>
          <a:bodyPr/>
          <a:lstStyle/>
          <a:p>
            <a:r>
              <a:rPr lang="pl-PL" dirty="0" smtClean="0"/>
              <a:t>Zdający podczas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4785395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pracują samodzielnie przestrzegając przepisów bhp,</a:t>
            </a:r>
          </a:p>
          <a:p>
            <a:r>
              <a:rPr lang="pl-PL" sz="2800" dirty="0" smtClean="0"/>
              <a:t>korzystają wyłącznie z materiałów, sprzętu przygotowanych na stanowisku egzaminacyjnym,</a:t>
            </a:r>
          </a:p>
          <a:p>
            <a:r>
              <a:rPr lang="pl-PL" sz="2800" dirty="0" smtClean="0"/>
              <a:t>nie porozumiewają się między sobą,</a:t>
            </a:r>
          </a:p>
          <a:p>
            <a:r>
              <a:rPr lang="pl-PL" sz="2800" dirty="0" smtClean="0"/>
              <a:t>przez podniesienie ręki zgłaszają między innymi:</a:t>
            </a:r>
          </a:p>
          <a:p>
            <a:pPr lvl="1">
              <a:lnSpc>
                <a:spcPct val="120000"/>
              </a:lnSpc>
            </a:pPr>
            <a:r>
              <a:rPr lang="pl-PL" sz="2400" dirty="0" smtClean="0"/>
              <a:t>rezygnację ze zdawania egzaminu lub wcześniejsze zakończenie wykonania zadania,</a:t>
            </a:r>
          </a:p>
          <a:p>
            <a:pPr lvl="1">
              <a:lnSpc>
                <a:spcPct val="120000"/>
              </a:lnSpc>
            </a:pPr>
            <a:r>
              <a:rPr lang="pl-PL" sz="2400" dirty="0" smtClean="0"/>
              <a:t>gotowość do oceny rezultatu ‎pośredniego, jeżeli taki rezultat występuje w zadaniu egzaminacyjnym.</a:t>
            </a:r>
          </a:p>
          <a:p>
            <a:endParaRPr lang="pl-PL" sz="2800" dirty="0"/>
          </a:p>
        </p:txBody>
      </p:sp>
      <p:pic>
        <p:nvPicPr>
          <p:cNvPr id="4098" name="Picture 2" descr="\\ike\WEZ_PWOE\tymczasowe\gosia\Rysunki_25_03_2013\ręka do gó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2708920"/>
            <a:ext cx="707633" cy="1556792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6024" y="485800"/>
            <a:ext cx="8460432" cy="1143000"/>
          </a:xfrm>
        </p:spPr>
        <p:txBody>
          <a:bodyPr/>
          <a:lstStyle/>
          <a:p>
            <a:r>
              <a:rPr lang="pl-PL" dirty="0" smtClean="0"/>
              <a:t>Rezultaty  pośrednie realizacji testu praktycznego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2" cy="417646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rezultaty, które muszą być ocenione przez egzaminatora w trakcie realizacji zadania,</a:t>
            </a:r>
          </a:p>
          <a:p>
            <a:r>
              <a:rPr lang="pl-PL" sz="2800" dirty="0" smtClean="0"/>
              <a:t>zdający w arkuszu egzaminacyjnym będą mieli wyraźne polecenie zgłoszenia przez podniesienie ręki osiągnięcia określonego etapu  realizacji zadania.</a:t>
            </a:r>
            <a:endParaRPr lang="pl-PL" sz="2800" dirty="0"/>
          </a:p>
        </p:txBody>
      </p:sp>
      <p:pic>
        <p:nvPicPr>
          <p:cNvPr id="4" name="Picture 2" descr="\\ike\WEZ_PWOE\tymczasowe\gosia\Rysunki_25_03_2013\ręka do gó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37112"/>
            <a:ext cx="707633" cy="1556792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ymbol zastępczy zawartości 2"/>
          <p:cNvSpPr>
            <a:spLocks noGrp="1"/>
          </p:cNvSpPr>
          <p:nvPr>
            <p:ph idx="1"/>
          </p:nvPr>
        </p:nvSpPr>
        <p:spPr>
          <a:xfrm>
            <a:off x="323330" y="2060848"/>
            <a:ext cx="8425134" cy="1512168"/>
          </a:xfrm>
        </p:spPr>
        <p:txBody>
          <a:bodyPr rtlCol="0">
            <a:noAutofit/>
          </a:bodyPr>
          <a:lstStyle/>
          <a:p>
            <a:pPr marL="361950" indent="-361950" algn="just"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2400" b="1" dirty="0" smtClean="0">
                <a:solidFill>
                  <a:srgbClr val="0070C0"/>
                </a:solidFill>
              </a:rPr>
              <a:t>obserwuje i ocenia </a:t>
            </a:r>
            <a:r>
              <a:rPr lang="pl-PL" sz="2400" dirty="0" smtClean="0"/>
              <a:t>przebieg wykonania zadania oraz jakość rezultatu pośredniego (o ile taki występuje) </a:t>
            </a:r>
            <a:r>
              <a:rPr lang="pl-PL" sz="2400" b="1" dirty="0" smtClean="0">
                <a:solidFill>
                  <a:srgbClr val="0070C0"/>
                </a:solidFill>
              </a:rPr>
              <a:t>stosując kryteria oceniania</a:t>
            </a:r>
            <a:r>
              <a:rPr lang="pl-PL" sz="2400" b="1" dirty="0" smtClean="0"/>
              <a:t> </a:t>
            </a:r>
            <a:r>
              <a:rPr lang="pl-PL" sz="2400" dirty="0" smtClean="0"/>
              <a:t>opracowane przez CKE dla danego egzaminu zawodowego.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51520" y="1484784"/>
            <a:ext cx="8280920" cy="432048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latin typeface="+mj-lt"/>
                <a:ea typeface="+mj-ea"/>
                <a:cs typeface="+mj-cs"/>
              </a:rPr>
              <a:t>W czasie trwania części praktycznej egzaminu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51520" y="4077717"/>
            <a:ext cx="8352928" cy="2447627"/>
          </a:xfrm>
          <a:prstGeom prst="rect">
            <a:avLst/>
          </a:prstGeom>
        </p:spPr>
        <p:txBody>
          <a:bodyPr/>
          <a:lstStyle/>
          <a:p>
            <a:pPr marL="361950" indent="-361950" algn="just" fontAlgn="auto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0070C0"/>
                </a:solidFill>
                <a:latin typeface="+mn-lt"/>
                <a:cs typeface="+mn-cs"/>
              </a:rPr>
              <a:t>ocenia</a:t>
            </a:r>
            <a:r>
              <a:rPr lang="pl-PL" sz="2400" dirty="0">
                <a:latin typeface="+mn-lt"/>
                <a:cs typeface="+mn-cs"/>
              </a:rPr>
              <a:t> jakość rezultatu końcowego </a:t>
            </a:r>
            <a:r>
              <a:rPr lang="pl-PL" sz="2400" b="1" dirty="0" smtClean="0"/>
              <a:t>stosując kryteria oceniania </a:t>
            </a:r>
            <a:r>
              <a:rPr lang="pl-PL" sz="2400" dirty="0" smtClean="0"/>
              <a:t>opracowane przez CKE dla danego egzaminu zawodowego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0070C0"/>
                </a:solidFill>
                <a:latin typeface="+mn-lt"/>
                <a:cs typeface="+mn-cs"/>
              </a:rPr>
              <a:t>i </a:t>
            </a:r>
            <a:r>
              <a:rPr lang="pl-PL" sz="2400" b="1" dirty="0">
                <a:solidFill>
                  <a:srgbClr val="0070C0"/>
                </a:solidFill>
                <a:latin typeface="+mn-lt"/>
                <a:cs typeface="+mn-cs"/>
              </a:rPr>
              <a:t>wypełnia karty oceny </a:t>
            </a:r>
            <a:r>
              <a:rPr lang="pl-PL" sz="2400" dirty="0" smtClean="0">
                <a:latin typeface="+mn-lt"/>
                <a:cs typeface="+mn-cs"/>
              </a:rPr>
              <a:t>zdających, </a:t>
            </a:r>
            <a:endParaRPr lang="pl-PL" sz="2400" dirty="0">
              <a:latin typeface="+mn-lt"/>
              <a:cs typeface="+mn-cs"/>
            </a:endParaRPr>
          </a:p>
          <a:p>
            <a:pPr marL="361950" indent="-361950" algn="just" fontAlgn="auto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latin typeface="+mn-lt"/>
                <a:cs typeface="+mn-cs"/>
              </a:rPr>
              <a:t>podpisuje protokół </a:t>
            </a:r>
            <a:r>
              <a:rPr lang="pl-PL" sz="2400" dirty="0">
                <a:latin typeface="+mn-lt"/>
                <a:cs typeface="+mn-cs"/>
              </a:rPr>
              <a:t>przebiegu części praktycznej egzaminu,</a:t>
            </a:r>
          </a:p>
          <a:p>
            <a:pPr marL="361950" indent="-361950" algn="just" fontAlgn="auto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latin typeface="+mn-lt"/>
                <a:cs typeface="+mn-cs"/>
              </a:rPr>
              <a:t>uczestniczy </a:t>
            </a:r>
            <a:r>
              <a:rPr lang="pl-PL" sz="2400" b="1" dirty="0" smtClean="0">
                <a:latin typeface="+mn-lt"/>
                <a:cs typeface="+mn-cs"/>
              </a:rPr>
              <a:t>w </a:t>
            </a:r>
            <a:r>
              <a:rPr lang="pl-PL" sz="2400" b="1" dirty="0">
                <a:latin typeface="+mn-lt"/>
                <a:cs typeface="+mn-cs"/>
              </a:rPr>
              <a:t>przekazaniu </a:t>
            </a:r>
            <a:r>
              <a:rPr lang="pl-PL" sz="2400" dirty="0" smtClean="0">
                <a:latin typeface="+mn-lt"/>
                <a:cs typeface="+mn-cs"/>
              </a:rPr>
              <a:t>dokumentacji kierownikowi OE </a:t>
            </a:r>
            <a:r>
              <a:rPr lang="pl-PL" sz="2000" dirty="0" smtClean="0">
                <a:latin typeface="+mn-lt"/>
                <a:cs typeface="+mn-cs"/>
              </a:rPr>
              <a:t>.</a:t>
            </a:r>
            <a:endParaRPr lang="pl-PL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lang="pl-PL" sz="2000" dirty="0">
              <a:latin typeface="+mn-lt"/>
              <a:cs typeface="+mn-cs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251520" y="3573661"/>
            <a:ext cx="8352928" cy="432048"/>
          </a:xfrm>
          <a:prstGeom prst="rect">
            <a:avLst/>
          </a:prstGeom>
          <a:solidFill>
            <a:srgbClr val="B4DE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latin typeface="+mj-lt"/>
                <a:ea typeface="+mj-ea"/>
                <a:cs typeface="+mj-cs"/>
              </a:rPr>
              <a:t>Po zakończeniu części praktycznej egzaminu w obecności ZNCP</a:t>
            </a:r>
          </a:p>
        </p:txBody>
      </p:sp>
      <p:sp>
        <p:nvSpPr>
          <p:cNvPr id="18446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936104"/>
          </a:xfrm>
        </p:spPr>
        <p:txBody>
          <a:bodyPr>
            <a:normAutofit/>
          </a:bodyPr>
          <a:lstStyle/>
          <a:p>
            <a:r>
              <a:rPr lang="pl-PL" dirty="0" smtClean="0"/>
              <a:t>Egzaminator wyznaczony przez KOE</a:t>
            </a:r>
          </a:p>
        </p:txBody>
      </p:sp>
      <p:pic>
        <p:nvPicPr>
          <p:cNvPr id="11" name="Obraz 10" descr="lupa_praw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1008112" cy="1093211"/>
          </a:xfrm>
          <a:prstGeom prst="rect">
            <a:avLst/>
          </a:prstGeom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Obserwator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024844"/>
            <a:ext cx="8352928" cy="4029311"/>
          </a:xfrm>
        </p:spPr>
        <p:txBody>
          <a:bodyPr/>
          <a:lstStyle/>
          <a:p>
            <a:r>
              <a:rPr lang="pl-PL" dirty="0" smtClean="0"/>
              <a:t>obserwuje przebieg egzaminu w sali/miejscu przeprowadzania egzaminu,</a:t>
            </a:r>
          </a:p>
          <a:p>
            <a:r>
              <a:rPr lang="pl-PL" dirty="0" smtClean="0"/>
              <a:t>wypełnia arkusz obserwacji przygotowany przez delegującą go instytucję,</a:t>
            </a:r>
          </a:p>
          <a:p>
            <a:r>
              <a:rPr lang="pl-PL" dirty="0" smtClean="0"/>
              <a:t>nie uczestniczy w przeprowadzaniu egzaminu.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863588" y="656692"/>
            <a:ext cx="1044116" cy="1296144"/>
            <a:chOff x="1475656" y="2276872"/>
            <a:chExt cx="1296144" cy="1556016"/>
          </a:xfrm>
        </p:grpSpPr>
        <p:sp>
          <p:nvSpPr>
            <p:cNvPr id="5" name="pole tekstowe 4"/>
            <p:cNvSpPr txBox="1"/>
            <p:nvPr/>
          </p:nvSpPr>
          <p:spPr>
            <a:xfrm flipH="1">
              <a:off x="1475656" y="352511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l-PL" sz="1400" dirty="0"/>
            </a:p>
          </p:txBody>
        </p:sp>
        <p:pic>
          <p:nvPicPr>
            <p:cNvPr id="6" name="Obraz 5" descr="bacznosc_1_krawa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835696" y="2276872"/>
              <a:ext cx="560003" cy="1296000"/>
            </a:xfrm>
            <a:prstGeom prst="rect">
              <a:avLst/>
            </a:prstGeom>
          </p:spPr>
        </p:pic>
      </p:grp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71600" y="2384884"/>
            <a:ext cx="7090047" cy="25922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Przebieg </a:t>
            </a:r>
            <a:br>
              <a:rPr lang="pl-PL" dirty="0" smtClean="0"/>
            </a:br>
            <a:r>
              <a:rPr lang="pl-PL" dirty="0" smtClean="0"/>
              <a:t>części praktycznej egzaminu</a:t>
            </a:r>
            <a:br>
              <a:rPr lang="pl-PL" dirty="0" smtClean="0"/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dla kwalifikacji, </a:t>
            </a:r>
            <a:b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których</a:t>
            </a:r>
            <a:r>
              <a:rPr lang="pl-PL" sz="2700" dirty="0" smtClean="0"/>
              <a:t> </a:t>
            </a:r>
            <a: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pracę zdających </a:t>
            </a:r>
            <a:b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obserwują i oceniają egzaminatorzy 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24" y="1772816"/>
            <a:ext cx="8496944" cy="4536504"/>
          </a:xfrm>
        </p:spPr>
        <p:txBody>
          <a:bodyPr>
            <a:noAutofit/>
          </a:bodyPr>
          <a:lstStyle/>
          <a:p>
            <a:r>
              <a:rPr lang="pl-PL" sz="2800" dirty="0" smtClean="0"/>
              <a:t>uczestniczy w odprawie organizowanej przez KOE,</a:t>
            </a:r>
          </a:p>
          <a:p>
            <a:r>
              <a:rPr lang="pl-PL" sz="2800" dirty="0" smtClean="0"/>
              <a:t>odbiera </a:t>
            </a:r>
            <a:r>
              <a:rPr lang="pl-PL" sz="2800" dirty="0" err="1" smtClean="0"/>
              <a:t>od</a:t>
            </a:r>
            <a:r>
              <a:rPr lang="pl-PL" sz="2800" dirty="0" smtClean="0"/>
              <a:t> KOE dokumentację egzaminacyjną:</a:t>
            </a:r>
          </a:p>
          <a:p>
            <a:pPr lvl="1"/>
            <a:r>
              <a:rPr lang="pl-PL" sz="2200" dirty="0" smtClean="0"/>
              <a:t>Listę zdających w sali,</a:t>
            </a:r>
          </a:p>
          <a:p>
            <a:pPr lvl="1"/>
            <a:r>
              <a:rPr lang="pl-PL" sz="2200" dirty="0" smtClean="0"/>
              <a:t>Protokół przebiegu egzaminu </a:t>
            </a:r>
            <a:r>
              <a:rPr lang="pl-PL" sz="2200" dirty="0" smtClean="0">
                <a:solidFill>
                  <a:srgbClr val="0070C0"/>
                </a:solidFill>
              </a:rPr>
              <a:t>(druk 26),</a:t>
            </a:r>
          </a:p>
          <a:p>
            <a:pPr lvl="1"/>
            <a:r>
              <a:rPr lang="pl-PL" sz="2200" dirty="0" smtClean="0"/>
              <a:t>Decyzja o przerwaniu i unieważnieniu egzaminu </a:t>
            </a:r>
            <a:r>
              <a:rPr lang="pl-PL" sz="2200" dirty="0" smtClean="0">
                <a:solidFill>
                  <a:srgbClr val="0070C0"/>
                </a:solidFill>
              </a:rPr>
              <a:t>(druk 16),</a:t>
            </a:r>
          </a:p>
          <a:p>
            <a:pPr lvl="1"/>
            <a:r>
              <a:rPr lang="pl-PL" sz="2200" dirty="0" smtClean="0"/>
              <a:t>Oświadczenie zdającego o rezygnacji z egzaminu </a:t>
            </a:r>
            <a:r>
              <a:rPr lang="pl-PL" sz="2200" dirty="0" smtClean="0">
                <a:solidFill>
                  <a:srgbClr val="0070C0"/>
                </a:solidFill>
              </a:rPr>
              <a:t>(druk 35),</a:t>
            </a:r>
          </a:p>
          <a:p>
            <a:pPr lvl="1"/>
            <a:r>
              <a:rPr lang="pl-PL" sz="2200" dirty="0" smtClean="0"/>
              <a:t>identyfikatory dla zdających, ZNCP, egzaminatorów,</a:t>
            </a:r>
          </a:p>
          <a:p>
            <a:pPr lvl="1"/>
            <a:r>
              <a:rPr lang="pl-PL" sz="2200" dirty="0" smtClean="0"/>
              <a:t>losy z numerami stanowisk egzaminacyjnych,</a:t>
            </a:r>
          </a:p>
          <a:p>
            <a:pPr lvl="1"/>
            <a:r>
              <a:rPr lang="pl-PL" sz="2200" dirty="0" smtClean="0"/>
              <a:t>kopertę bezpieczną  na karty oceny i kryteria oceniania,</a:t>
            </a:r>
          </a:p>
          <a:p>
            <a:pPr lvl="1"/>
            <a:r>
              <a:rPr lang="pl-PL" sz="2200" dirty="0" smtClean="0"/>
              <a:t>kopertę papierową na arkusze egzaminacyjne,</a:t>
            </a:r>
          </a:p>
          <a:p>
            <a:pPr lvl="1"/>
            <a:r>
              <a:rPr lang="pl-PL" sz="2200" dirty="0" smtClean="0"/>
              <a:t>kopertę papierową na dokumentację.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835696" y="836712"/>
            <a:ext cx="5616624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około 1 godz. przed egzaminem</a:t>
            </a:r>
            <a:endParaRPr lang="pl-PL" sz="3200" dirty="0">
              <a:latin typeface="+mj-lt"/>
              <a:ea typeface="+mj-ea"/>
              <a:cs typeface="+mj-cs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10" name="pole tekstowe 9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grpSp>
        <p:nvGrpSpPr>
          <p:cNvPr id="7" name="Grupa 14"/>
          <p:cNvGrpSpPr/>
          <p:nvPr/>
        </p:nvGrpSpPr>
        <p:grpSpPr>
          <a:xfrm>
            <a:off x="7740352" y="1772816"/>
            <a:ext cx="936104" cy="1116124"/>
            <a:chOff x="4860032" y="1715157"/>
            <a:chExt cx="1440160" cy="1762200"/>
          </a:xfrm>
        </p:grpSpPr>
        <p:pic>
          <p:nvPicPr>
            <p:cNvPr id="9" name="Picture 2" descr="E:\@Passport_Gosia\Konferencje\Prezentacje\jesień_2012_nowy egzamin\rysunki_gotowe\jeden_ludzik_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56" y="1715157"/>
              <a:ext cx="864096" cy="1238909"/>
            </a:xfrm>
            <a:prstGeom prst="rect">
              <a:avLst/>
            </a:prstGeom>
            <a:noFill/>
          </p:spPr>
        </p:pic>
        <p:sp>
          <p:nvSpPr>
            <p:cNvPr id="12" name="pole tekstowe 11"/>
            <p:cNvSpPr txBox="1"/>
            <p:nvPr/>
          </p:nvSpPr>
          <p:spPr>
            <a:xfrm>
              <a:off x="4860032" y="2924945"/>
              <a:ext cx="1440160" cy="55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Obraz 13" descr="lupa_praw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172400" y="1268760"/>
            <a:ext cx="705765" cy="765342"/>
          </a:xfrm>
          <a:prstGeom prst="rect">
            <a:avLst/>
          </a:prstGeom>
        </p:spPr>
      </p:pic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16" y="1880828"/>
            <a:ext cx="8676964" cy="475252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2800" dirty="0" smtClean="0"/>
              <a:t>przypomina o zakazie wnoszenia do sali/miejsca egzaminu urządzeń telekomunikacyjnych oraz materiałów i przyborów ‎niewymienionych w informacji dyrektora CKE i zakazie korzystania z nich, </a:t>
            </a:r>
          </a:p>
          <a:p>
            <a:pPr>
              <a:spcBef>
                <a:spcPts val="600"/>
              </a:spcBef>
            </a:pPr>
            <a:r>
              <a:rPr lang="pl-PL" sz="2800" dirty="0" smtClean="0"/>
              <a:t>sprawdza:</a:t>
            </a:r>
          </a:p>
          <a:p>
            <a:pPr marL="538163" lvl="1" indent="-185738" algn="just">
              <a:spcBef>
                <a:spcPts val="600"/>
              </a:spcBef>
            </a:pPr>
            <a:r>
              <a:rPr lang="pl-PL" sz="2200" dirty="0" smtClean="0"/>
              <a:t>obecność i tożsamość zdających, </a:t>
            </a:r>
          </a:p>
          <a:p>
            <a:pPr marL="538163" lvl="1" indent="-185738" algn="just">
              <a:spcBef>
                <a:spcPts val="600"/>
              </a:spcBef>
            </a:pPr>
            <a:r>
              <a:rPr lang="pl-PL" sz="2200" dirty="0" smtClean="0"/>
              <a:t>czy zdający mają odpowiednie ubranie robocze (jeżeli jest ono ‎wymagane przepisami bezpieczeństwa i higieny pracy), </a:t>
            </a:r>
          </a:p>
          <a:p>
            <a:pPr marL="538163" lvl="1" indent="-185738" algn="just">
              <a:spcBef>
                <a:spcPts val="600"/>
              </a:spcBef>
            </a:pPr>
            <a:r>
              <a:rPr lang="pl-PL" sz="2200" dirty="0" smtClean="0"/>
              <a:t>czy zdający posiadają wymagane dodatkowe dokumenty ‎związane ze specyfiką kwalifikacji,‎</a:t>
            </a:r>
          </a:p>
          <a:p>
            <a:pPr>
              <a:spcBef>
                <a:spcPts val="600"/>
              </a:spcBef>
            </a:pPr>
            <a:r>
              <a:rPr lang="pl-PL" sz="2800" dirty="0" smtClean="0"/>
              <a:t>przeprowadza losowanie stanowisk egzaminacyjnych.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339752" y="836712"/>
            <a:ext cx="5688632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30 min przed egzaminem </a:t>
            </a:r>
            <a:r>
              <a:rPr lang="pl-PL" sz="3200" dirty="0" smtClean="0"/>
              <a:t> </a:t>
            </a:r>
            <a:endParaRPr lang="pl-PL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mbednarek\Desktop\Szkolenie PZNC\Rys\Rys obrobione\images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3835">
            <a:off x="5860019" y="3641154"/>
            <a:ext cx="951137" cy="900100"/>
          </a:xfrm>
          <a:prstGeom prst="rect">
            <a:avLst/>
          </a:prstGeom>
          <a:noFill/>
        </p:spPr>
      </p:pic>
      <p:grpSp>
        <p:nvGrpSpPr>
          <p:cNvPr id="18" name="Grupa 17"/>
          <p:cNvGrpSpPr/>
          <p:nvPr/>
        </p:nvGrpSpPr>
        <p:grpSpPr>
          <a:xfrm>
            <a:off x="107504" y="368660"/>
            <a:ext cx="2448272" cy="1499299"/>
            <a:chOff x="107504" y="332656"/>
            <a:chExt cx="2448272" cy="1499299"/>
          </a:xfrm>
        </p:grpSpPr>
        <p:grpSp>
          <p:nvGrpSpPr>
            <p:cNvPr id="11" name="Grupa 10"/>
            <p:cNvGrpSpPr/>
            <p:nvPr/>
          </p:nvGrpSpPr>
          <p:grpSpPr>
            <a:xfrm>
              <a:off x="107504" y="368660"/>
              <a:ext cx="1656184" cy="1463295"/>
              <a:chOff x="3419872" y="1772815"/>
              <a:chExt cx="1782040" cy="1793375"/>
            </a:xfrm>
          </p:grpSpPr>
          <p:sp>
            <p:nvSpPr>
              <p:cNvPr id="12" name="pole tekstowe 11"/>
              <p:cNvSpPr txBox="1"/>
              <p:nvPr/>
            </p:nvSpPr>
            <p:spPr>
              <a:xfrm>
                <a:off x="3419872" y="2924945"/>
                <a:ext cx="1512168" cy="64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Przewodniczący  ZNCP</a:t>
                </a:r>
                <a:endParaRPr lang="pl-PL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" name="Picture 4" descr="\\ike\WEZ_PWOE\tymczasowe\gosia\Rysunki_25_03_2013\dyrygent_bez_tablic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79912" y="1772815"/>
                <a:ext cx="1422000" cy="126000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upa 14"/>
            <p:cNvGrpSpPr/>
            <p:nvPr/>
          </p:nvGrpSpPr>
          <p:grpSpPr>
            <a:xfrm>
              <a:off x="1115616" y="332656"/>
              <a:ext cx="1440160" cy="1476164"/>
              <a:chOff x="4860032" y="1715157"/>
              <a:chExt cx="1440160" cy="1874028"/>
            </a:xfrm>
          </p:grpSpPr>
          <p:pic>
            <p:nvPicPr>
              <p:cNvPr id="16" name="Picture 2" descr="E:\@Passport_Gosia\Konferencje\Prezentacje\jesień_2012_nowy egzamin\rysunki_gotowe\jeden_ludzik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76056" y="1715157"/>
                <a:ext cx="864096" cy="1238909"/>
              </a:xfrm>
              <a:prstGeom prst="rect">
                <a:avLst/>
              </a:prstGeom>
              <a:noFill/>
            </p:spPr>
          </p:pic>
          <p:sp>
            <p:nvSpPr>
              <p:cNvPr id="17" name="pole tekstowe 16"/>
              <p:cNvSpPr txBox="1"/>
              <p:nvPr/>
            </p:nvSpPr>
            <p:spPr>
              <a:xfrm>
                <a:off x="4860032" y="2924944"/>
                <a:ext cx="1440160" cy="66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Członek </a:t>
                </a:r>
                <a:br>
                  <a:rPr lang="pl-PL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pl-PL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ZNCP</a:t>
                </a:r>
                <a:endParaRPr lang="pl-PL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6" cy="4104456"/>
          </a:xfrm>
        </p:spPr>
        <p:txBody>
          <a:bodyPr>
            <a:noAutofit/>
          </a:bodyPr>
          <a:lstStyle/>
          <a:p>
            <a:r>
              <a:rPr lang="pl-PL" sz="2800" dirty="0" smtClean="0"/>
              <a:t>odbiera </a:t>
            </a:r>
            <a:r>
              <a:rPr lang="pl-PL" sz="2800" dirty="0" err="1" smtClean="0"/>
              <a:t>od</a:t>
            </a:r>
            <a:r>
              <a:rPr lang="pl-PL" sz="2800" dirty="0" smtClean="0"/>
              <a:t> KOE w obecności przedstawicieli zdających:</a:t>
            </a:r>
          </a:p>
          <a:p>
            <a:pPr lvl="1"/>
            <a:r>
              <a:rPr lang="pl-PL" sz="2400" dirty="0" smtClean="0"/>
              <a:t>arkusze egzaminacyjne wraz z kartami oceny i ewentualne dodatkowe materiały niezbędne do wykonania zadania </a:t>
            </a:r>
            <a:br>
              <a:rPr lang="pl-PL" sz="2400" dirty="0" smtClean="0"/>
            </a:br>
            <a:r>
              <a:rPr lang="pl-PL" sz="2400" dirty="0" smtClean="0"/>
              <a:t>w liczbie odpowiadającej liczbie zdających w sali/miejscu przeprowadzania egzaminu na danej zmianie,</a:t>
            </a:r>
          </a:p>
          <a:p>
            <a:pPr lvl="1"/>
            <a:r>
              <a:rPr lang="pl-PL" sz="2400" dirty="0" smtClean="0"/>
              <a:t>kryteria oceniania dla egzaminatorów.</a:t>
            </a:r>
          </a:p>
          <a:p>
            <a:pPr lvl="1"/>
            <a:endParaRPr lang="pl-PL" sz="20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799692" y="800708"/>
            <a:ext cx="547260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ok. 25 min przed egzaminem</a:t>
            </a:r>
            <a:endParaRPr lang="pl-PL" sz="3200" dirty="0">
              <a:latin typeface="+mj-lt"/>
              <a:ea typeface="+mj-ea"/>
              <a:cs typeface="+mj-cs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8" name="pole tekstowe 7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1944216"/>
          </a:xfrm>
        </p:spPr>
        <p:txBody>
          <a:bodyPr>
            <a:noAutofit/>
          </a:bodyPr>
          <a:lstStyle/>
          <a:p>
            <a:r>
              <a:rPr lang="pl-PL" sz="2800" dirty="0" smtClean="0"/>
              <a:t>informuje zdających o przebiegu części praktycznej egzaminu</a:t>
            </a:r>
            <a:r>
              <a:rPr lang="pl-PL" sz="2800" dirty="0" smtClean="0"/>
              <a:t>,</a:t>
            </a:r>
          </a:p>
          <a:p>
            <a:endParaRPr lang="pl-PL" sz="2800" dirty="0" smtClean="0"/>
          </a:p>
          <a:p>
            <a:endParaRPr lang="pl-PL" sz="2800" dirty="0" smtClean="0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1691680" y="836712"/>
            <a:ext cx="576064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ok. 20 min przed egzaminem</a:t>
            </a:r>
            <a:endParaRPr lang="pl-PL" sz="3200" dirty="0">
              <a:latin typeface="+mj-lt"/>
              <a:ea typeface="+mj-ea"/>
              <a:cs typeface="+mj-cs"/>
            </a:endParaRPr>
          </a:p>
        </p:txBody>
      </p:sp>
      <p:grpSp>
        <p:nvGrpSpPr>
          <p:cNvPr id="7" name="Grupa 10"/>
          <p:cNvGrpSpPr/>
          <p:nvPr/>
        </p:nvGrpSpPr>
        <p:grpSpPr>
          <a:xfrm>
            <a:off x="107504" y="404664"/>
            <a:ext cx="1656184" cy="1463295"/>
            <a:chOff x="3419872" y="1772815"/>
            <a:chExt cx="1782040" cy="1793375"/>
          </a:xfrm>
        </p:grpSpPr>
        <p:sp>
          <p:nvSpPr>
            <p:cNvPr id="14" name="pole tekstowe 13"/>
            <p:cNvSpPr txBox="1"/>
            <p:nvPr/>
          </p:nvSpPr>
          <p:spPr>
            <a:xfrm>
              <a:off x="3419872" y="2924945"/>
              <a:ext cx="1512168" cy="64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grpSp>
        <p:nvGrpSpPr>
          <p:cNvPr id="10" name="Grupa 14"/>
          <p:cNvGrpSpPr/>
          <p:nvPr/>
        </p:nvGrpSpPr>
        <p:grpSpPr>
          <a:xfrm>
            <a:off x="6444208" y="3933056"/>
            <a:ext cx="936104" cy="1116124"/>
            <a:chOff x="4860032" y="1715157"/>
            <a:chExt cx="1440160" cy="1762200"/>
          </a:xfrm>
        </p:grpSpPr>
        <p:pic>
          <p:nvPicPr>
            <p:cNvPr id="12" name="Picture 2" descr="E:\@Passport_Gosia\Konferencje\Prezentacje\jesień_2012_nowy egzamin\rysunki_gotowe\jeden_ludzik_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56" y="1715157"/>
              <a:ext cx="864096" cy="1238909"/>
            </a:xfrm>
            <a:prstGeom prst="rect">
              <a:avLst/>
            </a:prstGeom>
            <a:noFill/>
          </p:spPr>
        </p:pic>
        <p:sp>
          <p:nvSpPr>
            <p:cNvPr id="13" name="pole tekstowe 12"/>
            <p:cNvSpPr txBox="1"/>
            <p:nvPr/>
          </p:nvSpPr>
          <p:spPr>
            <a:xfrm>
              <a:off x="4860032" y="2924945"/>
              <a:ext cx="1440160" cy="55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" name="Obraz 15" descr="klucz_plas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292" y="3969060"/>
            <a:ext cx="648072" cy="870139"/>
          </a:xfrm>
          <a:prstGeom prst="rect">
            <a:avLst/>
          </a:prstGeom>
        </p:spPr>
      </p:pic>
      <p:pic>
        <p:nvPicPr>
          <p:cNvPr id="17" name="Obraz 16" descr="lupa_praw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4348" y="3645024"/>
            <a:ext cx="705765" cy="765342"/>
          </a:xfrm>
          <a:prstGeom prst="rect">
            <a:avLst/>
          </a:prstGeom>
        </p:spPr>
      </p:pic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683568" y="3104964"/>
            <a:ext cx="729011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ostatni moment dla spóźnialskich</a:t>
            </a:r>
            <a:endParaRPr lang="pl-PL" sz="36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95536" y="4257092"/>
            <a:ext cx="76688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800" dirty="0" smtClean="0"/>
              <a:t>przeprowadza instruktaż stanowiskowy,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800" dirty="0" smtClean="0"/>
              <a:t> odbiera od zdających pisemne potwierdzenie odbycia instruktażu (na liście obecności).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8"/>
            <a:ext cx="8208912" cy="4680520"/>
          </a:xfrm>
        </p:spPr>
        <p:txBody>
          <a:bodyPr>
            <a:noAutofit/>
          </a:bodyPr>
          <a:lstStyle/>
          <a:p>
            <a:r>
              <a:rPr lang="pl-PL" sz="2600" dirty="0" smtClean="0"/>
              <a:t>przekazuje zdającym arkusze egzaminacyjne wraz </a:t>
            </a:r>
            <a:br>
              <a:rPr lang="pl-PL" sz="2600" dirty="0" smtClean="0"/>
            </a:br>
            <a:r>
              <a:rPr lang="pl-PL" sz="2600" dirty="0" smtClean="0"/>
              <a:t>z kartami oceny i ewentualnie dodatkowe materiały niezbędne do wykonania zadania,</a:t>
            </a:r>
          </a:p>
          <a:p>
            <a:r>
              <a:rPr lang="pl-PL" sz="2600" dirty="0" smtClean="0"/>
              <a:t>poleca zdającym  sprawdzenie kompletności materiałów </a:t>
            </a:r>
            <a:br>
              <a:rPr lang="pl-PL" sz="2600" dirty="0" smtClean="0"/>
            </a:br>
            <a:r>
              <a:rPr lang="pl-PL" sz="2600" dirty="0" smtClean="0"/>
              <a:t>i uzupełnia ewentualne braki zgodnie z procedurą postępowania w sytuacjach szczególnych,</a:t>
            </a:r>
          </a:p>
          <a:p>
            <a:r>
              <a:rPr lang="pl-PL" sz="2600" dirty="0" smtClean="0"/>
              <a:t>wkłada do papierowej  koperty niewykorzystane materiały (koperta pozostaje niezaklejona),</a:t>
            </a:r>
          </a:p>
          <a:p>
            <a:pPr algn="just"/>
            <a:r>
              <a:rPr lang="pl-PL" sz="2600" dirty="0" smtClean="0"/>
              <a:t>poleca zdającym zakodowanie kart oceny.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511660" y="764704"/>
            <a:ext cx="658873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 smtClean="0">
                <a:latin typeface="+mj-lt"/>
                <a:ea typeface="+mj-ea"/>
                <a:cs typeface="+mj-cs"/>
              </a:rPr>
              <a:t>o godzinie wyznaczonej przez dyrektora OKE </a:t>
            </a:r>
            <a:endParaRPr lang="pl-PL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Obraz 7" descr="koperta_otwar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381323" y="4760137"/>
            <a:ext cx="1459642" cy="597568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10" name="pole tekstowe 9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Uwarunkowania prawne przeprowadzania EZ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45693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dirty="0" smtClean="0"/>
              <a:t>Rozporządzenie MEN w sprawie warunków </a:t>
            </a:r>
            <a:br>
              <a:rPr lang="pl-PL" sz="2800" dirty="0" smtClean="0"/>
            </a:br>
            <a:r>
              <a:rPr lang="pl-PL" sz="2800" dirty="0" smtClean="0"/>
              <a:t>i sposobu oceniania, klasyfikowania  i promowania uczniów i słuchaczy oraz przeprowadzania sprawdzianów i egzaminów w szkołach publicznych </a:t>
            </a:r>
            <a:br>
              <a:rPr lang="pl-PL" sz="2800" dirty="0" smtClean="0"/>
            </a:br>
            <a:r>
              <a:rPr lang="pl-PL" sz="2800" dirty="0" smtClean="0"/>
              <a:t>(z dnia 30 kwietnia 2007 r. z </a:t>
            </a:r>
            <a:r>
              <a:rPr lang="pl-PL" sz="2800" dirty="0" err="1" smtClean="0"/>
              <a:t>póź</a:t>
            </a:r>
            <a:r>
              <a:rPr lang="pl-PL" sz="2800" dirty="0" smtClean="0"/>
              <a:t>. zm.),</a:t>
            </a:r>
          </a:p>
          <a:p>
            <a:pPr>
              <a:lnSpc>
                <a:spcPct val="110000"/>
              </a:lnSpc>
            </a:pPr>
            <a:r>
              <a:rPr lang="pl-PL" sz="2800" dirty="0" smtClean="0"/>
              <a:t>Procedury organizowania i przeprowadzania egzaminu potwierdzającego  kwalifikacje w zawodzie w 2013 r.</a:t>
            </a:r>
            <a:br>
              <a:rPr lang="pl-PL" sz="2800" dirty="0" smtClean="0"/>
            </a:br>
            <a:r>
              <a:rPr lang="pl-PL" sz="2800" dirty="0" smtClean="0"/>
              <a:t>(ustalone i zatwierdzone przez dyrektorów </a:t>
            </a:r>
            <a:r>
              <a:rPr lang="pl-PL" sz="2800" dirty="0" err="1" smtClean="0"/>
              <a:t>oke</a:t>
            </a: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>i dyrektora CKE).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Zakodowana karta oceny</a:t>
            </a:r>
            <a:endParaRPr lang="pl-PL" dirty="0"/>
          </a:p>
        </p:txBody>
      </p:sp>
      <p:pic>
        <p:nvPicPr>
          <p:cNvPr id="5" name="Obraz 4" descr="karta_oceny.png"/>
          <p:cNvPicPr>
            <a:picLocks noChangeAspect="1"/>
          </p:cNvPicPr>
          <p:nvPr/>
        </p:nvPicPr>
        <p:blipFill>
          <a:blip r:embed="rId2" cstate="print"/>
          <a:srcRect b="58400"/>
          <a:stretch>
            <a:fillRect/>
          </a:stretch>
        </p:blipFill>
        <p:spPr>
          <a:xfrm>
            <a:off x="647564" y="1592796"/>
            <a:ext cx="7405372" cy="4356484"/>
          </a:xfrm>
          <a:prstGeom prst="rect">
            <a:avLst/>
          </a:prstGeom>
          <a:ln w="3175">
            <a:solidFill>
              <a:schemeClr val="tx1"/>
            </a:solidFill>
            <a:prstDash val="lgDash"/>
          </a:ln>
        </p:spPr>
      </p:pic>
      <p:sp>
        <p:nvSpPr>
          <p:cNvPr id="6" name="pole tekstowe 5"/>
          <p:cNvSpPr txBox="1"/>
          <p:nvPr/>
        </p:nvSpPr>
        <p:spPr>
          <a:xfrm>
            <a:off x="3095836" y="24476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8 6  0 2  </a:t>
            </a:r>
            <a:r>
              <a:rPr lang="pl-PL" b="1" dirty="0" err="1" smtClean="0"/>
              <a:t>2</a:t>
            </a:r>
            <a:r>
              <a:rPr lang="pl-PL" b="1" dirty="0" smtClean="0"/>
              <a:t>  4  1  0 1  5  9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696236" y="244760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0  </a:t>
            </a:r>
            <a:r>
              <a:rPr lang="pl-PL" b="1" dirty="0" err="1" smtClean="0"/>
              <a:t>0</a:t>
            </a:r>
            <a:r>
              <a:rPr lang="pl-PL" b="1" dirty="0" smtClean="0"/>
              <a:t>  1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059832" y="2816932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7 1  3  3  0 5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023828" y="31409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     0  1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591780" y="346500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 0  1</a:t>
            </a:r>
            <a:endParaRPr lang="pl-PL" b="1" dirty="0"/>
          </a:p>
        </p:txBody>
      </p:sp>
      <p:pic>
        <p:nvPicPr>
          <p:cNvPr id="11" name="Picture 2" descr="karta_odpowiedzi2akod"/>
          <p:cNvPicPr>
            <a:picLocks noChangeAspect="1" noChangeArrowheads="1"/>
          </p:cNvPicPr>
          <p:nvPr/>
        </p:nvPicPr>
        <p:blipFill>
          <a:blip r:embed="rId3" cstate="print"/>
          <a:srcRect l="63269" t="46863" r="8150" b="35168"/>
          <a:stretch>
            <a:fillRect/>
          </a:stretch>
        </p:blipFill>
        <p:spPr bwMode="auto">
          <a:xfrm>
            <a:off x="5040052" y="2996952"/>
            <a:ext cx="2451403" cy="10441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Prostokąt 11"/>
          <p:cNvSpPr/>
          <p:nvPr/>
        </p:nvSpPr>
        <p:spPr>
          <a:xfrm>
            <a:off x="6480212" y="3825044"/>
            <a:ext cx="97210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Sposób poprawiania błędów </a:t>
            </a:r>
            <a:br>
              <a:rPr lang="pl-PL" dirty="0" smtClean="0"/>
            </a:br>
            <a:r>
              <a:rPr lang="pl-PL" dirty="0" smtClean="0"/>
              <a:t>przy kodowaniu karty</a:t>
            </a:r>
            <a:endParaRPr lang="pl-PL" dirty="0"/>
          </a:p>
        </p:txBody>
      </p:sp>
      <p:pic>
        <p:nvPicPr>
          <p:cNvPr id="5" name="Obraz 4" descr="karta_oceny.png"/>
          <p:cNvPicPr>
            <a:picLocks noChangeAspect="1"/>
          </p:cNvPicPr>
          <p:nvPr/>
        </p:nvPicPr>
        <p:blipFill>
          <a:blip r:embed="rId2" cstate="print"/>
          <a:srcRect b="58400"/>
          <a:stretch>
            <a:fillRect/>
          </a:stretch>
        </p:blipFill>
        <p:spPr>
          <a:xfrm>
            <a:off x="647564" y="1592796"/>
            <a:ext cx="7405372" cy="4356484"/>
          </a:xfrm>
          <a:prstGeom prst="rect">
            <a:avLst/>
          </a:prstGeom>
          <a:ln w="3175">
            <a:solidFill>
              <a:schemeClr val="tx1"/>
            </a:solidFill>
            <a:prstDash val="lgDash"/>
          </a:ln>
        </p:spPr>
      </p:pic>
      <p:sp>
        <p:nvSpPr>
          <p:cNvPr id="6" name="pole tekstowe 5"/>
          <p:cNvSpPr txBox="1"/>
          <p:nvPr/>
        </p:nvSpPr>
        <p:spPr>
          <a:xfrm>
            <a:off x="3095836" y="24476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8 6  0 2  </a:t>
            </a:r>
            <a:r>
              <a:rPr lang="pl-PL" b="1" dirty="0" err="1" smtClean="0"/>
              <a:t>2</a:t>
            </a:r>
            <a:r>
              <a:rPr lang="pl-PL" b="1" dirty="0" smtClean="0"/>
              <a:t>  4  1  0 1  5  7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696236" y="244760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0  </a:t>
            </a:r>
            <a:r>
              <a:rPr lang="pl-PL" b="1" dirty="0" err="1" smtClean="0"/>
              <a:t>0</a:t>
            </a:r>
            <a:r>
              <a:rPr lang="pl-PL" b="1" dirty="0" smtClean="0"/>
              <a:t>  1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059832" y="2816932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7 1  3  3  0 5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023828" y="31409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     1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591780" y="346500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 0  1</a:t>
            </a:r>
            <a:endParaRPr lang="pl-PL" b="1" dirty="0"/>
          </a:p>
        </p:txBody>
      </p:sp>
      <p:pic>
        <p:nvPicPr>
          <p:cNvPr id="11" name="Picture 2" descr="karta_odpowiedzi2akod"/>
          <p:cNvPicPr>
            <a:picLocks noChangeAspect="1" noChangeArrowheads="1"/>
          </p:cNvPicPr>
          <p:nvPr/>
        </p:nvPicPr>
        <p:blipFill>
          <a:blip r:embed="rId3" cstate="print"/>
          <a:srcRect l="63269" t="46863" r="8150" b="35168"/>
          <a:stretch>
            <a:fillRect/>
          </a:stretch>
        </p:blipFill>
        <p:spPr bwMode="auto">
          <a:xfrm>
            <a:off x="5040052" y="2996952"/>
            <a:ext cx="2451403" cy="10441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Prostokąt 11"/>
          <p:cNvSpPr/>
          <p:nvPr/>
        </p:nvSpPr>
        <p:spPr>
          <a:xfrm>
            <a:off x="6480212" y="3825044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13"/>
          <p:cNvCxnSpPr>
            <a:stCxn id="6" idx="1"/>
            <a:endCxn id="6" idx="3"/>
          </p:cNvCxnSpPr>
          <p:nvPr/>
        </p:nvCxnSpPr>
        <p:spPr>
          <a:xfrm>
            <a:off x="3095836" y="2632266"/>
            <a:ext cx="2448272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095836" y="21688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8 6  0 2  </a:t>
            </a:r>
            <a:r>
              <a:rPr lang="pl-PL" b="1" dirty="0" err="1" smtClean="0"/>
              <a:t>2</a:t>
            </a:r>
            <a:r>
              <a:rPr lang="pl-PL" b="1" dirty="0" smtClean="0"/>
              <a:t>  4  1  0 1  5  9</a:t>
            </a:r>
            <a:endParaRPr lang="pl-PL" b="1" dirty="0"/>
          </a:p>
        </p:txBody>
      </p:sp>
      <p:cxnSp>
        <p:nvCxnSpPr>
          <p:cNvPr id="17" name="Łącznik prosty 16"/>
          <p:cNvCxnSpPr>
            <a:endCxn id="9" idx="3"/>
          </p:cNvCxnSpPr>
          <p:nvPr/>
        </p:nvCxnSpPr>
        <p:spPr>
          <a:xfrm>
            <a:off x="3095836" y="3320988"/>
            <a:ext cx="936104" cy="464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4103948" y="31409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  .  0 1</a:t>
            </a:r>
            <a:endParaRPr lang="pl-PL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040052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8 6  0 2  </a:t>
            </a:r>
            <a:r>
              <a:rPr lang="pl-PL" b="1" dirty="0" err="1" smtClean="0"/>
              <a:t>2</a:t>
            </a:r>
            <a:r>
              <a:rPr lang="pl-PL" b="1" dirty="0" smtClean="0"/>
              <a:t>  4  1  0 1  5  9</a:t>
            </a:r>
            <a:endParaRPr lang="pl-PL" b="1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2232248"/>
          </a:xfrm>
        </p:spPr>
        <p:txBody>
          <a:bodyPr>
            <a:noAutofit/>
          </a:bodyPr>
          <a:lstStyle/>
          <a:p>
            <a:r>
              <a:rPr lang="pl-PL" sz="2400" dirty="0" smtClean="0"/>
              <a:t>zbiera  od zdających karty oceny sprawdzając  poprawność kodowania,</a:t>
            </a:r>
          </a:p>
          <a:p>
            <a:r>
              <a:rPr lang="pl-PL" sz="2400" dirty="0" smtClean="0"/>
              <a:t>przekazuje egzaminatorom </a:t>
            </a:r>
            <a:r>
              <a:rPr lang="pl-PL" sz="2400" dirty="0" smtClean="0"/>
              <a:t>kryteria </a:t>
            </a:r>
            <a:r>
              <a:rPr lang="pl-PL" sz="2400" dirty="0" smtClean="0"/>
              <a:t>oceniania oraz </a:t>
            </a:r>
            <a:r>
              <a:rPr lang="pl-PL" sz="2400" dirty="0" smtClean="0"/>
              <a:t> zakodowane  </a:t>
            </a:r>
            <a:r>
              <a:rPr lang="pl-PL" sz="2400" dirty="0" smtClean="0"/>
              <a:t>karty </a:t>
            </a:r>
            <a:r>
              <a:rPr lang="pl-PL" sz="2400" dirty="0" smtClean="0"/>
              <a:t>oceny.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6228184" y="6448251"/>
            <a:ext cx="2133600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611560" y="4248472"/>
            <a:ext cx="1296144" cy="1099865"/>
            <a:chOff x="0" y="2924944"/>
            <a:chExt cx="2304256" cy="1675929"/>
          </a:xfrm>
        </p:grpSpPr>
        <p:sp>
          <p:nvSpPr>
            <p:cNvPr id="9" name="pole tekstowe 8"/>
            <p:cNvSpPr txBox="1"/>
            <p:nvPr/>
          </p:nvSpPr>
          <p:spPr>
            <a:xfrm>
              <a:off x="0" y="4293096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/>
                <a:t>Egzaminator</a:t>
              </a:r>
              <a:endParaRPr lang="pl-PL" sz="1400" dirty="0"/>
            </a:p>
          </p:txBody>
        </p:sp>
        <p:pic>
          <p:nvPicPr>
            <p:cNvPr id="10" name="Obraz 9" descr="lupa_praw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2924944"/>
              <a:ext cx="1261650" cy="1368152"/>
            </a:xfrm>
            <a:prstGeom prst="rect">
              <a:avLst/>
            </a:prstGeom>
          </p:spPr>
        </p:pic>
      </p:grpSp>
      <p:grpSp>
        <p:nvGrpSpPr>
          <p:cNvPr id="11" name="Grupa 10"/>
          <p:cNvGrpSpPr/>
          <p:nvPr/>
        </p:nvGrpSpPr>
        <p:grpSpPr>
          <a:xfrm>
            <a:off x="2087216" y="3312368"/>
            <a:ext cx="5437112" cy="3312368"/>
            <a:chOff x="1763688" y="3284984"/>
            <a:chExt cx="4464496" cy="3312368"/>
          </a:xfrm>
          <a:noFill/>
        </p:grpSpPr>
        <p:sp>
          <p:nvSpPr>
            <p:cNvPr id="12" name="Chmurka 11"/>
            <p:cNvSpPr/>
            <p:nvPr/>
          </p:nvSpPr>
          <p:spPr>
            <a:xfrm>
              <a:off x="1763688" y="3284984"/>
              <a:ext cx="4464496" cy="3312368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744855" y="3573016"/>
              <a:ext cx="100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70C0"/>
                  </a:solidFill>
                </a:rPr>
                <a:t>Zdający</a:t>
              </a:r>
              <a:endParaRPr lang="pl-PL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Grupa 49"/>
          <p:cNvGrpSpPr/>
          <p:nvPr/>
        </p:nvGrpSpPr>
        <p:grpSpPr>
          <a:xfrm flipH="1">
            <a:off x="6660232" y="3384376"/>
            <a:ext cx="1296144" cy="1099865"/>
            <a:chOff x="0" y="2924944"/>
            <a:chExt cx="2304256" cy="1675929"/>
          </a:xfrm>
        </p:grpSpPr>
        <p:sp>
          <p:nvSpPr>
            <p:cNvPr id="51" name="pole tekstowe 50"/>
            <p:cNvSpPr txBox="1"/>
            <p:nvPr/>
          </p:nvSpPr>
          <p:spPr>
            <a:xfrm>
              <a:off x="0" y="4293096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/>
                <a:t>Egzaminator</a:t>
              </a:r>
              <a:endParaRPr lang="pl-PL" sz="1400" dirty="0"/>
            </a:p>
          </p:txBody>
        </p:sp>
        <p:pic>
          <p:nvPicPr>
            <p:cNvPr id="52" name="Obraz 51" descr="lupa_praw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2924944"/>
              <a:ext cx="1261650" cy="1368152"/>
            </a:xfrm>
            <a:prstGeom prst="rect">
              <a:avLst/>
            </a:prstGeom>
          </p:spPr>
        </p:pic>
      </p:grpSp>
      <p:sp>
        <p:nvSpPr>
          <p:cNvPr id="54" name="Chmurka 53"/>
          <p:cNvSpPr/>
          <p:nvPr/>
        </p:nvSpPr>
        <p:spPr>
          <a:xfrm>
            <a:off x="4499992" y="3672408"/>
            <a:ext cx="2376264" cy="259228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Chmurka 54"/>
          <p:cNvSpPr/>
          <p:nvPr/>
        </p:nvSpPr>
        <p:spPr>
          <a:xfrm>
            <a:off x="2483768" y="3744416"/>
            <a:ext cx="2160240" cy="259228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0" name="Picture 2" descr="\\ike\WEZ_PWOE\tymczasowe\gosia\Rysunki_25_03_2013\malar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104456"/>
            <a:ext cx="656300" cy="894209"/>
          </a:xfrm>
          <a:prstGeom prst="rect">
            <a:avLst/>
          </a:prstGeom>
          <a:noFill/>
        </p:spPr>
      </p:pic>
      <p:pic>
        <p:nvPicPr>
          <p:cNvPr id="56" name="Picture 2" descr="\\ike\WEZ_PWOE\tymczasowe\gosia\Rysunki_25_03_2013\malar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184576"/>
            <a:ext cx="656300" cy="894209"/>
          </a:xfrm>
          <a:prstGeom prst="rect">
            <a:avLst/>
          </a:prstGeom>
          <a:noFill/>
        </p:spPr>
      </p:pic>
      <p:pic>
        <p:nvPicPr>
          <p:cNvPr id="57" name="Picture 2" descr="\\ike\WEZ_PWOE\tymczasowe\gosia\Rysunki_25_03_2013\malar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32448"/>
            <a:ext cx="656300" cy="894209"/>
          </a:xfrm>
          <a:prstGeom prst="rect">
            <a:avLst/>
          </a:prstGeom>
          <a:noFill/>
        </p:spPr>
      </p:pic>
      <p:pic>
        <p:nvPicPr>
          <p:cNvPr id="58" name="Picture 2" descr="\\ike\WEZ_PWOE\tymczasowe\gosia\Rysunki_25_03_2013\malar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104" y="5184576"/>
            <a:ext cx="656300" cy="894209"/>
          </a:xfrm>
          <a:prstGeom prst="rect">
            <a:avLst/>
          </a:prstGeom>
          <a:noFill/>
        </p:spPr>
      </p:pic>
      <p:pic>
        <p:nvPicPr>
          <p:cNvPr id="59" name="Picture 2" descr="\\ike\WEZ_PWOE\tymczasowe\gosia\Rysunki_25_03_2013\malar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92080" y="3888432"/>
            <a:ext cx="656300" cy="894209"/>
          </a:xfrm>
          <a:prstGeom prst="rect">
            <a:avLst/>
          </a:prstGeom>
          <a:noFill/>
        </p:spPr>
      </p:pic>
      <p:pic>
        <p:nvPicPr>
          <p:cNvPr id="60" name="Picture 2" descr="\\ike\WEZ_PWOE\tymczasowe\gosia\Rysunki_25_03_2013\malar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2160" y="4248472"/>
            <a:ext cx="656300" cy="894209"/>
          </a:xfrm>
          <a:prstGeom prst="rect">
            <a:avLst/>
          </a:prstGeom>
          <a:noFill/>
        </p:spPr>
      </p:pic>
      <p:pic>
        <p:nvPicPr>
          <p:cNvPr id="61" name="Picture 2" descr="\\ike\WEZ_PWOE\tymczasowe\gosia\Rysunki_25_03_2013\malar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896544"/>
            <a:ext cx="656300" cy="894209"/>
          </a:xfrm>
          <a:prstGeom prst="rect">
            <a:avLst/>
          </a:prstGeom>
          <a:noFill/>
        </p:spPr>
      </p:pic>
      <p:pic>
        <p:nvPicPr>
          <p:cNvPr id="64" name="Picture 2" descr="\\ike\WEZ_PWOE\tymczasowe\gosia\Rysunki_25_03_2013\malar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4752528"/>
            <a:ext cx="656300" cy="894209"/>
          </a:xfrm>
          <a:prstGeom prst="rect">
            <a:avLst/>
          </a:prstGeom>
          <a:noFill/>
        </p:spPr>
      </p:pic>
      <p:sp>
        <p:nvSpPr>
          <p:cNvPr id="26" name="Tytuł 1"/>
          <p:cNvSpPr txBox="1">
            <a:spLocks/>
          </p:cNvSpPr>
          <p:nvPr/>
        </p:nvSpPr>
        <p:spPr>
          <a:xfrm>
            <a:off x="1835696" y="728700"/>
            <a:ext cx="489654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po zakodowaniu kart oceny </a:t>
            </a:r>
            <a:endParaRPr lang="pl-PL" sz="3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27" name="pole tekstowe 26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132856"/>
            <a:ext cx="8208912" cy="3672408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200"/>
              </a:spcBef>
              <a:buSzPct val="120000"/>
            </a:pPr>
            <a:r>
              <a:rPr lang="pl-PL" sz="2700" dirty="0" smtClean="0"/>
              <a:t>czas, przeznaczony na zapoznanie się przez zdających ze stanowiskiem i z materiałami egzaminacyjnymi </a:t>
            </a:r>
            <a:br>
              <a:rPr lang="pl-PL" sz="2700" dirty="0" smtClean="0"/>
            </a:br>
            <a:r>
              <a:rPr lang="pl-PL" sz="2400" dirty="0" smtClean="0"/>
              <a:t>(10 min., których nie wlicza się do czasu egzaminu),</a:t>
            </a:r>
            <a:endParaRPr lang="pl-PL" sz="2700" dirty="0" smtClean="0"/>
          </a:p>
          <a:p>
            <a:pPr marL="342900" lvl="1" indent="-342900">
              <a:spcBef>
                <a:spcPts val="1200"/>
              </a:spcBef>
              <a:buSzPct val="120000"/>
            </a:pPr>
            <a:r>
              <a:rPr lang="pl-PL" sz="2700" dirty="0" smtClean="0">
                <a:solidFill>
                  <a:srgbClr val="002060"/>
                </a:solidFill>
              </a:rPr>
              <a:t>godzinę  rozpoczęcia i zakończenia egzaminu.</a:t>
            </a:r>
          </a:p>
        </p:txBody>
      </p:sp>
      <p:pic>
        <p:nvPicPr>
          <p:cNvPr id="10242" name="Picture 2" descr="\\ike\WEZ_PWOE\tymczasowe\gosia\Rysunki_25_03_2013\dyrygent_tablica_god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21088"/>
            <a:ext cx="2123728" cy="1171917"/>
          </a:xfrm>
          <a:prstGeom prst="rect">
            <a:avLst/>
          </a:prstGeom>
          <a:noFill/>
        </p:spPr>
      </p:pic>
      <p:pic>
        <p:nvPicPr>
          <p:cNvPr id="9" name="Obraz 8" descr="zeg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56992"/>
            <a:ext cx="584127" cy="584127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835696" y="728700"/>
            <a:ext cx="687676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ogłasza i zapisuje w widocznym miejscu</a:t>
            </a:r>
            <a:endParaRPr lang="pl-PL" sz="3200" dirty="0">
              <a:latin typeface="+mj-lt"/>
              <a:ea typeface="+mj-ea"/>
              <a:cs typeface="+mj-cs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00808"/>
            <a:ext cx="8676964" cy="4932548"/>
          </a:xfrm>
        </p:spPr>
        <p:txBody>
          <a:bodyPr>
            <a:noAutofit/>
          </a:bodyPr>
          <a:lstStyle/>
          <a:p>
            <a:pPr lvl="0" algn="just"/>
            <a:r>
              <a:rPr lang="pl-PL" sz="2800" dirty="0" smtClean="0"/>
              <a:t>reaguje na zgłoszenia zdających:</a:t>
            </a:r>
          </a:p>
          <a:p>
            <a:pPr marL="630238" lvl="1" indent="-269875">
              <a:spcBef>
                <a:spcPts val="800"/>
              </a:spcBef>
            </a:pPr>
            <a:r>
              <a:rPr lang="pl-PL" sz="2200" dirty="0" smtClean="0"/>
              <a:t>w przypadku zgłoszenia przez zdającego osiągnięcia jakiegoś etapu pracy, zwraca  się do egzaminatora o ocenę,</a:t>
            </a:r>
          </a:p>
          <a:p>
            <a:pPr marL="630238" lvl="1" indent="-269875" algn="just">
              <a:spcBef>
                <a:spcPts val="800"/>
              </a:spcBef>
            </a:pPr>
            <a:r>
              <a:rPr lang="pl-PL" sz="2200" dirty="0" smtClean="0"/>
              <a:t>jeśli kilku zdających równocześnie zgłosi gotowość do oceny, ustala kolejność oceny rezultatów pośrednich przez egzaminatora u poszczególnych zdających,</a:t>
            </a:r>
          </a:p>
          <a:p>
            <a:pPr marL="630238" lvl="1" indent="-269875" algn="just">
              <a:spcBef>
                <a:spcPts val="800"/>
              </a:spcBef>
            </a:pPr>
            <a:r>
              <a:rPr lang="pl-PL" sz="2200" dirty="0" smtClean="0"/>
              <a:t> w uzasadnionych przypadkach zezwala zdającemu na opuszczenie sali ‎egzaminacyjnej, przy czym nie może się on kontaktować z innymi osobami, z wyjątkiem ‎osób udzielających pomocy medycznej,‎</a:t>
            </a:r>
          </a:p>
          <a:p>
            <a:pPr marL="630238" lvl="1" indent="-269875">
              <a:spcBef>
                <a:spcPts val="800"/>
              </a:spcBef>
            </a:pPr>
            <a:r>
              <a:rPr lang="pl-PL" sz="2200" dirty="0" smtClean="0"/>
              <a:t>w przypadku rezygnacji zdającego z wykonywania testu praktycznego postępuje zgodnie ‎z procedurą postępowania w sytuacjach szczególnych.</a:t>
            </a:r>
          </a:p>
          <a:p>
            <a:pPr lvl="1">
              <a:spcBef>
                <a:spcPts val="1200"/>
              </a:spcBef>
            </a:pPr>
            <a:endParaRPr lang="pl-PL" sz="2200" dirty="0" smtClean="0"/>
          </a:p>
        </p:txBody>
      </p:sp>
      <p:grpSp>
        <p:nvGrpSpPr>
          <p:cNvPr id="6" name="Grupa 5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7" name="pole tekstowe 6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91680" y="764704"/>
            <a:ext cx="4320480" cy="5040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w trakcie egzaminu </a:t>
            </a:r>
            <a:endParaRPr lang="pl-PL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16832"/>
            <a:ext cx="8424936" cy="4536504"/>
          </a:xfrm>
        </p:spPr>
        <p:txBody>
          <a:bodyPr>
            <a:noAutofit/>
          </a:bodyPr>
          <a:lstStyle/>
          <a:p>
            <a:pPr marL="720725" lvl="1" indent="-361950">
              <a:spcBef>
                <a:spcPts val="1200"/>
              </a:spcBef>
            </a:pPr>
            <a:r>
              <a:rPr lang="pl-PL" dirty="0" smtClean="0"/>
              <a:t>reaguje na  uwagi egzaminatora dotyczące naruszenia przez zdających przepisów bhp lub niesamodzielnej pracy,</a:t>
            </a:r>
          </a:p>
          <a:p>
            <a:pPr marL="720725" lvl="1" indent="-361950">
              <a:spcBef>
                <a:spcPts val="1200"/>
              </a:spcBef>
            </a:pPr>
            <a:r>
              <a:rPr lang="pl-PL" dirty="0" smtClean="0"/>
              <a:t>informuje egzaminatora o zgłoszeniach gotowości zdających do oceny rezultatów pośrednich.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6" name="pole tekstowe 5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91680" y="764704"/>
            <a:ext cx="6876764" cy="5040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>
              <a:defRPr/>
            </a:pPr>
            <a:r>
              <a:rPr lang="pl-PL" sz="3200" dirty="0" smtClean="0"/>
              <a:t>współpracuje z egzaminatorami tzn.</a:t>
            </a:r>
            <a:endParaRPr lang="pl-PL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5256584"/>
          </a:xfrm>
        </p:spPr>
        <p:txBody>
          <a:bodyPr>
            <a:noAutofit/>
          </a:bodyPr>
          <a:lstStyle/>
          <a:p>
            <a:pPr lvl="0" algn="just"/>
            <a:r>
              <a:rPr lang="pl-PL" sz="2800" dirty="0" smtClean="0"/>
              <a:t>przerywa egzamin zdającemu i unieważnia jego część praktyczną (zgodnie ‎z procedurą postępowania </a:t>
            </a:r>
            <a:br>
              <a:rPr lang="pl-PL" sz="2800" dirty="0" smtClean="0"/>
            </a:br>
            <a:r>
              <a:rPr lang="pl-PL" sz="2800" dirty="0" smtClean="0"/>
              <a:t>w sytuacjach szczególnych) w przypadku, gdy zdający:‎</a:t>
            </a:r>
          </a:p>
          <a:p>
            <a:pPr marL="627063" lvl="1" indent="-271463" algn="just">
              <a:spcBef>
                <a:spcPts val="800"/>
              </a:spcBef>
            </a:pPr>
            <a:r>
              <a:rPr lang="pl-PL" sz="2400" dirty="0" smtClean="0"/>
              <a:t>narusza przepisy bezpieczeństwa i higieny ‎pracy, </a:t>
            </a:r>
          </a:p>
          <a:p>
            <a:pPr marL="627063" lvl="1" indent="-271463" algn="just">
              <a:spcBef>
                <a:spcPts val="800"/>
              </a:spcBef>
            </a:pPr>
            <a:r>
              <a:rPr lang="pl-PL" sz="2400" dirty="0" smtClean="0"/>
              <a:t>pracuje niesamodzielnie lub zakłóca prawidłowy ‎przebieg egzaminu w sposób utrudniający pracę pozostałym zdającym,‎</a:t>
            </a:r>
          </a:p>
          <a:p>
            <a:pPr marL="627063" lvl="1" indent="-271463" algn="just">
              <a:spcBef>
                <a:spcPts val="800"/>
              </a:spcBef>
            </a:pPr>
            <a:r>
              <a:rPr lang="pl-PL" sz="2400" dirty="0" smtClean="0"/>
              <a:t>wniósł lub korzysta w sali/miejscu  egzaminu z:</a:t>
            </a:r>
          </a:p>
          <a:p>
            <a:pPr marL="941388" lvl="2" indent="-185738" algn="just">
              <a:spcBef>
                <a:spcPts val="800"/>
              </a:spcBef>
            </a:pPr>
            <a:r>
              <a:rPr lang="pl-PL" dirty="0" smtClean="0"/>
              <a:t>urządzeń telekomunikacyjnych‎‎,</a:t>
            </a:r>
          </a:p>
          <a:p>
            <a:pPr marL="941388" lvl="2" indent="-185738" algn="just">
              <a:spcBef>
                <a:spcPts val="800"/>
              </a:spcBef>
            </a:pPr>
            <a:r>
              <a:rPr lang="pl-PL" dirty="0" smtClean="0"/>
              <a:t>materiałów i przyborów pomocniczych niewymienionych  </a:t>
            </a:r>
            <a:br>
              <a:rPr lang="pl-PL" dirty="0" smtClean="0"/>
            </a:br>
            <a:r>
              <a:rPr lang="pl-PL" dirty="0" smtClean="0"/>
              <a:t>w informacji dyrektora CKE.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691680" y="764704"/>
            <a:ext cx="4320480" cy="5040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w trakcie egzaminu </a:t>
            </a:r>
            <a:endParaRPr lang="pl-PL" sz="3200" dirty="0">
              <a:latin typeface="+mj-lt"/>
              <a:ea typeface="+mj-ea"/>
              <a:cs typeface="+mj-cs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6" name="pole tekstowe 5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692696"/>
            <a:ext cx="6084676" cy="576064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l">
              <a:defRPr/>
            </a:pPr>
            <a:r>
              <a:rPr lang="pl-PL" sz="2800" dirty="0" smtClean="0"/>
              <a:t>w czasie trwania egzaminu </a:t>
            </a:r>
            <a:r>
              <a:rPr lang="pl-PL" sz="2800" b="1" dirty="0" smtClean="0">
                <a:solidFill>
                  <a:srgbClr val="0070C0"/>
                </a:solidFill>
              </a:rPr>
              <a:t>nie powinni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248472"/>
          </a:xfrm>
        </p:spPr>
        <p:txBody>
          <a:bodyPr>
            <a:noAutofit/>
          </a:bodyPr>
          <a:lstStyle/>
          <a:p>
            <a:pPr lvl="0"/>
            <a:r>
              <a:rPr lang="pl-PL" sz="2800" dirty="0" smtClean="0"/>
              <a:t>udzielać zdającym żadnych wyjaśnień dotyczących zadań egzaminacyjnych ani komentować ich treści,</a:t>
            </a:r>
          </a:p>
          <a:p>
            <a:pPr lvl="0"/>
            <a:r>
              <a:rPr lang="pl-PL" sz="2800" dirty="0" smtClean="0"/>
              <a:t>komentować przebiegu egzaminu,</a:t>
            </a:r>
          </a:p>
          <a:p>
            <a:r>
              <a:rPr lang="pl-PL" sz="2800" dirty="0" smtClean="0"/>
              <a:t>opuszczać sali egzaminacyjnej/miejsca przeprowadzania egzaminu, </a:t>
            </a:r>
          </a:p>
          <a:p>
            <a:pPr lvl="0"/>
            <a:r>
              <a:rPr lang="pl-PL" sz="2800" dirty="0" smtClean="0"/>
              <a:t>niszczyć lub wyrzucać niewykorzystane arkusze egzaminacyjne, karty oceny lub inne materiały, (przez cały czas powinny się one znajdować w papierowej kopercie).</a:t>
            </a:r>
          </a:p>
          <a:p>
            <a:endParaRPr lang="pl-PL" sz="2500" dirty="0"/>
          </a:p>
        </p:txBody>
      </p:sp>
      <p:grpSp>
        <p:nvGrpSpPr>
          <p:cNvPr id="8" name="Grupa 7"/>
          <p:cNvGrpSpPr/>
          <p:nvPr/>
        </p:nvGrpSpPr>
        <p:grpSpPr>
          <a:xfrm>
            <a:off x="107504" y="368660"/>
            <a:ext cx="2448272" cy="1499299"/>
            <a:chOff x="107504" y="332656"/>
            <a:chExt cx="2448272" cy="1499299"/>
          </a:xfrm>
        </p:grpSpPr>
        <p:grpSp>
          <p:nvGrpSpPr>
            <p:cNvPr id="9" name="Grupa 10"/>
            <p:cNvGrpSpPr/>
            <p:nvPr/>
          </p:nvGrpSpPr>
          <p:grpSpPr>
            <a:xfrm>
              <a:off x="107504" y="368660"/>
              <a:ext cx="1656184" cy="1463295"/>
              <a:chOff x="3419872" y="1772815"/>
              <a:chExt cx="1782040" cy="1793375"/>
            </a:xfrm>
          </p:grpSpPr>
          <p:sp>
            <p:nvSpPr>
              <p:cNvPr id="13" name="pole tekstowe 12"/>
              <p:cNvSpPr txBox="1"/>
              <p:nvPr/>
            </p:nvSpPr>
            <p:spPr>
              <a:xfrm>
                <a:off x="3419872" y="2924945"/>
                <a:ext cx="1512168" cy="64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Przewodniczący  ZNCP</a:t>
                </a:r>
                <a:endParaRPr lang="pl-PL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" name="Picture 4" descr="\\ike\WEZ_PWOE\tymczasowe\gosia\Rysunki_25_03_2013\dyrygent_bez_tablicy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79912" y="1772815"/>
                <a:ext cx="1422000" cy="126000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upa 14"/>
            <p:cNvGrpSpPr/>
            <p:nvPr/>
          </p:nvGrpSpPr>
          <p:grpSpPr>
            <a:xfrm>
              <a:off x="1115616" y="332656"/>
              <a:ext cx="1440160" cy="1476164"/>
              <a:chOff x="4860032" y="1715157"/>
              <a:chExt cx="1440160" cy="1874028"/>
            </a:xfrm>
          </p:grpSpPr>
          <p:pic>
            <p:nvPicPr>
              <p:cNvPr id="11" name="Picture 2" descr="E:\@Passport_Gosia\Konferencje\Prezentacje\jesień_2012_nowy egzamin\rysunki_gotowe\jeden_ludzik_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76056" y="1715157"/>
                <a:ext cx="864096" cy="1238909"/>
              </a:xfrm>
              <a:prstGeom prst="rect">
                <a:avLst/>
              </a:prstGeom>
              <a:noFill/>
            </p:spPr>
          </p:pic>
          <p:sp>
            <p:nvSpPr>
              <p:cNvPr id="12" name="pole tekstowe 11"/>
              <p:cNvSpPr txBox="1"/>
              <p:nvPr/>
            </p:nvSpPr>
            <p:spPr>
              <a:xfrm>
                <a:off x="4860032" y="2924944"/>
                <a:ext cx="1440160" cy="66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Członek </a:t>
                </a:r>
                <a:br>
                  <a:rPr lang="pl-PL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pl-PL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ZNCP</a:t>
                </a:r>
                <a:endParaRPr lang="pl-PL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799692" y="728700"/>
            <a:ext cx="6660740" cy="4320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30 minut </a:t>
            </a:r>
            <a:r>
              <a:rPr lang="pl-PL" sz="2800" dirty="0" smtClean="0"/>
              <a:t>przed upływem czasu egzaminu‎</a:t>
            </a:r>
            <a:endParaRPr lang="pl-PL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5556" y="1988840"/>
            <a:ext cx="7992888" cy="3744416"/>
          </a:xfrm>
        </p:spPr>
        <p:txBody>
          <a:bodyPr>
            <a:normAutofit/>
          </a:bodyPr>
          <a:lstStyle/>
          <a:p>
            <a:pPr marL="360363" indent="-360363"/>
            <a:r>
              <a:rPr lang="pl-PL" sz="2800" dirty="0" smtClean="0"/>
              <a:t>informuje zdających o zbliżającym się zakończeniu egzaminu</a:t>
            </a:r>
          </a:p>
          <a:p>
            <a:pPr lvl="1"/>
            <a:endParaRPr lang="pl-PL" sz="2000" dirty="0" smtClean="0"/>
          </a:p>
        </p:txBody>
      </p:sp>
      <p:grpSp>
        <p:nvGrpSpPr>
          <p:cNvPr id="12" name="Grupa 11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14" name="pole tekstowe 13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pic>
        <p:nvPicPr>
          <p:cNvPr id="35" name="Obraz 34" descr="images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20988"/>
            <a:ext cx="2880320" cy="28803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59532" y="1880829"/>
            <a:ext cx="8496944" cy="4977171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ogłasza zakończenie egzaminu i poleca zdającym: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400" dirty="0" smtClean="0"/>
              <a:t>pozostawienie na stanowisku egzaminacyjnym </a:t>
            </a:r>
            <a:br>
              <a:rPr lang="pl-PL" sz="2400" dirty="0" smtClean="0"/>
            </a:br>
            <a:r>
              <a:rPr lang="pl-PL" sz="2400" dirty="0" smtClean="0"/>
              <a:t>rezultatów wykonania testu</a:t>
            </a:r>
            <a:br>
              <a:rPr lang="pl-PL" sz="2400" dirty="0" smtClean="0"/>
            </a:br>
            <a:r>
              <a:rPr lang="pl-PL" sz="2400" dirty="0" smtClean="0"/>
              <a:t>i arkuszy egzaminacyjnych,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400" dirty="0" smtClean="0"/>
              <a:t>opuszczenie sali/miejsca </a:t>
            </a:r>
            <a:br>
              <a:rPr lang="pl-PL" sz="2400" dirty="0" smtClean="0"/>
            </a:br>
            <a:r>
              <a:rPr lang="pl-PL" sz="2400" dirty="0" smtClean="0"/>
              <a:t>egzaminu,</a:t>
            </a:r>
          </a:p>
          <a:p>
            <a:pPr lvl="1"/>
            <a:endParaRPr lang="pl-PL" sz="1600" dirty="0" smtClean="0"/>
          </a:p>
          <a:p>
            <a:pPr lvl="0"/>
            <a:r>
              <a:rPr lang="pl-PL" sz="2800" dirty="0" smtClean="0"/>
              <a:t>potwierdza na liście obecności pozostawienie przez zdających arkuszy egzaminacyjnych  oraz rezultatów wykonania zadania.</a:t>
            </a:r>
          </a:p>
        </p:txBody>
      </p:sp>
      <p:grpSp>
        <p:nvGrpSpPr>
          <p:cNvPr id="30" name="Grupa 29"/>
          <p:cNvGrpSpPr/>
          <p:nvPr/>
        </p:nvGrpSpPr>
        <p:grpSpPr>
          <a:xfrm>
            <a:off x="5040052" y="2888940"/>
            <a:ext cx="3672408" cy="2196244"/>
            <a:chOff x="5580112" y="2528900"/>
            <a:chExt cx="3312368" cy="2196244"/>
          </a:xfrm>
        </p:grpSpPr>
        <p:grpSp>
          <p:nvGrpSpPr>
            <p:cNvPr id="22" name="Grupa 21"/>
            <p:cNvGrpSpPr/>
            <p:nvPr/>
          </p:nvGrpSpPr>
          <p:grpSpPr>
            <a:xfrm>
              <a:off x="5580112" y="2528900"/>
              <a:ext cx="3312368" cy="2196244"/>
              <a:chOff x="6012160" y="3140968"/>
              <a:chExt cx="2304256" cy="1584176"/>
            </a:xfrm>
          </p:grpSpPr>
          <p:pic>
            <p:nvPicPr>
              <p:cNvPr id="16" name="Picture 3" descr="C:\Users\mbednarek\Desktop\Szkolenie PZNC\Rys\puzle 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56177" y="3381711"/>
                <a:ext cx="773816" cy="773816"/>
              </a:xfrm>
              <a:prstGeom prst="rect">
                <a:avLst/>
              </a:prstGeom>
              <a:noFill/>
            </p:spPr>
          </p:pic>
          <p:pic>
            <p:nvPicPr>
              <p:cNvPr id="17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6804248" y="3261714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18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2320" y="3212976"/>
                <a:ext cx="477888" cy="477888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92280" y="3861048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20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88224" y="4077072"/>
                <a:ext cx="477888" cy="477888"/>
              </a:xfrm>
              <a:prstGeom prst="rect">
                <a:avLst/>
              </a:prstGeom>
              <a:noFill/>
            </p:spPr>
          </p:pic>
          <p:sp>
            <p:nvSpPr>
              <p:cNvPr id="21" name="Chmurka 20"/>
              <p:cNvSpPr/>
              <p:nvPr/>
            </p:nvSpPr>
            <p:spPr>
              <a:xfrm>
                <a:off x="6012160" y="3140968"/>
                <a:ext cx="2304256" cy="158417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3" name="Picture 6" descr="C:\Users\mbednarek\Desktop\Szkolenie PZNC\Rys\puzle 1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24328" y="3573016"/>
                <a:ext cx="740448" cy="501231"/>
              </a:xfrm>
              <a:prstGeom prst="rect">
                <a:avLst/>
              </a:prstGeom>
              <a:noFill/>
            </p:spPr>
          </p:pic>
        </p:grpSp>
        <p:sp>
          <p:nvSpPr>
            <p:cNvPr id="24" name="Równoległobok 23"/>
            <p:cNvSpPr/>
            <p:nvPr/>
          </p:nvSpPr>
          <p:spPr>
            <a:xfrm>
              <a:off x="6624228" y="4293096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Równoległobok 24"/>
            <p:cNvSpPr/>
            <p:nvPr/>
          </p:nvSpPr>
          <p:spPr>
            <a:xfrm>
              <a:off x="7452320" y="4185084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Równoległobok 25"/>
            <p:cNvSpPr/>
            <p:nvPr/>
          </p:nvSpPr>
          <p:spPr>
            <a:xfrm>
              <a:off x="8136396" y="3609020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Równoległobok 26"/>
            <p:cNvSpPr/>
            <p:nvPr/>
          </p:nvSpPr>
          <p:spPr>
            <a:xfrm>
              <a:off x="7884368" y="2996952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ównoległobok 27"/>
            <p:cNvSpPr/>
            <p:nvPr/>
          </p:nvSpPr>
          <p:spPr>
            <a:xfrm>
              <a:off x="7128284" y="278092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Równoległobok 28"/>
            <p:cNvSpPr/>
            <p:nvPr/>
          </p:nvSpPr>
          <p:spPr>
            <a:xfrm>
              <a:off x="6120172" y="332098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Tytuł 1"/>
          <p:cNvSpPr txBox="1">
            <a:spLocks/>
          </p:cNvSpPr>
          <p:nvPr/>
        </p:nvSpPr>
        <p:spPr>
          <a:xfrm>
            <a:off x="1799692" y="836712"/>
            <a:ext cx="6660740" cy="432048"/>
          </a:xfrm>
          <a:prstGeom prst="rect">
            <a:avLst/>
          </a:prstGeom>
          <a:solidFill>
            <a:srgbClr val="B4DE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>
              <a:defRPr/>
            </a:pPr>
            <a:r>
              <a:rPr lang="pl-PL" sz="2800" dirty="0" smtClean="0">
                <a:latin typeface="+mj-lt"/>
                <a:ea typeface="+mj-ea"/>
                <a:cs typeface="+mj-cs"/>
              </a:rPr>
              <a:t>po upływie czasu trwania egzaminu</a:t>
            </a:r>
            <a:endParaRPr lang="pl-PL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11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14" name="pole tekstowe 13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988840"/>
            <a:ext cx="8136396" cy="233418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Uczestnicy </a:t>
            </a:r>
            <a:br>
              <a:rPr lang="pl-PL" dirty="0" smtClean="0"/>
            </a:br>
            <a:r>
              <a:rPr lang="pl-PL" dirty="0" smtClean="0"/>
              <a:t>części praktycznej egzaminu </a:t>
            </a:r>
            <a:br>
              <a:rPr lang="pl-PL" dirty="0" smtClean="0"/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dla kwalifikacji, </a:t>
            </a:r>
            <a:b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których</a:t>
            </a:r>
            <a:r>
              <a:rPr lang="pl-PL" sz="2700" dirty="0" smtClean="0"/>
              <a:t> </a:t>
            </a:r>
            <a: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pracę zdających </a:t>
            </a:r>
            <a:b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obserwują i oceniają egzaminatorzy</a:t>
            </a:r>
            <a:endParaRPr lang="pl-PL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3508" y="1520788"/>
            <a:ext cx="8820472" cy="3816424"/>
          </a:xfrm>
        </p:spPr>
        <p:txBody>
          <a:bodyPr>
            <a:noAutofit/>
          </a:bodyPr>
          <a:lstStyle/>
          <a:p>
            <a:r>
              <a:rPr lang="pl-PL" sz="2800" dirty="0" smtClean="0"/>
              <a:t>Egzaminator ocenia rezultaty końcowe wykonania testu praktycznego przez zdających zgodnie kryteriami opracowanymi przez CKE.</a:t>
            </a:r>
          </a:p>
          <a:p>
            <a:r>
              <a:rPr lang="pl-PL" sz="2800" dirty="0" smtClean="0"/>
              <a:t>ZNCP jest obecny, ale nie ingeruje w pracę egzaminatora.</a:t>
            </a:r>
          </a:p>
          <a:p>
            <a:r>
              <a:rPr lang="pl-PL" sz="2800" dirty="0" smtClean="0"/>
              <a:t>Asystent techniczny nie rusza nic na stanowiskach egzaminacyjnych do czasu zakończenia pracy przez egzaminatora i ZNCP.</a:t>
            </a:r>
            <a:endParaRPr lang="pl-PL" sz="28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23528" y="548680"/>
            <a:ext cx="8136904" cy="576064"/>
          </a:xfrm>
          <a:prstGeom prst="rect">
            <a:avLst/>
          </a:prstGeom>
          <a:solidFill>
            <a:srgbClr val="B4DE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 smtClean="0">
                <a:latin typeface="+mj-lt"/>
                <a:ea typeface="+mj-ea"/>
                <a:cs typeface="+mj-cs"/>
              </a:rPr>
              <a:t>Po opuszczeniu sali/miejsca egzaminu przez zdających</a:t>
            </a:r>
            <a:endParaRPr lang="pl-PL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E:\@Passport_Gosia\Konferencje\Prezentacje\jesień_2012_nowy egzamin\rysunki_gotowe\jeden_ludzik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554" y="5157192"/>
            <a:ext cx="499556" cy="716245"/>
          </a:xfrm>
          <a:prstGeom prst="rect">
            <a:avLst/>
          </a:prstGeom>
          <a:noFill/>
        </p:spPr>
      </p:pic>
      <p:pic>
        <p:nvPicPr>
          <p:cNvPr id="22" name="Picture 5" descr="C:\Users\mbednarek\Desktop\Szkolenie PZNC\Rys\images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1600" y="5265204"/>
            <a:ext cx="871152" cy="936104"/>
          </a:xfrm>
          <a:prstGeom prst="rect">
            <a:avLst/>
          </a:prstGeom>
          <a:noFill/>
        </p:spPr>
      </p:pic>
      <p:pic>
        <p:nvPicPr>
          <p:cNvPr id="16" name="Obraz 15" descr="dyrygent_zolty_bez_batu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389554" y="5733256"/>
            <a:ext cx="594714" cy="725134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3437226" y="5121188"/>
            <a:ext cx="2736304" cy="1476164"/>
            <a:chOff x="5580112" y="2528900"/>
            <a:chExt cx="3312368" cy="2196244"/>
          </a:xfrm>
        </p:grpSpPr>
        <p:grpSp>
          <p:nvGrpSpPr>
            <p:cNvPr id="19" name="Grupa 21"/>
            <p:cNvGrpSpPr/>
            <p:nvPr/>
          </p:nvGrpSpPr>
          <p:grpSpPr>
            <a:xfrm>
              <a:off x="5580112" y="2528900"/>
              <a:ext cx="3312368" cy="2196244"/>
              <a:chOff x="6012160" y="3140968"/>
              <a:chExt cx="2304256" cy="1584176"/>
            </a:xfrm>
          </p:grpSpPr>
          <p:pic>
            <p:nvPicPr>
              <p:cNvPr id="28" name="Picture 3" descr="C:\Users\mbednarek\Desktop\Szkolenie PZNC\Rys\puzle 3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56177" y="3381711"/>
                <a:ext cx="773816" cy="773816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V="1">
                <a:off x="6804248" y="3261714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52320" y="3212976"/>
                <a:ext cx="477888" cy="477888"/>
              </a:xfrm>
              <a:prstGeom prst="rect">
                <a:avLst/>
              </a:prstGeom>
              <a:noFill/>
            </p:spPr>
          </p:pic>
          <p:pic>
            <p:nvPicPr>
              <p:cNvPr id="31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92280" y="3861048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2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588224" y="4077072"/>
                <a:ext cx="477888" cy="477888"/>
              </a:xfrm>
              <a:prstGeom prst="rect">
                <a:avLst/>
              </a:prstGeom>
              <a:noFill/>
            </p:spPr>
          </p:pic>
          <p:sp>
            <p:nvSpPr>
              <p:cNvPr id="33" name="Chmurka 32"/>
              <p:cNvSpPr/>
              <p:nvPr/>
            </p:nvSpPr>
            <p:spPr>
              <a:xfrm>
                <a:off x="6012160" y="3140968"/>
                <a:ext cx="2304256" cy="158417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4" name="Picture 6" descr="C:\Users\mbednarek\Desktop\Szkolenie PZNC\Rys\puzle 1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524328" y="3573016"/>
                <a:ext cx="740448" cy="501231"/>
              </a:xfrm>
              <a:prstGeom prst="rect">
                <a:avLst/>
              </a:prstGeom>
              <a:noFill/>
            </p:spPr>
          </p:pic>
        </p:grpSp>
        <p:sp>
          <p:nvSpPr>
            <p:cNvPr id="20" name="Równoległobok 19"/>
            <p:cNvSpPr/>
            <p:nvPr/>
          </p:nvSpPr>
          <p:spPr>
            <a:xfrm>
              <a:off x="6624228" y="4293096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Równoległobok 20"/>
            <p:cNvSpPr/>
            <p:nvPr/>
          </p:nvSpPr>
          <p:spPr>
            <a:xfrm>
              <a:off x="7452320" y="4185084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Równoległobok 22"/>
            <p:cNvSpPr/>
            <p:nvPr/>
          </p:nvSpPr>
          <p:spPr>
            <a:xfrm>
              <a:off x="8136396" y="3609020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Równoległobok 23"/>
            <p:cNvSpPr/>
            <p:nvPr/>
          </p:nvSpPr>
          <p:spPr>
            <a:xfrm>
              <a:off x="7884368" y="2996952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Równoległobok 24"/>
            <p:cNvSpPr/>
            <p:nvPr/>
          </p:nvSpPr>
          <p:spPr>
            <a:xfrm>
              <a:off x="7128284" y="278092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Równoległobok 25"/>
            <p:cNvSpPr/>
            <p:nvPr/>
          </p:nvSpPr>
          <p:spPr>
            <a:xfrm>
              <a:off x="6120172" y="332098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7" name="Obraz 26" descr="lupa_praw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525458" y="4725144"/>
            <a:ext cx="729391" cy="790962"/>
          </a:xfrm>
          <a:prstGeom prst="rect">
            <a:avLst/>
          </a:prstGeom>
        </p:spPr>
      </p:pic>
      <p:sp>
        <p:nvSpPr>
          <p:cNvPr id="35" name="Symbol zastępczy numeru slajdu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880828"/>
            <a:ext cx="8424936" cy="3924436"/>
          </a:xfrm>
        </p:spPr>
        <p:txBody>
          <a:bodyPr>
            <a:normAutofit/>
          </a:bodyPr>
          <a:lstStyle/>
          <a:p>
            <a:pPr marL="360363" indent="-360363"/>
            <a:r>
              <a:rPr lang="pl-PL" sz="2800" dirty="0" smtClean="0"/>
              <a:t>odbiera od egzaminatora karty oceny oraz kryteria oceniania  i wkłada je do koperty bezpiecznej,</a:t>
            </a:r>
          </a:p>
          <a:p>
            <a:pPr marL="360363" indent="-360363">
              <a:spcAft>
                <a:spcPts val="1200"/>
              </a:spcAft>
              <a:buClr>
                <a:schemeClr val="tx2">
                  <a:lumMod val="75000"/>
                </a:schemeClr>
              </a:buClr>
            </a:pPr>
            <a:r>
              <a:rPr lang="pl-PL" sz="2800" dirty="0" smtClean="0"/>
              <a:t>uzupełnia na kopercie </a:t>
            </a:r>
            <a:br>
              <a:rPr lang="pl-PL" sz="2800" dirty="0" smtClean="0"/>
            </a:br>
            <a:r>
              <a:rPr lang="pl-PL" sz="2800" dirty="0" smtClean="0"/>
              <a:t>wszystkie dane m.in. liczbę </a:t>
            </a:r>
            <a:br>
              <a:rPr lang="pl-PL" sz="2800" dirty="0" smtClean="0"/>
            </a:br>
            <a:r>
              <a:rPr lang="pl-PL" sz="2800" dirty="0" smtClean="0"/>
              <a:t>spakowanych  </a:t>
            </a:r>
            <a:r>
              <a:rPr lang="pl-PL" sz="2800" dirty="0" smtClean="0"/>
              <a:t>dokumentów,</a:t>
            </a:r>
          </a:p>
          <a:p>
            <a:pPr marL="360363" indent="-360363">
              <a:spcAft>
                <a:spcPts val="1200"/>
              </a:spcAft>
              <a:buClr>
                <a:schemeClr val="tx2">
                  <a:lumMod val="75000"/>
                </a:schemeClr>
              </a:buClr>
            </a:pPr>
            <a:r>
              <a:rPr lang="pl-PL" sz="2800" dirty="0" smtClean="0"/>
              <a:t>zakleja kopertę w obecności</a:t>
            </a:r>
            <a:br>
              <a:rPr lang="pl-PL" sz="2800" dirty="0" smtClean="0"/>
            </a:br>
            <a:r>
              <a:rPr lang="pl-PL" sz="2800" dirty="0" smtClean="0"/>
              <a:t>członka ZNCP i egzaminatora,</a:t>
            </a:r>
          </a:p>
          <a:p>
            <a:endParaRPr lang="pl-PL" sz="2800" dirty="0" smtClean="0"/>
          </a:p>
        </p:txBody>
      </p:sp>
      <p:grpSp>
        <p:nvGrpSpPr>
          <p:cNvPr id="18" name="Grupa 17"/>
          <p:cNvGrpSpPr/>
          <p:nvPr/>
        </p:nvGrpSpPr>
        <p:grpSpPr>
          <a:xfrm>
            <a:off x="4968044" y="3140968"/>
            <a:ext cx="3816424" cy="2484276"/>
            <a:chOff x="1619672" y="4005064"/>
            <a:chExt cx="4752528" cy="2664296"/>
          </a:xfrm>
        </p:grpSpPr>
        <p:grpSp>
          <p:nvGrpSpPr>
            <p:cNvPr id="17" name="Grupa 16"/>
            <p:cNvGrpSpPr/>
            <p:nvPr/>
          </p:nvGrpSpPr>
          <p:grpSpPr>
            <a:xfrm>
              <a:off x="1619672" y="4005064"/>
              <a:ext cx="4752528" cy="2664296"/>
              <a:chOff x="1619672" y="4005064"/>
              <a:chExt cx="4752528" cy="2664296"/>
            </a:xfrm>
          </p:grpSpPr>
          <p:pic>
            <p:nvPicPr>
              <p:cNvPr id="13" name="Picture 2" descr="C:\Users\mbednarek\Desktop\Szkolenie PZNC\Rys\koperta bezp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91" t="4739" r="80599" b="7594"/>
              <a:stretch>
                <a:fillRect/>
              </a:stretch>
            </p:blipFill>
            <p:spPr bwMode="auto">
              <a:xfrm>
                <a:off x="1619672" y="4005064"/>
                <a:ext cx="936104" cy="2664296"/>
              </a:xfrm>
              <a:prstGeom prst="rect">
                <a:avLst/>
              </a:prstGeom>
              <a:noFill/>
            </p:spPr>
          </p:pic>
          <p:sp>
            <p:nvSpPr>
              <p:cNvPr id="14" name="Prostokąt 13"/>
              <p:cNvSpPr/>
              <p:nvPr/>
            </p:nvSpPr>
            <p:spPr>
              <a:xfrm>
                <a:off x="2555776" y="4005064"/>
                <a:ext cx="3816424" cy="26642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pic>
          <p:nvPicPr>
            <p:cNvPr id="1026" name="Picture 2" descr="C:\Users\mbednarek\Desktop\Szkolenie PZNC\Rys\koperta_bezp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1211" y="4291533"/>
              <a:ext cx="3721319" cy="2107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sp>
        <p:nvSpPr>
          <p:cNvPr id="16" name="Tytuł 1"/>
          <p:cNvSpPr txBox="1">
            <a:spLocks/>
          </p:cNvSpPr>
          <p:nvPr/>
        </p:nvSpPr>
        <p:spPr>
          <a:xfrm>
            <a:off x="1547664" y="620688"/>
            <a:ext cx="7020780" cy="432048"/>
          </a:xfrm>
          <a:prstGeom prst="rect">
            <a:avLst/>
          </a:prstGeom>
          <a:solidFill>
            <a:srgbClr val="B4DE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po </a:t>
            </a:r>
            <a:r>
              <a:rPr lang="pl-PL" sz="3200" dirty="0" smtClean="0"/>
              <a:t>dokonaniu oceny przez egzaminatora</a:t>
            </a:r>
            <a:endParaRPr lang="pl-PL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539552" y="2996952"/>
            <a:ext cx="424847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1938" indent="-261938"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endParaRPr lang="pl-PL" sz="2400" dirty="0" smtClean="0"/>
          </a:p>
        </p:txBody>
      </p:sp>
      <p:grpSp>
        <p:nvGrpSpPr>
          <p:cNvPr id="15" name="Grupa 14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20" name="pole tekstowe 19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sp>
        <p:nvSpPr>
          <p:cNvPr id="19" name="pole tekstowe 18"/>
          <p:cNvSpPr txBox="1"/>
          <p:nvPr/>
        </p:nvSpPr>
        <p:spPr>
          <a:xfrm>
            <a:off x="5796136" y="4797152"/>
            <a:ext cx="3960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 smtClean="0"/>
              <a:t>S.01</a:t>
            </a:r>
            <a:endParaRPr lang="pl-PL" sz="14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8064388" y="4761148"/>
            <a:ext cx="2520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 smtClean="0"/>
              <a:t>4</a:t>
            </a:r>
            <a:endParaRPr lang="pl-PL" sz="14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8352420" y="4761148"/>
            <a:ext cx="2520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 smtClean="0"/>
              <a:t>1</a:t>
            </a:r>
            <a:endParaRPr lang="pl-PL" sz="14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6228184" y="4689140"/>
            <a:ext cx="162018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100" dirty="0" smtClean="0"/>
              <a:t>Wykonywanie i naprawa wyrobów złotniczych i jubilerskich</a:t>
            </a:r>
            <a:endParaRPr lang="pl-PL" sz="11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760132" y="3537012"/>
            <a:ext cx="2916324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pl-PL" sz="800" dirty="0" smtClean="0"/>
              <a:t>Część praktyczna</a:t>
            </a:r>
          </a:p>
          <a:p>
            <a:pPr algn="ctr"/>
            <a:r>
              <a:rPr lang="pl-PL" sz="800" dirty="0" smtClean="0"/>
              <a:t>KARTY OCENY I KRYTERIA OCENIANIA</a:t>
            </a:r>
          </a:p>
          <a:p>
            <a:pPr algn="ctr"/>
            <a:endParaRPr lang="pl-PL" sz="800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5796136" y="3429000"/>
            <a:ext cx="2772308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l-PL" sz="800" dirty="0" smtClean="0"/>
              <a:t>EGZAMIN POTWIERDZAJĄCY KWALIFIKACJE W ZAWODZIE (PR)</a:t>
            </a:r>
            <a:endParaRPr lang="pl-PL" sz="8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5760132" y="3795427"/>
            <a:ext cx="29163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/>
              <a:t>Kod ośrodka egzaminacyjnego:</a:t>
            </a:r>
          </a:p>
          <a:p>
            <a:r>
              <a:rPr lang="pl-PL" sz="800" dirty="0" smtClean="0"/>
              <a:t> </a:t>
            </a:r>
          </a:p>
          <a:p>
            <a:r>
              <a:rPr lang="pl-PL" sz="800" dirty="0" smtClean="0"/>
              <a:t>Data egzaminu:		zmiana: </a:t>
            </a:r>
            <a:endParaRPr lang="pl-PL" sz="8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7092280" y="376406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126301-00123</a:t>
            </a:r>
            <a:endParaRPr lang="pl-PL" sz="1200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444208" y="401609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02.06.2013 r.</a:t>
            </a:r>
            <a:endParaRPr lang="pl-PL" sz="1200" b="1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7956376" y="4005064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godz. 8.00</a:t>
            </a:r>
            <a:endParaRPr lang="pl-PL" sz="1200" b="1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4"/>
          <p:cNvSpPr txBox="1">
            <a:spLocks/>
          </p:cNvSpPr>
          <p:nvPr/>
        </p:nvSpPr>
        <p:spPr>
          <a:xfrm>
            <a:off x="359532" y="1808820"/>
            <a:ext cx="828092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1938" indent="-261938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pl-PL" sz="2800" dirty="0" smtClean="0"/>
              <a:t>zbiera ze stanowisk arkusze egzaminacyjne zdających,</a:t>
            </a:r>
          </a:p>
          <a:p>
            <a:pPr marL="261938" indent="-261938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pl-PL" sz="2800" dirty="0" smtClean="0"/>
              <a:t>wkłada arkusze egzaminacyjne zdających do koperty papierowej na wykorzystane i niewykorzystane arkusze, </a:t>
            </a:r>
          </a:p>
          <a:p>
            <a:pPr marL="261938" indent="-261938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pl-PL" sz="2800" dirty="0" smtClean="0"/>
              <a:t>uzupełnia na kopercie </a:t>
            </a:r>
            <a:br>
              <a:rPr lang="pl-PL" sz="2800" dirty="0" smtClean="0"/>
            </a:br>
            <a:r>
              <a:rPr lang="pl-PL" sz="2800" dirty="0" smtClean="0"/>
              <a:t>wszystkie dane m.in. </a:t>
            </a:r>
            <a:r>
              <a:rPr lang="pl-PL" sz="2800" dirty="0" smtClean="0"/>
              <a:t>liczbę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spakowanych </a:t>
            </a:r>
            <a:r>
              <a:rPr lang="pl-PL" sz="2800" dirty="0" smtClean="0"/>
              <a:t>arkuszy,</a:t>
            </a:r>
          </a:p>
          <a:p>
            <a:pPr marL="261938" indent="-261938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zakleja kopertę,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4824028" y="3717032"/>
            <a:ext cx="4068452" cy="2340261"/>
            <a:chOff x="2195736" y="4149080"/>
            <a:chExt cx="4176464" cy="2376265"/>
          </a:xfrm>
        </p:grpSpPr>
        <p:sp>
          <p:nvSpPr>
            <p:cNvPr id="7" name="Prostokąt 6"/>
            <p:cNvSpPr/>
            <p:nvPr/>
          </p:nvSpPr>
          <p:spPr>
            <a:xfrm>
              <a:off x="2195736" y="4149080"/>
              <a:ext cx="3744416" cy="2376264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Schemat blokowy: operacja ręczna 7"/>
            <p:cNvSpPr/>
            <p:nvPr/>
          </p:nvSpPr>
          <p:spPr>
            <a:xfrm rot="16200000">
              <a:off x="4968044" y="5121189"/>
              <a:ext cx="2376264" cy="432048"/>
            </a:xfrm>
            <a:prstGeom prst="flowChartManualOperation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5940152" y="4149080"/>
              <a:ext cx="0" cy="2304256"/>
            </a:xfrm>
            <a:prstGeom prst="line">
              <a:avLst/>
            </a:prstGeom>
            <a:ln>
              <a:solidFill>
                <a:srgbClr val="FAA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mbednarek\Desktop\Szkolenie PZNC\Rys\Koperta_arkusz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096344" cy="2028078"/>
          </a:xfrm>
          <a:prstGeom prst="rect">
            <a:avLst/>
          </a:prstGeom>
          <a:noFill/>
        </p:spPr>
      </p:pic>
      <p:grpSp>
        <p:nvGrpSpPr>
          <p:cNvPr id="11" name="Grupa 10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13" name="pole tekstowe 12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sp>
        <p:nvSpPr>
          <p:cNvPr id="28" name="pole tekstowe 27"/>
          <p:cNvSpPr txBox="1"/>
          <p:nvPr/>
        </p:nvSpPr>
        <p:spPr>
          <a:xfrm>
            <a:off x="5184068" y="4905164"/>
            <a:ext cx="3960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 smtClean="0"/>
              <a:t>S.01</a:t>
            </a:r>
            <a:endParaRPr lang="pl-PL" sz="1400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7452320" y="4905164"/>
            <a:ext cx="2520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 smtClean="0"/>
              <a:t>4</a:t>
            </a:r>
            <a:endParaRPr lang="pl-PL" sz="14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7812360" y="4905164"/>
            <a:ext cx="2520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 smtClean="0"/>
              <a:t>2</a:t>
            </a:r>
            <a:endParaRPr lang="pl-PL" sz="14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5652120" y="4869160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 smtClean="0"/>
              <a:t>Wykonywanie i naprawa wyrobów złotniczych i jubilerskich</a:t>
            </a:r>
            <a:endParaRPr lang="pl-PL" sz="10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7380312" y="5517232"/>
            <a:ext cx="2520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 smtClean="0"/>
              <a:t>6</a:t>
            </a:r>
            <a:endParaRPr lang="pl-PL" sz="14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6768244" y="4905164"/>
            <a:ext cx="4680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200" dirty="0" smtClean="0"/>
              <a:t>S.01-01-13.05</a:t>
            </a:r>
            <a:endParaRPr lang="pl-PL" sz="12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148064" y="4242574"/>
            <a:ext cx="29523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/>
              <a:t>Kod ośrodka egzaminacyjnego: </a:t>
            </a:r>
          </a:p>
          <a:p>
            <a:r>
              <a:rPr lang="pl-PL" sz="800" dirty="0" smtClean="0"/>
              <a:t>Data egzaminu:		zmiana: </a:t>
            </a:r>
            <a:endParaRPr lang="pl-PL" sz="8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516216" y="419611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126301-00123</a:t>
            </a:r>
            <a:endParaRPr lang="pl-PL" sz="1200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868144" y="432910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02.06.2013 r.</a:t>
            </a:r>
            <a:endParaRPr lang="pl-PL" sz="1200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7308304" y="4329100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godz. 8.00</a:t>
            </a:r>
            <a:endParaRPr lang="pl-PL" sz="1200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5220072" y="3897052"/>
            <a:ext cx="2772308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l-PL" sz="800" dirty="0" smtClean="0"/>
              <a:t>EGZAMIN POTWIERDZAJĄCY KWALIFIKACJE W ZAWODZIE (PR)</a:t>
            </a:r>
            <a:endParaRPr lang="pl-PL" sz="8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148064" y="4010871"/>
            <a:ext cx="2952328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pl-PL" sz="800" dirty="0" smtClean="0"/>
              <a:t>Część praktyczna</a:t>
            </a:r>
          </a:p>
          <a:p>
            <a:pPr algn="ctr"/>
            <a:r>
              <a:rPr lang="pl-PL" sz="800" dirty="0" smtClean="0"/>
              <a:t>ARKUSZE EGZAMINACYJNE </a:t>
            </a:r>
            <a:endParaRPr lang="pl-PL" sz="800" dirty="0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844825"/>
            <a:ext cx="8172908" cy="3096344"/>
          </a:xfrm>
        </p:spPr>
        <p:txBody>
          <a:bodyPr>
            <a:noAutofit/>
          </a:bodyPr>
          <a:lstStyle/>
          <a:p>
            <a:pPr lvl="0"/>
            <a:r>
              <a:rPr lang="pl-PL" sz="2800" dirty="0" smtClean="0"/>
              <a:t>wypełnia protokół przebiegu części praktycznej egzaminu w sali,</a:t>
            </a:r>
          </a:p>
          <a:p>
            <a:pPr lvl="0"/>
            <a:r>
              <a:rPr lang="pl-PL" sz="2800" dirty="0" smtClean="0"/>
              <a:t>podpisuje się na protokole przebiegu części praktycznej egzaminu w sali </a:t>
            </a:r>
          </a:p>
          <a:p>
            <a:pPr lvl="0"/>
            <a:r>
              <a:rPr lang="pl-PL" sz="2800" dirty="0" smtClean="0"/>
              <a:t>przekazuje dokument do podpisu członkowi zespołu  oraz egzaminatorowi/egzaminatorom,</a:t>
            </a:r>
          </a:p>
          <a:p>
            <a:pPr lvl="0"/>
            <a:endParaRPr lang="pl-PL" sz="2800" dirty="0" smtClean="0"/>
          </a:p>
          <a:p>
            <a:pPr lvl="0"/>
            <a:endParaRPr lang="pl-PL" sz="2800" dirty="0"/>
          </a:p>
        </p:txBody>
      </p:sp>
      <p:grpSp>
        <p:nvGrpSpPr>
          <p:cNvPr id="6" name="Grupa 5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7" name="pole tekstowe 6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4"/>
          <p:cNvSpPr txBox="1">
            <a:spLocks/>
          </p:cNvSpPr>
          <p:nvPr/>
        </p:nvSpPr>
        <p:spPr>
          <a:xfrm>
            <a:off x="323528" y="1772816"/>
            <a:ext cx="6048672" cy="4320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61938" indent="-261938">
              <a:lnSpc>
                <a:spcPct val="120000"/>
              </a:lnSpc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pl-PL" sz="2800" dirty="0" smtClean="0"/>
              <a:t>pakuje do koperty papierowej dokumentację  z przebiegu egzaminu: </a:t>
            </a:r>
          </a:p>
          <a:p>
            <a:pPr marL="539750" lvl="1" indent="-269875">
              <a:lnSpc>
                <a:spcPct val="120000"/>
              </a:lnSpc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pl-PL" sz="2400" dirty="0" smtClean="0"/>
              <a:t>listę obecności, </a:t>
            </a:r>
          </a:p>
          <a:p>
            <a:pPr marL="539750" lvl="1" indent="-269875">
              <a:lnSpc>
                <a:spcPct val="120000"/>
              </a:lnSpc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pl-PL" sz="2400" dirty="0" smtClean="0"/>
              <a:t>protokół przebiegu egzaminu w sali</a:t>
            </a:r>
          </a:p>
          <a:p>
            <a:pPr marL="539750" lvl="1" indent="-269875">
              <a:lnSpc>
                <a:spcPct val="120000"/>
              </a:lnSpc>
              <a:buClr>
                <a:srgbClr val="002060"/>
              </a:buClr>
              <a:buSzPct val="120000"/>
            </a:pPr>
            <a:r>
              <a:rPr lang="pl-PL" sz="2400" dirty="0" smtClean="0">
                <a:solidFill>
                  <a:srgbClr val="0070C0"/>
                </a:solidFill>
              </a:rPr>
              <a:t>i ewentualnie </a:t>
            </a:r>
          </a:p>
          <a:p>
            <a:pPr marL="539750" lvl="1" indent="-269875">
              <a:lnSpc>
                <a:spcPct val="120000"/>
              </a:lnSpc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pl-PL" sz="2400" dirty="0" smtClean="0"/>
              <a:t>decyzję o przerwaniu wraz z arkuszem egzaminacyjnym i kartą oceny zdającego</a:t>
            </a:r>
          </a:p>
          <a:p>
            <a:pPr marL="539750" lvl="1" indent="-269875">
              <a:lnSpc>
                <a:spcPct val="120000"/>
              </a:lnSpc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pl-PL" sz="2400" dirty="0" smtClean="0"/>
              <a:t>oświadczenie zdającego o rezygnacji  </a:t>
            </a:r>
            <a:br>
              <a:rPr lang="pl-PL" sz="2400" dirty="0" smtClean="0"/>
            </a:br>
            <a:r>
              <a:rPr lang="pl-PL" sz="2400" dirty="0" smtClean="0"/>
              <a:t>z egzaminu wraz z arkuszem egzaminacyjnym i kartą oceny zdającego.</a:t>
            </a:r>
          </a:p>
        </p:txBody>
      </p:sp>
      <p:grpSp>
        <p:nvGrpSpPr>
          <p:cNvPr id="8" name="Grupa 7"/>
          <p:cNvGrpSpPr/>
          <p:nvPr/>
        </p:nvGrpSpPr>
        <p:grpSpPr>
          <a:xfrm rot="16200000">
            <a:off x="5904148" y="2168860"/>
            <a:ext cx="3600400" cy="2376264"/>
            <a:chOff x="2195736" y="4149080"/>
            <a:chExt cx="4176464" cy="2376264"/>
          </a:xfrm>
        </p:grpSpPr>
        <p:sp>
          <p:nvSpPr>
            <p:cNvPr id="10" name="Prostokąt 9"/>
            <p:cNvSpPr/>
            <p:nvPr/>
          </p:nvSpPr>
          <p:spPr>
            <a:xfrm>
              <a:off x="2195736" y="4149080"/>
              <a:ext cx="3744416" cy="2376264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Schemat blokowy: operacja ręczna 11"/>
            <p:cNvSpPr/>
            <p:nvPr/>
          </p:nvSpPr>
          <p:spPr>
            <a:xfrm rot="16200000">
              <a:off x="4968044" y="5121188"/>
              <a:ext cx="2376264" cy="432048"/>
            </a:xfrm>
            <a:prstGeom prst="flowChartManualOperation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5" name="Łącznik prosty 14"/>
            <p:cNvCxnSpPr/>
            <p:nvPr/>
          </p:nvCxnSpPr>
          <p:spPr>
            <a:xfrm>
              <a:off x="5940152" y="4149080"/>
              <a:ext cx="0" cy="2304256"/>
            </a:xfrm>
            <a:prstGeom prst="line">
              <a:avLst/>
            </a:prstGeom>
            <a:ln>
              <a:solidFill>
                <a:srgbClr val="FAA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ole tekstowe 15"/>
          <p:cNvSpPr txBox="1"/>
          <p:nvPr/>
        </p:nvSpPr>
        <p:spPr>
          <a:xfrm>
            <a:off x="6588224" y="3645024"/>
            <a:ext cx="2232248" cy="807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1050" b="1" dirty="0" smtClean="0"/>
          </a:p>
          <a:p>
            <a:pPr algn="ctr"/>
            <a:r>
              <a:rPr lang="pl-PL" dirty="0" smtClean="0"/>
              <a:t>Dokumentacja </a:t>
            </a:r>
            <a:br>
              <a:rPr lang="pl-PL" dirty="0" smtClean="0"/>
            </a:br>
            <a:r>
              <a:rPr lang="pl-PL" dirty="0" smtClean="0"/>
              <a:t>z przebiegu egzaminu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 rot="19679422">
            <a:off x="6402818" y="2372008"/>
            <a:ext cx="252028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2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Nie zaklejać koperty</a:t>
            </a:r>
            <a:endParaRPr lang="pl-PL" sz="22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107504" y="389833"/>
            <a:ext cx="1656184" cy="1382983"/>
            <a:chOff x="3419872" y="1772815"/>
            <a:chExt cx="1782040" cy="1853273"/>
          </a:xfrm>
        </p:grpSpPr>
        <p:sp>
          <p:nvSpPr>
            <p:cNvPr id="19" name="pole tekstowe 18"/>
            <p:cNvSpPr txBox="1"/>
            <p:nvPr/>
          </p:nvSpPr>
          <p:spPr>
            <a:xfrm>
              <a:off x="3419872" y="2924945"/>
              <a:ext cx="1512168" cy="70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Przewodniczący  ZNCP</a:t>
              </a:r>
              <a:endPara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87524" y="1376772"/>
            <a:ext cx="8388932" cy="3888432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pl-PL" sz="3300" dirty="0" smtClean="0"/>
              <a:t>przewodniczący ZNCP wraz z członkiem zespołu oraz egzaminatorami ‎przekazuje kierownikowi OE:</a:t>
            </a:r>
          </a:p>
          <a:p>
            <a:pPr marL="442913" lvl="1" indent="-263525"/>
            <a:r>
              <a:rPr lang="pl-PL" sz="2600" dirty="0" smtClean="0"/>
              <a:t>kopertę </a:t>
            </a:r>
            <a:r>
              <a:rPr lang="pl-PL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bezpieczną</a:t>
            </a:r>
            <a:r>
              <a:rPr lang="pl-PL" sz="2600" dirty="0" smtClean="0"/>
              <a:t>, </a:t>
            </a:r>
            <a:r>
              <a:rPr lang="pl-PL" sz="2600" dirty="0" smtClean="0">
                <a:solidFill>
                  <a:srgbClr val="0070C0"/>
                </a:solidFill>
              </a:rPr>
              <a:t>zaklejoną z </a:t>
            </a:r>
            <a:r>
              <a:rPr lang="pl-PL" sz="2600" dirty="0" smtClean="0"/>
              <a:t>kartami oceny i kryteriami oceniania,‎</a:t>
            </a:r>
          </a:p>
          <a:p>
            <a:pPr marL="442913" lvl="1" indent="-263525"/>
            <a:r>
              <a:rPr lang="pl-PL" sz="2600" dirty="0" smtClean="0"/>
              <a:t>kopertę </a:t>
            </a:r>
            <a:r>
              <a:rPr lang="pl-PL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papierową</a:t>
            </a:r>
            <a:r>
              <a:rPr lang="pl-PL" sz="2600" dirty="0" smtClean="0"/>
              <a:t>, </a:t>
            </a:r>
            <a:r>
              <a:rPr lang="pl-PL" sz="2600" dirty="0" smtClean="0">
                <a:solidFill>
                  <a:srgbClr val="0070C0"/>
                </a:solidFill>
              </a:rPr>
              <a:t>zaklejoną </a:t>
            </a:r>
            <a:r>
              <a:rPr lang="pl-PL" sz="2600" dirty="0" smtClean="0"/>
              <a:t>z</a:t>
            </a:r>
            <a:r>
              <a:rPr lang="pl-PL" sz="2600" dirty="0" smtClean="0">
                <a:solidFill>
                  <a:srgbClr val="0070C0"/>
                </a:solidFill>
              </a:rPr>
              <a:t> </a:t>
            </a:r>
            <a:r>
              <a:rPr lang="pl-PL" sz="2600" dirty="0" smtClean="0"/>
              <a:t>wykorzystanymi </a:t>
            </a:r>
            <a:br>
              <a:rPr lang="pl-PL" sz="2600" dirty="0" smtClean="0"/>
            </a:br>
            <a:r>
              <a:rPr lang="pl-PL" sz="2600" dirty="0" smtClean="0"/>
              <a:t>i niewykorzystanymi arkuszami egzaminacyjnymi,</a:t>
            </a:r>
          </a:p>
          <a:p>
            <a:pPr marL="442913" lvl="1" indent="-263525"/>
            <a:r>
              <a:rPr lang="pl-PL" sz="2600" dirty="0" smtClean="0"/>
              <a:t>kopertę </a:t>
            </a:r>
            <a:r>
              <a:rPr lang="pl-PL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papierową</a:t>
            </a:r>
            <a:r>
              <a:rPr lang="pl-PL" sz="2600" dirty="0" smtClean="0"/>
              <a:t>, </a:t>
            </a:r>
            <a:r>
              <a:rPr lang="pl-PL" sz="2600" dirty="0" smtClean="0">
                <a:solidFill>
                  <a:srgbClr val="0070C0"/>
                </a:solidFill>
              </a:rPr>
              <a:t>niezaklejoną </a:t>
            </a:r>
            <a:r>
              <a:rPr lang="pl-PL" sz="2600" dirty="0" smtClean="0"/>
              <a:t>z dokumentacją z przebiegu egzaminu.</a:t>
            </a:r>
          </a:p>
          <a:p>
            <a:pPr lvl="0" algn="just">
              <a:lnSpc>
                <a:spcPct val="130000"/>
              </a:lnSpc>
            </a:pPr>
            <a:endParaRPr lang="pl-PL" sz="2400" dirty="0" smtClean="0"/>
          </a:p>
          <a:p>
            <a:pPr lvl="0">
              <a:lnSpc>
                <a:spcPct val="130000"/>
              </a:lnSpc>
            </a:pPr>
            <a:endParaRPr lang="pl-PL" sz="2400" dirty="0"/>
          </a:p>
        </p:txBody>
      </p:sp>
      <p:pic>
        <p:nvPicPr>
          <p:cNvPr id="7" name="Obraz 6" descr="lupa_praw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9812" y="5337212"/>
            <a:ext cx="830563" cy="900675"/>
          </a:xfrm>
          <a:prstGeom prst="rect">
            <a:avLst/>
          </a:prstGeom>
        </p:spPr>
      </p:pic>
      <p:pic>
        <p:nvPicPr>
          <p:cNvPr id="9" name="Obraz 8" descr="dyrygent_zolty_bez_batu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900" y="5121188"/>
            <a:ext cx="654606" cy="798160"/>
          </a:xfrm>
          <a:prstGeom prst="rect">
            <a:avLst/>
          </a:prstGeom>
        </p:spPr>
      </p:pic>
      <p:pic>
        <p:nvPicPr>
          <p:cNvPr id="10" name="Picture 2" descr="E:\@Passport_Gosia\Konferencje\Prezentacje\jesień_2012_nowy egzamin\rysunki_gotowe\jeden_ludzik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99892" y="5625244"/>
            <a:ext cx="626438" cy="898164"/>
          </a:xfrm>
          <a:prstGeom prst="rect">
            <a:avLst/>
          </a:prstGeom>
          <a:noFill/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539552" y="800708"/>
            <a:ext cx="7344816" cy="4320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latin typeface="+mj-lt"/>
                <a:ea typeface="+mj-ea"/>
                <a:cs typeface="+mj-cs"/>
              </a:rPr>
              <a:t>Po spakowaniu dokumentacji</a:t>
            </a:r>
            <a:endParaRPr lang="pl-PL" sz="3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5544108" y="4894608"/>
            <a:ext cx="1187867" cy="1235417"/>
            <a:chOff x="107504" y="465391"/>
            <a:chExt cx="1187867" cy="1235417"/>
          </a:xfrm>
        </p:grpSpPr>
        <p:grpSp>
          <p:nvGrpSpPr>
            <p:cNvPr id="14" name="Grupa 8"/>
            <p:cNvGrpSpPr/>
            <p:nvPr/>
          </p:nvGrpSpPr>
          <p:grpSpPr>
            <a:xfrm>
              <a:off x="107504" y="746161"/>
              <a:ext cx="565101" cy="735105"/>
              <a:chOff x="631372" y="827314"/>
              <a:chExt cx="533399" cy="743206"/>
            </a:xfrm>
          </p:grpSpPr>
          <p:pic>
            <p:nvPicPr>
              <p:cNvPr id="16" name="Picture 2" descr="C:\Users\mbednarek\Desktop\Szkolenie PZNC\Rys\identyfikator-na-smyczy-patio-niebieski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5375" t="48024" r="36759" b="11660"/>
              <a:stretch>
                <a:fillRect/>
              </a:stretch>
            </p:blipFill>
            <p:spPr bwMode="auto">
              <a:xfrm>
                <a:off x="631372" y="827314"/>
                <a:ext cx="511629" cy="740229"/>
              </a:xfrm>
              <a:prstGeom prst="rect">
                <a:avLst/>
              </a:prstGeom>
              <a:noFill/>
            </p:spPr>
          </p:pic>
          <p:sp>
            <p:nvSpPr>
              <p:cNvPr id="17" name="pole tekstowe 16"/>
              <p:cNvSpPr txBox="1"/>
              <p:nvPr/>
            </p:nvSpPr>
            <p:spPr>
              <a:xfrm>
                <a:off x="642258" y="1262743"/>
                <a:ext cx="522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/>
                  <a:t>KOE</a:t>
                </a:r>
                <a:endParaRPr lang="pl-PL" sz="1400" dirty="0"/>
              </a:p>
            </p:txBody>
          </p:sp>
        </p:grpSp>
        <p:pic>
          <p:nvPicPr>
            <p:cNvPr id="15" name="Picture 2" descr="\\ike\WEZ_PWOE\tymczasowe\gosia\Rysunki_25_03_2013\złoty ludzik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220" y="465391"/>
              <a:ext cx="999151" cy="1235417"/>
            </a:xfrm>
            <a:prstGeom prst="rect">
              <a:avLst/>
            </a:prstGeom>
            <a:noFill/>
          </p:spPr>
        </p:pic>
      </p:grpSp>
      <p:grpSp>
        <p:nvGrpSpPr>
          <p:cNvPr id="12" name="Grupa 11"/>
          <p:cNvGrpSpPr/>
          <p:nvPr/>
        </p:nvGrpSpPr>
        <p:grpSpPr>
          <a:xfrm>
            <a:off x="4391980" y="5085184"/>
            <a:ext cx="1080120" cy="1413919"/>
            <a:chOff x="1733555" y="1512961"/>
            <a:chExt cx="1838925" cy="2401057"/>
          </a:xfrm>
        </p:grpSpPr>
        <p:grpSp>
          <p:nvGrpSpPr>
            <p:cNvPr id="18" name="Grupa 21"/>
            <p:cNvGrpSpPr/>
            <p:nvPr/>
          </p:nvGrpSpPr>
          <p:grpSpPr>
            <a:xfrm rot="5400000">
              <a:off x="1743164" y="1715023"/>
              <a:ext cx="1511585" cy="1107462"/>
              <a:chOff x="5399584" y="4077072"/>
              <a:chExt cx="3744416" cy="2376264"/>
            </a:xfrm>
          </p:grpSpPr>
          <p:sp>
            <p:nvSpPr>
              <p:cNvPr id="23" name="Prostokąt 22"/>
              <p:cNvSpPr/>
              <p:nvPr/>
            </p:nvSpPr>
            <p:spPr>
              <a:xfrm>
                <a:off x="5399584" y="4077072"/>
                <a:ext cx="3744416" cy="237626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FFC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4" name="Picture 2" descr="C:\Users\mbednarek\Desktop\Szkolenie PZNC\Rys\Koperta_arkusze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940152" y="4365104"/>
                <a:ext cx="2791395" cy="1828339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Grupa 27"/>
            <p:cNvGrpSpPr/>
            <p:nvPr/>
          </p:nvGrpSpPr>
          <p:grpSpPr>
            <a:xfrm rot="5400000">
              <a:off x="2070811" y="2211488"/>
              <a:ext cx="1529055" cy="1166222"/>
              <a:chOff x="5235346" y="2924944"/>
              <a:chExt cx="3585126" cy="2592288"/>
            </a:xfrm>
          </p:grpSpPr>
          <p:sp>
            <p:nvSpPr>
              <p:cNvPr id="21" name="Prostokąt 20"/>
              <p:cNvSpPr/>
              <p:nvPr/>
            </p:nvSpPr>
            <p:spPr>
              <a:xfrm>
                <a:off x="5235346" y="2924944"/>
                <a:ext cx="3585126" cy="259228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2" name="Picture 2" descr="C:\Users\mbednarek\Desktop\Szkolenie PZNC\Rys\koperta_bezp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641210" y="3345315"/>
                <a:ext cx="2848593" cy="16373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pic>
          <p:nvPicPr>
            <p:cNvPr id="20" name="Obraz 3" descr="koperta_otwarta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701877">
              <a:off x="1733555" y="2957417"/>
              <a:ext cx="1838925" cy="956601"/>
            </a:xfrm>
            <a:prstGeom prst="rect">
              <a:avLst/>
            </a:prstGeom>
          </p:spPr>
        </p:pic>
      </p:grpSp>
      <p:sp>
        <p:nvSpPr>
          <p:cNvPr id="25" name="Symbol zastępczy numeru slajd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51520" y="2102991"/>
            <a:ext cx="8568952" cy="1470025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51520" y="3836640"/>
            <a:ext cx="8568952" cy="17526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pl-PL" sz="2800" i="1" dirty="0" smtClean="0"/>
              <a:t>"Bardziej niż cokolwiek innego – </a:t>
            </a:r>
          </a:p>
          <a:p>
            <a:pPr algn="r">
              <a:spcBef>
                <a:spcPts val="0"/>
              </a:spcBef>
            </a:pPr>
            <a:r>
              <a:rPr lang="pl-PL" sz="2800" i="1" dirty="0" smtClean="0"/>
              <a:t>przygotowywanie się jest sekretem sukcesu.„</a:t>
            </a:r>
          </a:p>
          <a:p>
            <a:pPr algn="r">
              <a:spcBef>
                <a:spcPts val="0"/>
              </a:spcBef>
            </a:pPr>
            <a:r>
              <a:rPr lang="pl-PL" sz="2800" i="1" dirty="0" smtClean="0"/>
              <a:t>Henry Ford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92480" cy="4752528"/>
          </a:xfrm>
        </p:spPr>
        <p:txBody>
          <a:bodyPr/>
          <a:lstStyle/>
          <a:p>
            <a:r>
              <a:rPr lang="pl-PL" dirty="0" smtClean="0"/>
              <a:t>Część praktyczną egzaminu w sali/miejscu przeprowadza </a:t>
            </a:r>
            <a:br>
              <a:rPr lang="pl-PL" dirty="0" smtClean="0"/>
            </a:br>
            <a:r>
              <a:rPr lang="pl-PL" dirty="0" smtClean="0"/>
              <a:t>zespół nadzorujący część praktyczną</a:t>
            </a:r>
            <a:br>
              <a:rPr lang="pl-PL" dirty="0" smtClean="0"/>
            </a:br>
            <a:r>
              <a:rPr lang="pl-PL" dirty="0" smtClean="0"/>
              <a:t>(ZNCP)</a:t>
            </a:r>
            <a:endParaRPr lang="pl-PL" dirty="0"/>
          </a:p>
        </p:txBody>
      </p:sp>
      <p:pic>
        <p:nvPicPr>
          <p:cNvPr id="3074" name="Picture 2" descr="C:\Users\mbednarek\Desktop\Szkolenie PZNC\Rys\Rys obrobione\images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479" y="5085184"/>
            <a:ext cx="1952625" cy="1219200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19256" cy="1143000"/>
          </a:xfrm>
        </p:spPr>
        <p:txBody>
          <a:bodyPr/>
          <a:lstStyle/>
          <a:p>
            <a:r>
              <a:rPr lang="pl-PL" dirty="0" smtClean="0"/>
              <a:t>Skład ZNCP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456184"/>
            <a:ext cx="9073008" cy="211683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dwóch nauczycieli zatrudnionych w szkole/ placówce</a:t>
            </a:r>
          </a:p>
          <a:p>
            <a:pPr>
              <a:buNone/>
            </a:pPr>
            <a:r>
              <a:rPr lang="pl-PL" sz="2800" dirty="0" smtClean="0"/>
              <a:t>lub</a:t>
            </a:r>
          </a:p>
          <a:p>
            <a:r>
              <a:rPr lang="pl-PL" sz="2800" dirty="0" smtClean="0"/>
              <a:t>dwóch pracowników upoważnionych przez pracodawcę</a:t>
            </a:r>
            <a:endParaRPr lang="pl-PL" sz="2800" dirty="0"/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>
          <a:xfrm>
            <a:off x="683568" y="350100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CC00"/>
              </a:buClr>
              <a:buSzPct val="120000"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Członkiem</a:t>
            </a:r>
            <a:r>
              <a:rPr kumimoji="0" lang="pl-PL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zespołu może być również  instruktor praktycznej nauki zawodu.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az 9" descr="dyrygent_zolty_bez_batu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26684"/>
            <a:ext cx="753825" cy="919138"/>
          </a:xfrm>
          <a:prstGeom prst="rect">
            <a:avLst/>
          </a:prstGeom>
        </p:spPr>
      </p:pic>
      <p:pic>
        <p:nvPicPr>
          <p:cNvPr id="11" name="Picture 2" descr="E:\@Passport_Gosia\Konferencje\Prezentacje\jesień_2012_nowy egzamin\rysunki_gotowe\jeden_ludzik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538446" cy="900672"/>
          </a:xfrm>
          <a:prstGeom prst="rect">
            <a:avLst/>
          </a:prstGeom>
          <a:noFill/>
        </p:spPr>
      </p:pic>
      <p:sp>
        <p:nvSpPr>
          <p:cNvPr id="7" name="Symbol zastępczy zawartości 4"/>
          <p:cNvSpPr txBox="1">
            <a:spLocks/>
          </p:cNvSpPr>
          <p:nvPr/>
        </p:nvSpPr>
        <p:spPr>
          <a:xfrm>
            <a:off x="719064" y="4581128"/>
            <a:ext cx="817341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Clr>
                <a:srgbClr val="00CC00"/>
              </a:buClr>
              <a:buSzPct val="120000"/>
              <a:defRPr/>
            </a:pPr>
            <a:r>
              <a:rPr lang="pl-PL" sz="2600" dirty="0" smtClean="0"/>
              <a:t>W skład ZNCP </a:t>
            </a:r>
            <a:r>
              <a:rPr lang="pl-PL" sz="2600" u="sng" dirty="0" smtClean="0"/>
              <a:t>nie mogą </a:t>
            </a:r>
            <a:r>
              <a:rPr lang="pl-PL" sz="2600" dirty="0" smtClean="0"/>
              <a:t>wchodzić nauczyciele lub instruktorzy praktycznej nauki ‎zawodu, którzy prowadzą zajęcia ze zdającymi. ‎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19256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Osoby uprawnione do przebywania </a:t>
            </a:r>
            <a:br>
              <a:rPr lang="pl-PL" dirty="0" smtClean="0"/>
            </a:br>
            <a:r>
              <a:rPr lang="pl-PL" dirty="0" smtClean="0"/>
              <a:t>w sali/w miejscu egzaminu</a:t>
            </a:r>
            <a:endParaRPr lang="pl-PL" dirty="0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6840252" y="6561347"/>
            <a:ext cx="1656184" cy="296653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grpSp>
        <p:nvGrpSpPr>
          <p:cNvPr id="22" name="Grupa 21"/>
          <p:cNvGrpSpPr/>
          <p:nvPr/>
        </p:nvGrpSpPr>
        <p:grpSpPr>
          <a:xfrm>
            <a:off x="611560" y="4293096"/>
            <a:ext cx="1800200" cy="1459905"/>
            <a:chOff x="0" y="2924944"/>
            <a:chExt cx="2304256" cy="1675929"/>
          </a:xfrm>
        </p:grpSpPr>
        <p:sp>
          <p:nvSpPr>
            <p:cNvPr id="7" name="pole tekstowe 6"/>
            <p:cNvSpPr txBox="1"/>
            <p:nvPr/>
          </p:nvSpPr>
          <p:spPr>
            <a:xfrm>
              <a:off x="0" y="4293096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/>
                <a:t>Egzaminator</a:t>
              </a:r>
              <a:endParaRPr lang="pl-PL" sz="1400" dirty="0"/>
            </a:p>
          </p:txBody>
        </p:sp>
        <p:pic>
          <p:nvPicPr>
            <p:cNvPr id="11" name="Obraz 10" descr="lupa_praw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2924944"/>
              <a:ext cx="1261650" cy="1368152"/>
            </a:xfrm>
            <a:prstGeom prst="rect">
              <a:avLst/>
            </a:prstGeom>
          </p:spPr>
        </p:pic>
      </p:grpSp>
      <p:grpSp>
        <p:nvGrpSpPr>
          <p:cNvPr id="24" name="Grupa 23"/>
          <p:cNvGrpSpPr/>
          <p:nvPr/>
        </p:nvGrpSpPr>
        <p:grpSpPr>
          <a:xfrm>
            <a:off x="2375248" y="3356992"/>
            <a:ext cx="4464496" cy="3312368"/>
            <a:chOff x="1763688" y="3284984"/>
            <a:chExt cx="4464496" cy="3312368"/>
          </a:xfrm>
          <a:noFill/>
        </p:grpSpPr>
        <p:sp>
          <p:nvSpPr>
            <p:cNvPr id="4" name="Chmurka 3"/>
            <p:cNvSpPr/>
            <p:nvPr/>
          </p:nvSpPr>
          <p:spPr>
            <a:xfrm>
              <a:off x="1763688" y="3284984"/>
              <a:ext cx="4464496" cy="3312368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3528392" y="3573016"/>
              <a:ext cx="100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70C0"/>
                  </a:solidFill>
                </a:rPr>
                <a:t>Zdający</a:t>
              </a:r>
              <a:endParaRPr lang="pl-PL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7" name="Picture 2" descr="\\ike\WEZ_PWOE\tymczasowe\gosia\Rysunki_25_03_2013\malarz_animacj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12976"/>
            <a:ext cx="1514475" cy="1714500"/>
          </a:xfrm>
          <a:prstGeom prst="rect">
            <a:avLst/>
          </a:prstGeom>
          <a:noFill/>
        </p:spPr>
      </p:pic>
      <p:pic>
        <p:nvPicPr>
          <p:cNvPr id="38" name="Picture 2" descr="\\ike\WEZ_PWOE\tymczasowe\gosia\Rysunki_25_03_2013\malarz_animacj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45757" y="3284984"/>
            <a:ext cx="1514475" cy="1714500"/>
          </a:xfrm>
          <a:prstGeom prst="rect">
            <a:avLst/>
          </a:prstGeom>
          <a:noFill/>
        </p:spPr>
      </p:pic>
      <p:pic>
        <p:nvPicPr>
          <p:cNvPr id="45" name="Picture 2" descr="\\ike\WEZ_PWOE\tymczasowe\gosia\Rysunki_25_03_2013\malarz_animacj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725144"/>
            <a:ext cx="1514475" cy="1714500"/>
          </a:xfrm>
          <a:prstGeom prst="rect">
            <a:avLst/>
          </a:prstGeom>
          <a:noFill/>
        </p:spPr>
      </p:pic>
      <p:pic>
        <p:nvPicPr>
          <p:cNvPr id="46" name="Picture 2" descr="\\ike\WEZ_PWOE\tymczasowe\gosia\Rysunki_25_03_2013\malarz_animacj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8024" y="4581128"/>
            <a:ext cx="1514475" cy="1714500"/>
          </a:xfrm>
          <a:prstGeom prst="rect">
            <a:avLst/>
          </a:prstGeom>
          <a:noFill/>
        </p:spPr>
      </p:pic>
      <p:pic>
        <p:nvPicPr>
          <p:cNvPr id="47" name="Picture 2" descr="\\ike\WEZ_PWOE\tymczasowe\gosia\Rysunki_25_03_2013\malarz_animacj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3928" y="3573016"/>
            <a:ext cx="1514475" cy="1714500"/>
          </a:xfrm>
          <a:prstGeom prst="rect">
            <a:avLst/>
          </a:prstGeom>
          <a:noFill/>
        </p:spPr>
      </p:pic>
      <p:pic>
        <p:nvPicPr>
          <p:cNvPr id="48" name="Picture 2" descr="\\ike\WEZ_PWOE\tymczasowe\gosia\Rysunki_25_03_2013\malarz_animacj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97152"/>
            <a:ext cx="1514475" cy="1714500"/>
          </a:xfrm>
          <a:prstGeom prst="rect">
            <a:avLst/>
          </a:prstGeom>
          <a:noFill/>
        </p:spPr>
      </p:pic>
      <p:grpSp>
        <p:nvGrpSpPr>
          <p:cNvPr id="60" name="Grupa 59"/>
          <p:cNvGrpSpPr/>
          <p:nvPr/>
        </p:nvGrpSpPr>
        <p:grpSpPr>
          <a:xfrm>
            <a:off x="3419872" y="1916831"/>
            <a:ext cx="1603836" cy="1592888"/>
            <a:chOff x="3419872" y="1772815"/>
            <a:chExt cx="1782040" cy="1736904"/>
          </a:xfrm>
        </p:grpSpPr>
        <p:sp>
          <p:nvSpPr>
            <p:cNvPr id="33" name="pole tekstowe 32"/>
            <p:cNvSpPr txBox="1"/>
            <p:nvPr/>
          </p:nvSpPr>
          <p:spPr>
            <a:xfrm>
              <a:off x="3419872" y="2924944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/>
                <a:t>Przewodniczący  ZNCP</a:t>
              </a:r>
              <a:endParaRPr lang="pl-PL" sz="1400" dirty="0"/>
            </a:p>
          </p:txBody>
        </p:sp>
        <p:pic>
          <p:nvPicPr>
            <p:cNvPr id="3076" name="Picture 4" descr="\\ike\WEZ_PWOE\tymczasowe\gosia\Rysunki_25_03_2013\dyrygent_bez_tablicy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9912" y="1772815"/>
              <a:ext cx="1422000" cy="1260000"/>
            </a:xfrm>
            <a:prstGeom prst="rect">
              <a:avLst/>
            </a:prstGeom>
            <a:noFill/>
          </p:spPr>
        </p:pic>
      </p:grpSp>
      <p:grpSp>
        <p:nvGrpSpPr>
          <p:cNvPr id="59" name="Grupa 58"/>
          <p:cNvGrpSpPr/>
          <p:nvPr/>
        </p:nvGrpSpPr>
        <p:grpSpPr>
          <a:xfrm>
            <a:off x="4860032" y="1916832"/>
            <a:ext cx="1296144" cy="1592887"/>
            <a:chOff x="4860032" y="1772816"/>
            <a:chExt cx="1440160" cy="1736903"/>
          </a:xfrm>
        </p:grpSpPr>
        <p:pic>
          <p:nvPicPr>
            <p:cNvPr id="29" name="Picture 2" descr="E:\@Passport_Gosia\Konferencje\Prezentacje\jesień_2012_nowy egzamin\rysunki_gotowe\jeden_ludzik_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6056" y="1772816"/>
              <a:ext cx="864096" cy="1238909"/>
            </a:xfrm>
            <a:prstGeom prst="rect">
              <a:avLst/>
            </a:prstGeom>
            <a:noFill/>
          </p:spPr>
        </p:pic>
        <p:sp>
          <p:nvSpPr>
            <p:cNvPr id="50" name="pole tekstowe 49"/>
            <p:cNvSpPr txBox="1"/>
            <p:nvPr/>
          </p:nvSpPr>
          <p:spPr>
            <a:xfrm>
              <a:off x="4860032" y="2924944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/>
                <a:t>Członek </a:t>
              </a:r>
              <a:br>
                <a:rPr lang="pl-PL" sz="1400" dirty="0" smtClean="0"/>
              </a:br>
              <a:r>
                <a:rPr lang="pl-PL" sz="1400" dirty="0" smtClean="0"/>
                <a:t>ZNCP</a:t>
              </a:r>
              <a:endParaRPr lang="pl-PL" sz="1400" dirty="0"/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1475656" y="2276872"/>
            <a:ext cx="1296144" cy="1603921"/>
            <a:chOff x="1475656" y="2276872"/>
            <a:chExt cx="1296144" cy="1603921"/>
          </a:xfrm>
        </p:grpSpPr>
        <p:sp>
          <p:nvSpPr>
            <p:cNvPr id="30" name="pole tekstowe 29"/>
            <p:cNvSpPr txBox="1"/>
            <p:nvPr/>
          </p:nvSpPr>
          <p:spPr>
            <a:xfrm flipH="1">
              <a:off x="1475656" y="3525111"/>
              <a:ext cx="1296144" cy="35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Obserwator</a:t>
              </a:r>
              <a:endParaRPr lang="pl-PL" sz="1400" dirty="0"/>
            </a:p>
          </p:txBody>
        </p:sp>
        <p:pic>
          <p:nvPicPr>
            <p:cNvPr id="32" name="Obraz 31" descr="bacznosc_1_krawa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1835696" y="2276872"/>
              <a:ext cx="560003" cy="1296000"/>
            </a:xfrm>
            <a:prstGeom prst="rect">
              <a:avLst/>
            </a:prstGeom>
          </p:spPr>
        </p:pic>
      </p:grpSp>
      <p:grpSp>
        <p:nvGrpSpPr>
          <p:cNvPr id="36" name="Grupa 35"/>
          <p:cNvGrpSpPr/>
          <p:nvPr/>
        </p:nvGrpSpPr>
        <p:grpSpPr>
          <a:xfrm>
            <a:off x="6948264" y="4941168"/>
            <a:ext cx="1512168" cy="1243881"/>
            <a:chOff x="6372200" y="4581128"/>
            <a:chExt cx="2016224" cy="1675929"/>
          </a:xfrm>
        </p:grpSpPr>
        <p:sp>
          <p:nvSpPr>
            <p:cNvPr id="8" name="pole tekstowe 7"/>
            <p:cNvSpPr txBox="1"/>
            <p:nvPr/>
          </p:nvSpPr>
          <p:spPr>
            <a:xfrm>
              <a:off x="6372200" y="5894009"/>
              <a:ext cx="2016224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/>
                <a:t>Asystent techniczny</a:t>
              </a:r>
              <a:endParaRPr lang="pl-PL" sz="1400" dirty="0"/>
            </a:p>
          </p:txBody>
        </p:sp>
        <p:pic>
          <p:nvPicPr>
            <p:cNvPr id="35" name="Obraz 34" descr="klucz_plaski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6732240" y="4581128"/>
              <a:ext cx="992063" cy="1332000"/>
            </a:xfrm>
            <a:prstGeom prst="rect">
              <a:avLst/>
            </a:prstGeom>
          </p:spPr>
        </p:pic>
      </p:grpSp>
      <p:grpSp>
        <p:nvGrpSpPr>
          <p:cNvPr id="31" name="Grupa 30"/>
          <p:cNvGrpSpPr/>
          <p:nvPr/>
        </p:nvGrpSpPr>
        <p:grpSpPr>
          <a:xfrm>
            <a:off x="6768244" y="2708920"/>
            <a:ext cx="1121229" cy="1249031"/>
            <a:chOff x="707571" y="391050"/>
            <a:chExt cx="1121229" cy="1249031"/>
          </a:xfrm>
        </p:grpSpPr>
        <p:grpSp>
          <p:nvGrpSpPr>
            <p:cNvPr id="39" name="Grupa 8"/>
            <p:cNvGrpSpPr/>
            <p:nvPr/>
          </p:nvGrpSpPr>
          <p:grpSpPr>
            <a:xfrm>
              <a:off x="707571" y="674914"/>
              <a:ext cx="533399" cy="743206"/>
              <a:chOff x="631372" y="827314"/>
              <a:chExt cx="533399" cy="743206"/>
            </a:xfrm>
          </p:grpSpPr>
          <p:pic>
            <p:nvPicPr>
              <p:cNvPr id="41" name="Picture 2" descr="C:\Users\mbednarek\Desktop\Szkolenie PZNC\Rys\identyfikator-na-smyczy-patio-niebieski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35375" t="48024" r="36759" b="11660"/>
              <a:stretch>
                <a:fillRect/>
              </a:stretch>
            </p:blipFill>
            <p:spPr bwMode="auto">
              <a:xfrm>
                <a:off x="631372" y="827314"/>
                <a:ext cx="511629" cy="740229"/>
              </a:xfrm>
              <a:prstGeom prst="rect">
                <a:avLst/>
              </a:prstGeom>
              <a:noFill/>
            </p:spPr>
          </p:pic>
          <p:sp>
            <p:nvSpPr>
              <p:cNvPr id="42" name="pole tekstowe 41"/>
              <p:cNvSpPr txBox="1"/>
              <p:nvPr/>
            </p:nvSpPr>
            <p:spPr>
              <a:xfrm>
                <a:off x="642258" y="1262743"/>
                <a:ext cx="522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/>
                  <a:t>KOE</a:t>
                </a:r>
                <a:endParaRPr lang="pl-PL" sz="1400" dirty="0"/>
              </a:p>
            </p:txBody>
          </p:sp>
        </p:grpSp>
        <p:pic>
          <p:nvPicPr>
            <p:cNvPr id="40" name="Picture 2" descr="\\ike\WEZ_PWOE\tymczasowe\gosia\Rysunki_25_03_2013\złoty ludzik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85700" y="391050"/>
              <a:ext cx="943100" cy="124903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612" y="332656"/>
            <a:ext cx="7308812" cy="1143000"/>
          </a:xfrm>
        </p:spPr>
        <p:txBody>
          <a:bodyPr/>
          <a:lstStyle/>
          <a:p>
            <a:r>
              <a:rPr lang="pl-PL" dirty="0" smtClean="0"/>
              <a:t>Kierownik ośrodka egzaminacyjnego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024844"/>
            <a:ext cx="8532948" cy="4029311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/>
              <a:t>odpowiada za organizację i przebieg części praktycznej egzaminu w ośrodku egzaminacyjnym,</a:t>
            </a:r>
          </a:p>
          <a:p>
            <a:r>
              <a:rPr lang="pl-PL" sz="2800" dirty="0" smtClean="0"/>
              <a:t>powołuje ZNCP w poszczególnych salach/miejscach</a:t>
            </a:r>
          </a:p>
          <a:p>
            <a:r>
              <a:rPr lang="pl-PL" sz="2800" dirty="0" smtClean="0"/>
              <a:t>wyznacza przewodniczących ZNCP,</a:t>
            </a:r>
          </a:p>
          <a:p>
            <a:r>
              <a:rPr lang="pl-PL" sz="2800" dirty="0" smtClean="0"/>
              <a:t>wyznacza egzaminatora z wykazu egzaminatorów otrzymanego z OKE w Krakowie,</a:t>
            </a:r>
          </a:p>
          <a:p>
            <a:r>
              <a:rPr lang="pl-PL" sz="2800" dirty="0" smtClean="0"/>
              <a:t>w sytuacjach szczególnych kontaktuje się z dyrektorem OKE w Krakowie.</a:t>
            </a:r>
          </a:p>
          <a:p>
            <a:endParaRPr lang="pl-PL" sz="2800" dirty="0"/>
          </a:p>
        </p:txBody>
      </p:sp>
      <p:grpSp>
        <p:nvGrpSpPr>
          <p:cNvPr id="4" name="Grupa 3"/>
          <p:cNvGrpSpPr/>
          <p:nvPr/>
        </p:nvGrpSpPr>
        <p:grpSpPr>
          <a:xfrm>
            <a:off x="251520" y="620688"/>
            <a:ext cx="1121229" cy="1249031"/>
            <a:chOff x="707571" y="391050"/>
            <a:chExt cx="1121229" cy="1249031"/>
          </a:xfrm>
        </p:grpSpPr>
        <p:grpSp>
          <p:nvGrpSpPr>
            <p:cNvPr id="5" name="Grupa 8"/>
            <p:cNvGrpSpPr/>
            <p:nvPr/>
          </p:nvGrpSpPr>
          <p:grpSpPr>
            <a:xfrm>
              <a:off x="707571" y="674914"/>
              <a:ext cx="533399" cy="743206"/>
              <a:chOff x="631372" y="827314"/>
              <a:chExt cx="533399" cy="743206"/>
            </a:xfrm>
          </p:grpSpPr>
          <p:pic>
            <p:nvPicPr>
              <p:cNvPr id="7" name="Picture 2" descr="C:\Users\mbednarek\Desktop\Szkolenie PZNC\Rys\identyfikator-na-smyczy-patio-niebieski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5375" t="48024" r="36759" b="11660"/>
              <a:stretch>
                <a:fillRect/>
              </a:stretch>
            </p:blipFill>
            <p:spPr bwMode="auto">
              <a:xfrm>
                <a:off x="631372" y="827314"/>
                <a:ext cx="511629" cy="740229"/>
              </a:xfrm>
              <a:prstGeom prst="rect">
                <a:avLst/>
              </a:prstGeom>
              <a:noFill/>
            </p:spPr>
          </p:pic>
          <p:sp>
            <p:nvSpPr>
              <p:cNvPr id="8" name="pole tekstowe 7"/>
              <p:cNvSpPr txBox="1"/>
              <p:nvPr/>
            </p:nvSpPr>
            <p:spPr>
              <a:xfrm>
                <a:off x="642258" y="1262743"/>
                <a:ext cx="522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/>
                  <a:t>KOE</a:t>
                </a:r>
                <a:endParaRPr lang="pl-PL" sz="1400" dirty="0"/>
              </a:p>
            </p:txBody>
          </p:sp>
        </p:grpSp>
        <p:pic>
          <p:nvPicPr>
            <p:cNvPr id="6" name="Picture 2" descr="\\ike\WEZ_PWOE\tymczasowe\gosia\Rysunki_25_03_2013\złoty ludzik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5700" y="391050"/>
              <a:ext cx="943100" cy="1249031"/>
            </a:xfrm>
            <a:prstGeom prst="rect">
              <a:avLst/>
            </a:prstGeom>
            <a:noFill/>
          </p:spPr>
        </p:pic>
      </p:grp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768244" y="6561348"/>
            <a:ext cx="1656184" cy="2966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3528392"/>
          </a:xfrm>
        </p:spPr>
        <p:txBody>
          <a:bodyPr rtlCol="0">
            <a:noAutofit/>
          </a:bodyPr>
          <a:lstStyle/>
          <a:p>
            <a:pPr marL="361950" indent="-361950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800" dirty="0" smtClean="0"/>
              <a:t>przygotowuje stanowiska egzaminacyjne przed egzaminem,</a:t>
            </a:r>
          </a:p>
          <a:p>
            <a:pPr marL="361950" indent="-361950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800" dirty="0" smtClean="0"/>
              <a:t> zapewnia poprawną pracę sprzętu wykorzystywanego do wykonywania zadań egzaminacyjnych,</a:t>
            </a:r>
          </a:p>
          <a:p>
            <a:pPr marL="361950" indent="-361950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ingeruje </a:t>
            </a:r>
            <a:r>
              <a:rPr lang="pl-PL" sz="2800" dirty="0" smtClean="0"/>
              <a:t>w wykonywanie  zadań przez zdających,</a:t>
            </a:r>
          </a:p>
          <a:p>
            <a:pPr marL="361950" indent="-361950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uczestniczy </a:t>
            </a:r>
            <a:r>
              <a:rPr lang="pl-PL" sz="2800" dirty="0" smtClean="0"/>
              <a:t>w pracach zespołu nadzorującego, </a:t>
            </a:r>
            <a:br>
              <a:rPr lang="pl-PL" sz="2800" dirty="0" smtClean="0"/>
            </a:br>
            <a:r>
              <a:rPr lang="pl-PL" sz="2800" dirty="0" smtClean="0"/>
              <a:t>jeśli nie jest w składzie ZNCP.</a:t>
            </a:r>
          </a:p>
        </p:txBody>
      </p:sp>
      <p:sp>
        <p:nvSpPr>
          <p:cNvPr id="18446" name="Tytuł 1"/>
          <p:cNvSpPr>
            <a:spLocks noGrp="1"/>
          </p:cNvSpPr>
          <p:nvPr>
            <p:ph type="title"/>
          </p:nvPr>
        </p:nvSpPr>
        <p:spPr>
          <a:xfrm>
            <a:off x="251521" y="557808"/>
            <a:ext cx="8064896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Asystent  techniczny</a:t>
            </a:r>
          </a:p>
        </p:txBody>
      </p:sp>
      <p:pic>
        <p:nvPicPr>
          <p:cNvPr id="6" name="Obraz 5" descr="klucz_plas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792088" cy="1063503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Zdający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28800"/>
            <a:ext cx="8676964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pl-PL" sz="3000" dirty="0" smtClean="0"/>
              <a:t>zgłaszają się do ośrodka egzaminacyjnego </a:t>
            </a:r>
            <a:br>
              <a:rPr lang="pl-PL" sz="3000" dirty="0" smtClean="0"/>
            </a:br>
            <a:r>
              <a:rPr lang="pl-PL" sz="3000" dirty="0" smtClean="0"/>
              <a:t>w wyznaczonym dniu egzaminu, co najmniej ‎‎30 minut przed jego rozpoczęciem przynosząc ze sobą:</a:t>
            </a:r>
          </a:p>
          <a:p>
            <a:pPr lvl="1">
              <a:lnSpc>
                <a:spcPct val="120000"/>
              </a:lnSpc>
            </a:pPr>
            <a:r>
              <a:rPr lang="pl-PL" sz="2500" dirty="0" smtClean="0"/>
              <a:t>dowód  tożsamości,</a:t>
            </a:r>
          </a:p>
          <a:p>
            <a:pPr lvl="1">
              <a:lnSpc>
                <a:spcPct val="120000"/>
              </a:lnSpc>
            </a:pPr>
            <a:r>
              <a:rPr lang="pl-PL" sz="2500" dirty="0" smtClean="0"/>
              <a:t>dodatkowe dokumenty ‎związane ze specyfiką kwalifikacji, </a:t>
            </a:r>
          </a:p>
          <a:p>
            <a:pPr lvl="1">
              <a:lnSpc>
                <a:spcPct val="120000"/>
              </a:lnSpc>
            </a:pPr>
            <a:r>
              <a:rPr lang="pl-PL" sz="2500" dirty="0" smtClean="0"/>
              <a:t>ubrania robocze, jeżeli jest to wymagane przepisami ‎bhp </a:t>
            </a:r>
            <a:br>
              <a:rPr lang="pl-PL" sz="2500" dirty="0" smtClean="0"/>
            </a:br>
            <a:r>
              <a:rPr lang="pl-PL" sz="2500" dirty="0" smtClean="0"/>
              <a:t>dla kwalifikacji,‎ w której odbywa się egzamin,‎</a:t>
            </a:r>
          </a:p>
          <a:p>
            <a:pPr>
              <a:lnSpc>
                <a:spcPct val="120000"/>
              </a:lnSpc>
            </a:pPr>
            <a:r>
              <a:rPr lang="pl-PL" sz="3000" dirty="0" smtClean="0"/>
              <a:t>przebierają się w ubrania robocze, o ile jest to wymagane.</a:t>
            </a:r>
          </a:p>
          <a:p>
            <a:pPr lvl="0"/>
            <a:endParaRPr lang="pl-PL" dirty="0" smtClean="0"/>
          </a:p>
          <a:p>
            <a:endParaRPr lang="pl-PL" dirty="0"/>
          </a:p>
        </p:txBody>
      </p:sp>
      <p:pic>
        <p:nvPicPr>
          <p:cNvPr id="4098" name="Picture 2" descr="\\ike\WEZ_PWOE\tymczasowe\gosia\Rysunki_25_03_2013\ręka do gó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20080" cy="1196752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1235</Words>
  <Application>Microsoft Office PowerPoint</Application>
  <PresentationFormat>Pokaz na ekranie (4:3)</PresentationFormat>
  <Paragraphs>269</Paragraphs>
  <Slides>36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Motyw pakietu Office</vt:lpstr>
      <vt:lpstr>Jak przeprowadzić część praktyczną egzaminu zawodowego w kwalifikacjach, w których pracę zdających obserwują i oceniają egzaminatorzy?</vt:lpstr>
      <vt:lpstr>Uwarunkowania prawne przeprowadzania EZ</vt:lpstr>
      <vt:lpstr>Uczestnicy  części praktycznej egzaminu   dla kwalifikacji,  w których pracę zdających  obserwują i oceniają egzaminatorzy</vt:lpstr>
      <vt:lpstr>Część praktyczną egzaminu w sali/miejscu przeprowadza  zespół nadzorujący część praktyczną (ZNCP)</vt:lpstr>
      <vt:lpstr>Skład ZNCP</vt:lpstr>
      <vt:lpstr>Osoby uprawnione do przebywania  w sali/w miejscu egzaminu</vt:lpstr>
      <vt:lpstr>Kierownik ośrodka egzaminacyjnego</vt:lpstr>
      <vt:lpstr>Asystent  techniczny</vt:lpstr>
      <vt:lpstr>Zdający</vt:lpstr>
      <vt:lpstr>Zdający podczas egzaminu</vt:lpstr>
      <vt:lpstr>Rezultaty  pośrednie realizacji testu praktycznego</vt:lpstr>
      <vt:lpstr>Egzaminator wyznaczony przez KOE</vt:lpstr>
      <vt:lpstr>Obserwator</vt:lpstr>
      <vt:lpstr>Przebieg  części praktycznej egzaminu  dla kwalifikacji,  w których pracę zdających  obserwują i oceniają egzaminatorzy  </vt:lpstr>
      <vt:lpstr>Slajd 15</vt:lpstr>
      <vt:lpstr>Slajd 16</vt:lpstr>
      <vt:lpstr>Slajd 17</vt:lpstr>
      <vt:lpstr>Slajd 18</vt:lpstr>
      <vt:lpstr>Slajd 19</vt:lpstr>
      <vt:lpstr>Zakodowana karta oceny</vt:lpstr>
      <vt:lpstr>Sposób poprawiania błędów  przy kodowaniu karty</vt:lpstr>
      <vt:lpstr>Slajd 22</vt:lpstr>
      <vt:lpstr>Slajd 23</vt:lpstr>
      <vt:lpstr>Slajd 24</vt:lpstr>
      <vt:lpstr>Slajd 25</vt:lpstr>
      <vt:lpstr>Slajd 26</vt:lpstr>
      <vt:lpstr>w czasie trwania egzaminu nie powinni 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Małgorzata Bednarek</dc:creator>
  <cp:lastModifiedBy>earaminowicz</cp:lastModifiedBy>
  <cp:revision>287</cp:revision>
  <dcterms:created xsi:type="dcterms:W3CDTF">2013-03-13T13:11:47Z</dcterms:created>
  <dcterms:modified xsi:type="dcterms:W3CDTF">2013-05-07T12:49:08Z</dcterms:modified>
</cp:coreProperties>
</file>