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sldIdLst>
    <p:sldId id="256" r:id="rId2"/>
    <p:sldId id="283" r:id="rId3"/>
    <p:sldId id="267" r:id="rId4"/>
    <p:sldId id="343" r:id="rId5"/>
    <p:sldId id="268" r:id="rId6"/>
    <p:sldId id="397" r:id="rId7"/>
    <p:sldId id="355" r:id="rId8"/>
    <p:sldId id="379" r:id="rId9"/>
    <p:sldId id="356" r:id="rId10"/>
    <p:sldId id="310" r:id="rId11"/>
    <p:sldId id="380" r:id="rId12"/>
    <p:sldId id="312" r:id="rId13"/>
    <p:sldId id="398" r:id="rId14"/>
    <p:sldId id="357" r:id="rId15"/>
    <p:sldId id="381" r:id="rId16"/>
    <p:sldId id="358" r:id="rId17"/>
    <p:sldId id="313" r:id="rId18"/>
    <p:sldId id="315" r:id="rId19"/>
    <p:sldId id="359" r:id="rId20"/>
    <p:sldId id="382" r:id="rId21"/>
    <p:sldId id="383" r:id="rId22"/>
    <p:sldId id="384" r:id="rId23"/>
    <p:sldId id="361" r:id="rId24"/>
    <p:sldId id="392" r:id="rId25"/>
    <p:sldId id="395" r:id="rId26"/>
    <p:sldId id="387" r:id="rId27"/>
    <p:sldId id="349" r:id="rId28"/>
    <p:sldId id="352" r:id="rId29"/>
    <p:sldId id="362" r:id="rId30"/>
    <p:sldId id="351" r:id="rId31"/>
    <p:sldId id="363" r:id="rId32"/>
    <p:sldId id="353" r:id="rId33"/>
    <p:sldId id="364" r:id="rId34"/>
    <p:sldId id="367" r:id="rId35"/>
    <p:sldId id="365" r:id="rId36"/>
    <p:sldId id="385" r:id="rId37"/>
    <p:sldId id="366" r:id="rId38"/>
    <p:sldId id="386" r:id="rId39"/>
    <p:sldId id="394" r:id="rId40"/>
    <p:sldId id="396" r:id="rId41"/>
    <p:sldId id="324" r:id="rId42"/>
    <p:sldId id="350" r:id="rId43"/>
    <p:sldId id="369" r:id="rId44"/>
    <p:sldId id="345" r:id="rId45"/>
    <p:sldId id="370" r:id="rId46"/>
    <p:sldId id="321" r:id="rId47"/>
    <p:sldId id="332" r:id="rId48"/>
    <p:sldId id="371" r:id="rId49"/>
    <p:sldId id="354" r:id="rId50"/>
    <p:sldId id="378" r:id="rId51"/>
    <p:sldId id="372" r:id="rId52"/>
    <p:sldId id="327" r:id="rId53"/>
    <p:sldId id="328" r:id="rId54"/>
    <p:sldId id="325" r:id="rId55"/>
    <p:sldId id="326" r:id="rId56"/>
    <p:sldId id="373" r:id="rId57"/>
    <p:sldId id="374" r:id="rId58"/>
    <p:sldId id="375" r:id="rId59"/>
    <p:sldId id="377" r:id="rId60"/>
    <p:sldId id="390" r:id="rId61"/>
    <p:sldId id="391" r:id="rId62"/>
    <p:sldId id="376" r:id="rId63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4E6"/>
    <a:srgbClr val="CC00CC"/>
    <a:srgbClr val="F6E372"/>
    <a:srgbClr val="FFA74F"/>
    <a:srgbClr val="ADC0DC"/>
    <a:srgbClr val="FFD653"/>
    <a:srgbClr val="CC0066"/>
    <a:srgbClr val="4A7DBA"/>
    <a:srgbClr val="B9CD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3843" autoAdjust="0"/>
  </p:normalViewPr>
  <p:slideViewPr>
    <p:cSldViewPr>
      <p:cViewPr varScale="1">
        <p:scale>
          <a:sx n="82" d="100"/>
          <a:sy n="82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09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31" cy="498684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186" y="2"/>
            <a:ext cx="2944931" cy="498684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/>
            </a:lvl1pPr>
          </a:lstStyle>
          <a:p>
            <a:pPr>
              <a:defRPr/>
            </a:pPr>
            <a:fld id="{FF1197F0-BCAA-4AF7-86CF-C6059C5B5AB7}" type="datetimeFigureOut">
              <a:rPr lang="pl-PL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8" tIns="47774" rIns="95548" bIns="47774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081" y="4776705"/>
            <a:ext cx="5437516" cy="3909496"/>
          </a:xfrm>
          <a:prstGeom prst="rect">
            <a:avLst/>
          </a:prstGeom>
        </p:spPr>
        <p:txBody>
          <a:bodyPr vert="horz" lIns="95548" tIns="47774" rIns="95548" bIns="47774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7954"/>
            <a:ext cx="2944931" cy="498684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186" y="9427954"/>
            <a:ext cx="2944931" cy="498684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/>
            </a:lvl1pPr>
          </a:lstStyle>
          <a:p>
            <a:pPr>
              <a:defRPr/>
            </a:pPr>
            <a:fld id="{85E7DBD2-A32D-402B-8F75-1F7DA8D412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38479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7DBD2-A32D-402B-8F75-1F7DA8D4122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6343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7DBD2-A32D-402B-8F75-1F7DA8D4122C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8491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977" indent="-2972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691" indent="-23779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854" indent="-23779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581" indent="-23779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0149" indent="-237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0716" indent="-237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1283" indent="-237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851" indent="-237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C8CA73-BBBF-47C9-B3BA-5320E6A19CE9}" type="slidenum">
              <a:rPr lang="pl-PL" altLang="pl-PL" smtClean="0"/>
              <a:pPr/>
              <a:t>57</a:t>
            </a:fld>
            <a:endParaRPr lang="pl-PL" altLang="pl-PL" smtClean="0"/>
          </a:p>
        </p:txBody>
      </p:sp>
    </p:spTree>
    <p:extLst>
      <p:ext uri="{BB962C8B-B14F-4D97-AF65-F5344CB8AC3E}">
        <p14:creationId xmlns="" xmlns:p14="http://schemas.microsoft.com/office/powerpoint/2010/main" val="389179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19460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977" indent="-2972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691" indent="-23779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854" indent="-23779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9581" indent="-23779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0149" indent="-237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0716" indent="-237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1283" indent="-237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851" indent="-237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mtClean="0"/>
              <a:t>Okręgowa Komisja Egzaminacyjna w Krakowie</a:t>
            </a:r>
          </a:p>
        </p:txBody>
      </p:sp>
    </p:spTree>
    <p:extLst>
      <p:ext uri="{BB962C8B-B14F-4D97-AF65-F5344CB8AC3E}">
        <p14:creationId xmlns="" xmlns:p14="http://schemas.microsoft.com/office/powerpoint/2010/main" val="36396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352925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5" descr="oke1"/>
          <p:cNvSpPr>
            <a:spLocks noChangeAspect="1" noChangeArrowheads="1"/>
          </p:cNvSpPr>
          <p:nvPr userDrawn="1"/>
        </p:nvSpPr>
        <p:spPr bwMode="auto">
          <a:xfrm>
            <a:off x="8686800" y="66675"/>
            <a:ext cx="357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l-PL" altLang="pl-PL" smtClean="0"/>
          </a:p>
        </p:txBody>
      </p:sp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1042988" y="31750"/>
            <a:ext cx="756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1200" smtClean="0">
                <a:solidFill>
                  <a:srgbClr val="17375E"/>
                </a:solidFill>
              </a:rPr>
              <a:t>Okręgowa Komisja Egzaminacyjna w Krakowie</a:t>
            </a:r>
          </a:p>
        </p:txBody>
      </p:sp>
      <p:pic>
        <p:nvPicPr>
          <p:cNvPr id="7" name="Picture 5" descr="ok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39688"/>
            <a:ext cx="3571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829468"/>
            <a:ext cx="7772400" cy="1470025"/>
          </a:xfrm>
        </p:spPr>
        <p:txBody>
          <a:bodyPr/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2194" y="27785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68F9-4DB3-484B-838D-7F7DD2800D0C}" type="datetime1">
              <a:rPr lang="pl-PL" smtClean="0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CAE7-B7C3-4E07-B35D-7782FAA031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5964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603D-DF46-4FB0-BB44-3BE50801548F}" type="datetime1">
              <a:rPr lang="pl-PL" smtClean="0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101F-5A0C-4AF9-8680-EB200A9B6A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6686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3071-3C5B-42A2-B968-5B160911E610}" type="datetime1">
              <a:rPr lang="pl-PL" smtClean="0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7CF6-EA5F-4AE1-8321-B7D9EBE354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9412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k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125413"/>
            <a:ext cx="355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>
            <a:spLocks noChangeArrowheads="1"/>
          </p:cNvSpPr>
          <p:nvPr userDrawn="1"/>
        </p:nvSpPr>
        <p:spPr bwMode="auto">
          <a:xfrm>
            <a:off x="1042988" y="31750"/>
            <a:ext cx="756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l-PL" altLang="pl-PL" sz="1200" smtClean="0">
                <a:solidFill>
                  <a:srgbClr val="17375E"/>
                </a:solidFill>
              </a:rPr>
              <a:t>Okręgowa Komisja Egzaminacyjna w Krakowie</a:t>
            </a:r>
          </a:p>
        </p:txBody>
      </p:sp>
      <p:cxnSp>
        <p:nvCxnSpPr>
          <p:cNvPr id="5" name="Łącznik prosty 4"/>
          <p:cNvCxnSpPr/>
          <p:nvPr userDrawn="1"/>
        </p:nvCxnSpPr>
        <p:spPr>
          <a:xfrm>
            <a:off x="1258888" y="333375"/>
            <a:ext cx="6913562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4997" y="583809"/>
            <a:ext cx="7783884" cy="59787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402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5" descr="oke1"/>
          <p:cNvSpPr>
            <a:spLocks noChangeAspect="1" noChangeArrowheads="1"/>
          </p:cNvSpPr>
          <p:nvPr userDrawn="1"/>
        </p:nvSpPr>
        <p:spPr bwMode="auto">
          <a:xfrm>
            <a:off x="8686800" y="66675"/>
            <a:ext cx="357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l-PL" altLang="pl-PL" smtClean="0"/>
          </a:p>
        </p:txBody>
      </p:sp>
      <p:sp>
        <p:nvSpPr>
          <p:cNvPr id="5" name="pole tekstowe 4"/>
          <p:cNvSpPr txBox="1">
            <a:spLocks noChangeArrowheads="1"/>
          </p:cNvSpPr>
          <p:nvPr userDrawn="1"/>
        </p:nvSpPr>
        <p:spPr bwMode="auto">
          <a:xfrm>
            <a:off x="1042988" y="31750"/>
            <a:ext cx="756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1200" smtClean="0">
                <a:solidFill>
                  <a:srgbClr val="17375E"/>
                </a:solidFill>
              </a:rPr>
              <a:t>Okręgowa Komisja Egzaminacyjna w Krakowie</a:t>
            </a:r>
          </a:p>
        </p:txBody>
      </p:sp>
      <p:pic>
        <p:nvPicPr>
          <p:cNvPr id="6" name="Picture 5" descr="ok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36513"/>
            <a:ext cx="355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338"/>
            <a:ext cx="6715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82865"/>
            <a:ext cx="807524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>
            <a:lvl1pPr marL="444500" indent="-444500">
              <a:buClr>
                <a:srgbClr val="4A7DBA"/>
              </a:buClr>
              <a:buSzPct val="120000"/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2pPr>
            <a:lvl3pPr marL="1143000" indent="-228600">
              <a:buFont typeface="Calibri" panose="020F0502020204030204" pitchFamily="34" charset="0"/>
              <a:buChar char="–"/>
              <a:defRPr>
                <a:solidFill>
                  <a:srgbClr val="002060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D4A8-582E-423F-AD49-C24C9D40C175}" type="datetime1">
              <a:rPr lang="pl-PL" smtClean="0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C9F7-DB95-4C23-9755-48D093E330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871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27100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5" descr="oke1"/>
          <p:cNvSpPr>
            <a:spLocks noChangeAspect="1" noChangeArrowheads="1"/>
          </p:cNvSpPr>
          <p:nvPr userDrawn="1"/>
        </p:nvSpPr>
        <p:spPr bwMode="auto">
          <a:xfrm>
            <a:off x="8686800" y="66675"/>
            <a:ext cx="357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l-PL" altLang="pl-PL" smtClean="0"/>
          </a:p>
        </p:txBody>
      </p:sp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1042988" y="31750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1800" dirty="0" smtClean="0">
                <a:solidFill>
                  <a:srgbClr val="17375E"/>
                </a:solidFill>
              </a:rPr>
              <a:t>Okręgowa Komisja Egzaminacyjna w Krakowie</a:t>
            </a:r>
          </a:p>
        </p:txBody>
      </p:sp>
      <p:pic>
        <p:nvPicPr>
          <p:cNvPr id="7" name="Picture 5" descr="ok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1224"/>
            <a:ext cx="598483" cy="115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0645-FC78-49DB-AA4A-A3280B3EF57E}" type="datetime1">
              <a:rPr lang="pl-PL" smtClean="0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C13B-A8DB-49BD-A56E-F6A3E1DEC1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5405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5" descr="oke1"/>
          <p:cNvSpPr>
            <a:spLocks noChangeAspect="1" noChangeArrowheads="1"/>
          </p:cNvSpPr>
          <p:nvPr userDrawn="1"/>
        </p:nvSpPr>
        <p:spPr bwMode="auto">
          <a:xfrm>
            <a:off x="8686800" y="66675"/>
            <a:ext cx="357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l-PL" altLang="pl-PL" smtClean="0"/>
          </a:p>
        </p:txBody>
      </p:sp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1042988" y="31750"/>
            <a:ext cx="756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1200" smtClean="0">
                <a:solidFill>
                  <a:srgbClr val="17375E"/>
                </a:solidFill>
              </a:rPr>
              <a:t>Okręgowa Komisja Egzaminacyjna w Krakowie</a:t>
            </a:r>
          </a:p>
        </p:txBody>
      </p:sp>
      <p:pic>
        <p:nvPicPr>
          <p:cNvPr id="7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338"/>
            <a:ext cx="6715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ok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39688"/>
            <a:ext cx="3571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02560" y="1600200"/>
            <a:ext cx="388424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815B-05E5-401D-B0A5-EC32239CD01B}" type="datetime1">
              <a:rPr lang="pl-PL" smtClean="0"/>
              <a:pPr>
                <a:defRPr/>
              </a:pPr>
              <a:t>2014-12-17</a:t>
            </a:fld>
            <a:endParaRPr lang="pl-PL" dirty="0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BC81-F972-483A-8387-D53DDEBBCE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099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5" descr="oke1"/>
          <p:cNvSpPr>
            <a:spLocks noChangeAspect="1" noChangeArrowheads="1"/>
          </p:cNvSpPr>
          <p:nvPr userDrawn="1"/>
        </p:nvSpPr>
        <p:spPr bwMode="auto">
          <a:xfrm>
            <a:off x="8686800" y="66675"/>
            <a:ext cx="357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l-PL" altLang="pl-PL" smtClean="0"/>
          </a:p>
        </p:txBody>
      </p:sp>
      <p:sp>
        <p:nvSpPr>
          <p:cNvPr id="8" name="pole tekstowe 7"/>
          <p:cNvSpPr txBox="1">
            <a:spLocks noChangeArrowheads="1"/>
          </p:cNvSpPr>
          <p:nvPr userDrawn="1"/>
        </p:nvSpPr>
        <p:spPr bwMode="auto">
          <a:xfrm>
            <a:off x="1042988" y="31750"/>
            <a:ext cx="756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1200" smtClean="0">
                <a:solidFill>
                  <a:srgbClr val="17375E"/>
                </a:solidFill>
              </a:rPr>
              <a:t>Okręgowa Komisja Egzaminacyjna w Krakowie</a:t>
            </a:r>
          </a:p>
        </p:txBody>
      </p:sp>
      <p:pic>
        <p:nvPicPr>
          <p:cNvPr id="9" name="Picture 5" descr="ok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39688"/>
            <a:ext cx="3571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456BC-1911-4FDF-A8AA-B0AB466E9C92}" type="datetime1">
              <a:rPr lang="pl-PL" smtClean="0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11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3007-0D88-4901-AE0D-0789CE6D06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8497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5" descr="oke1"/>
          <p:cNvSpPr>
            <a:spLocks noChangeAspect="1" noChangeArrowheads="1"/>
          </p:cNvSpPr>
          <p:nvPr userDrawn="1"/>
        </p:nvSpPr>
        <p:spPr bwMode="auto">
          <a:xfrm>
            <a:off x="8686800" y="66675"/>
            <a:ext cx="357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l-PL" altLang="pl-PL" smtClean="0"/>
          </a:p>
        </p:txBody>
      </p:sp>
      <p:sp>
        <p:nvSpPr>
          <p:cNvPr id="4" name="pole tekstowe 3"/>
          <p:cNvSpPr txBox="1">
            <a:spLocks noChangeArrowheads="1"/>
          </p:cNvSpPr>
          <p:nvPr userDrawn="1"/>
        </p:nvSpPr>
        <p:spPr bwMode="auto">
          <a:xfrm>
            <a:off x="1042988" y="31750"/>
            <a:ext cx="756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1200" smtClean="0">
                <a:solidFill>
                  <a:srgbClr val="17375E"/>
                </a:solidFill>
              </a:rPr>
              <a:t>Okręgowa Komisja Egzaminacyjna w Krakowie</a:t>
            </a:r>
          </a:p>
        </p:txBody>
      </p:sp>
      <p:pic>
        <p:nvPicPr>
          <p:cNvPr id="5" name="Picture 5" descr="ok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39688"/>
            <a:ext cx="3571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6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C020-2F3E-458B-BE64-572C340B86D7}" type="datetime1">
              <a:rPr lang="pl-PL" smtClean="0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1B3B-93FB-48E3-9FD0-88D99FFAB6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251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2135-8FBC-4655-9646-FD5416DC56EB}" type="datetime1">
              <a:rPr lang="pl-PL" smtClean="0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3CF0-6312-4CD8-BAD4-30E80DA288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7853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1D9F-67B9-4310-A67A-581A8A710172}" type="datetime1">
              <a:rPr lang="pl-PL" smtClean="0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6642-B8EB-44EE-82D2-CCC151CB71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2700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0B99-A953-4414-8FE6-6B38A1550C07}" type="datetime1">
              <a:rPr lang="pl-PL" smtClean="0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5D99-C7AB-4AA2-87C7-DE2EFD12FF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4557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03976E-ED92-48B2-A850-878793D7D7D4}" type="datetime1">
              <a:rPr lang="pl-PL" smtClean="0"/>
              <a:pPr>
                <a:defRPr/>
              </a:pPr>
              <a:t>2014-12-17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AA2314-48C8-4546-92A0-9EDD4D1B26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q"/>
        <a:defRPr lang="pl-PL" sz="2800" kern="1200" dirty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gif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.jpeg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.jpe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.jpe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.jpeg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.jpeg"/><Relationship Id="rId4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e.krakow.pl/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12.xml"/><Relationship Id="rId7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17.xml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.jpeg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3789363"/>
            <a:ext cx="8675687" cy="1979612"/>
          </a:xfrm>
        </p:spPr>
        <p:txBody>
          <a:bodyPr/>
          <a:lstStyle/>
          <a:p>
            <a:pPr>
              <a:defRPr/>
            </a:pPr>
            <a:r>
              <a:rPr lang="pl-PL" sz="3600" dirty="0" smtClean="0"/>
              <a:t>Organizacja egzaminów zawodowych </a:t>
            </a:r>
            <a:br>
              <a:rPr lang="pl-PL" sz="3600" dirty="0" smtClean="0"/>
            </a:br>
            <a:r>
              <a:rPr lang="pl-PL" sz="3600" dirty="0" smtClean="0"/>
              <a:t>w sesji </a:t>
            </a:r>
            <a:r>
              <a:rPr lang="pl-PL" sz="3600" dirty="0" smtClean="0"/>
              <a:t>styczeń − luty </a:t>
            </a:r>
            <a:r>
              <a:rPr lang="pl-PL" sz="3600" dirty="0" smtClean="0"/>
              <a:t>2015 </a:t>
            </a:r>
            <a:r>
              <a:rPr lang="pl-PL" sz="3600" dirty="0" smtClean="0"/>
              <a:t>R.</a:t>
            </a:r>
            <a:endParaRPr lang="pl-PL" sz="36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EC13B-A8DB-49BD-A56E-F6A3E1DEC121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2"/>
          <p:cNvSpPr>
            <a:spLocks noGrp="1"/>
          </p:cNvSpPr>
          <p:nvPr>
            <p:ph type="title"/>
          </p:nvPr>
        </p:nvSpPr>
        <p:spPr>
          <a:xfrm>
            <a:off x="323850" y="419100"/>
            <a:ext cx="8115300" cy="598488"/>
          </a:xfrm>
        </p:spPr>
        <p:txBody>
          <a:bodyPr/>
          <a:lstStyle/>
          <a:p>
            <a:r>
              <a:rPr lang="pl-PL" altLang="pl-PL" sz="3000" smtClean="0"/>
              <a:t>Zespół nadzorujący część pisemną/etap pisemny</a:t>
            </a:r>
          </a:p>
        </p:txBody>
      </p:sp>
      <p:sp>
        <p:nvSpPr>
          <p:cNvPr id="4" name="Chmurka 3"/>
          <p:cNvSpPr/>
          <p:nvPr/>
        </p:nvSpPr>
        <p:spPr>
          <a:xfrm>
            <a:off x="1289050" y="2238375"/>
            <a:ext cx="6651625" cy="24018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2532" name="Picture 3" descr="D:\@Passport_Gosia\Szkolenia\Rysunki\Ludziki\dwa_ludzi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2024063"/>
            <a:ext cx="9207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D:\@Passport_Gosia\Szkolenia\Rysunki\Ludziki\jeden_ludzik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005013"/>
            <a:ext cx="4413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41313" y="1131888"/>
            <a:ext cx="86947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>
              <a:buClr>
                <a:srgbClr val="0000FA"/>
              </a:buClr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00467A"/>
                </a:solidFill>
                <a:latin typeface="+mj-lt"/>
              </a:rPr>
              <a:t>co najmniej 3 nauczycieli zajęć edukacyjnych nieobjętych egzaminem i nie wychowawcy </a:t>
            </a:r>
          </a:p>
          <a:p>
            <a:pPr marL="266700" indent="-266700">
              <a:buClr>
                <a:srgbClr val="0000FA"/>
              </a:buClr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00467A"/>
                </a:solidFill>
                <a:latin typeface="+mj-lt"/>
              </a:rPr>
              <a:t>co najmniej 1 nauczyciel zatrudniony w innej szkole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692526" y="4579977"/>
            <a:ext cx="1744393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00467A"/>
                </a:solidFill>
                <a:latin typeface="+mj-lt"/>
              </a:rPr>
              <a:t>Liczba zdających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172268" y="4579977"/>
            <a:ext cx="801857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00467A"/>
                </a:solidFill>
                <a:latin typeface="+mj-lt"/>
              </a:rPr>
              <a:t>30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495800" y="4379913"/>
            <a:ext cx="5207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203308" y="5042357"/>
            <a:ext cx="4970427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00467A"/>
                </a:solidFill>
                <a:latin typeface="+mj-lt"/>
              </a:rPr>
              <a:t>Na każdych kolejnych 20 dodatkowo jedna osoba</a:t>
            </a:r>
          </a:p>
        </p:txBody>
      </p:sp>
      <p:pic>
        <p:nvPicPr>
          <p:cNvPr id="19" name="Picture 10" descr="D:\@Passport_Gosia\Szkolenia\Rysunki\Ludziki\jeden_ludzik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4171950"/>
            <a:ext cx="4429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197225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3197225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197225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197225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3197225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3197225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197225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619500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3619500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619500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619500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3619500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3619500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619500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155950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3578225"/>
            <a:ext cx="4254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18293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605213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41663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6393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84638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7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84638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84638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9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84638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0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84638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1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84638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2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84638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3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803525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4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832100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8923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@Passport_Gosia\Sesja_2014\2014_EK_2\T_masazysta\rysunki\ludzik z kartka czer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3962400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D:\@Passport_Gosia\Sesja_2014\2014_EK_2\T_masazysta\rysunki\ludzik z kartka czer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76688"/>
            <a:ext cx="4254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D:\@Passport_Gosia\Sesja_2014\2014_EK_2\T_masazysta\rysunki\ludzik z kartka czer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398938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D:\@Passport_Gosia\Sesja_2014\2014_EK_2\T_masazysta\rysunki\ludzik z kartka czer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989388"/>
            <a:ext cx="4254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pole tekstowe 49"/>
          <p:cNvSpPr txBox="1"/>
          <p:nvPr/>
        </p:nvSpPr>
        <p:spPr>
          <a:xfrm>
            <a:off x="763607" y="5680829"/>
            <a:ext cx="7782159" cy="400110"/>
          </a:xfrm>
          <a:prstGeom prst="rect">
            <a:avLst/>
          </a:prstGeom>
          <a:solidFill>
            <a:srgbClr val="FFEBA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rgbClr val="00467A"/>
                </a:solidFill>
                <a:latin typeface="+mj-lt"/>
              </a:rPr>
              <a:t>Powołań </a:t>
            </a:r>
            <a:r>
              <a:rPr lang="pl-PL" sz="2000" u="sng" dirty="0">
                <a:solidFill>
                  <a:srgbClr val="00467A"/>
                </a:solidFill>
                <a:latin typeface="+mj-lt"/>
              </a:rPr>
              <a:t>nie należy</a:t>
            </a:r>
            <a:r>
              <a:rPr lang="pl-PL" sz="2000" dirty="0">
                <a:solidFill>
                  <a:srgbClr val="00467A"/>
                </a:solidFill>
                <a:latin typeface="+mj-lt"/>
              </a:rPr>
              <a:t> przesyłać do OKE – zostają w dokumentacji szkolnej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2"/>
          <p:cNvSpPr>
            <a:spLocks noGrp="1"/>
          </p:cNvSpPr>
          <p:nvPr>
            <p:ph type="title"/>
          </p:nvPr>
        </p:nvSpPr>
        <p:spPr>
          <a:xfrm>
            <a:off x="1085850" y="473869"/>
            <a:ext cx="7116763" cy="650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sz="2800" dirty="0" smtClean="0"/>
              <a:t>Skład zespołów nadzorujących</a:t>
            </a:r>
            <a:br>
              <a:rPr lang="pl-PL" altLang="pl-PL" sz="2800" dirty="0" smtClean="0"/>
            </a:br>
            <a:r>
              <a:rPr lang="pl-PL" altLang="pl-PL" sz="2800" dirty="0" smtClean="0"/>
              <a:t>etap praktyczny dla absolwentów techników</a:t>
            </a:r>
          </a:p>
        </p:txBody>
      </p:sp>
      <p:sp>
        <p:nvSpPr>
          <p:cNvPr id="4" name="Chmurka 3"/>
          <p:cNvSpPr/>
          <p:nvPr/>
        </p:nvSpPr>
        <p:spPr>
          <a:xfrm>
            <a:off x="2293938" y="4265613"/>
            <a:ext cx="5599112" cy="173672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pic>
        <p:nvPicPr>
          <p:cNvPr id="23556" name="Picture 3" descr="D:\@Passport_Gosia\Szkolenia\Rysunki\Ludziki\dwa_ludzi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94188"/>
            <a:ext cx="809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D:\@Passport_Gosia\Szkolenia\Rysunki\Ludziki\jeden_ludzik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510088"/>
            <a:ext cx="4000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4724400"/>
            <a:ext cx="441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4724400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724400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724400"/>
            <a:ext cx="4397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4724400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5146675"/>
            <a:ext cx="441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5146675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5146675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146675"/>
            <a:ext cx="4397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5146675"/>
            <a:ext cx="4397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4710113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5132388"/>
            <a:ext cx="441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4373563"/>
            <a:ext cx="441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4373563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373563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373563"/>
            <a:ext cx="4397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4373563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4359275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@Passport_Gosia\Sesja_2014\2014_EK_2\T_masazysta\rysunki\ludzik z kartka czer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5489575"/>
            <a:ext cx="441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D:\@Passport_Gosia\Sesja_2014\2014_EK_2\T_masazysta\rysunki\ludzik z kartka czer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5502275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D:\@Passport_Gosia\Sesja_2014\2014_EK_2\T_masazysta\rysunki\ludzik z kartka czer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516563"/>
            <a:ext cx="439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pole tekstowe 76"/>
          <p:cNvSpPr txBox="1"/>
          <p:nvPr/>
        </p:nvSpPr>
        <p:spPr>
          <a:xfrm>
            <a:off x="1914559" y="1392817"/>
            <a:ext cx="263176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84138" indent="-84138" algn="ctr">
              <a:buClr>
                <a:srgbClr val="0000FA"/>
              </a:buClr>
              <a:defRPr/>
            </a:pPr>
            <a:r>
              <a:rPr lang="pl-PL" b="1" dirty="0">
                <a:solidFill>
                  <a:srgbClr val="00467A"/>
                </a:solidFill>
                <a:latin typeface="+mj-lt"/>
              </a:rPr>
              <a:t>Projekt</a:t>
            </a:r>
            <a:r>
              <a:rPr lang="pl-PL" dirty="0">
                <a:solidFill>
                  <a:srgbClr val="00467A"/>
                </a:solidFill>
                <a:latin typeface="+mj-lt"/>
              </a:rPr>
              <a:t> </a:t>
            </a:r>
            <a:br>
              <a:rPr lang="pl-PL" dirty="0">
                <a:solidFill>
                  <a:srgbClr val="00467A"/>
                </a:solidFill>
                <a:latin typeface="+mj-lt"/>
              </a:rPr>
            </a:br>
            <a:r>
              <a:rPr lang="pl-PL" sz="1400" dirty="0">
                <a:solidFill>
                  <a:srgbClr val="00467A"/>
                </a:solidFill>
                <a:latin typeface="+mj-lt"/>
              </a:rPr>
              <a:t>(180 min + 341[03] + 341[05])</a:t>
            </a:r>
          </a:p>
        </p:txBody>
      </p:sp>
      <p:sp>
        <p:nvSpPr>
          <p:cNvPr id="78" name="pole tekstowe 77"/>
          <p:cNvSpPr txBox="1"/>
          <p:nvPr/>
        </p:nvSpPr>
        <p:spPr>
          <a:xfrm>
            <a:off x="5118222" y="1392817"/>
            <a:ext cx="33364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182563" indent="-182563" algn="ctr">
              <a:buClr>
                <a:srgbClr val="0000FA"/>
              </a:buClr>
              <a:defRPr/>
            </a:pPr>
            <a:r>
              <a:rPr lang="pl-PL" b="1" dirty="0">
                <a:solidFill>
                  <a:srgbClr val="00467A"/>
                </a:solidFill>
                <a:latin typeface="+mj-lt"/>
              </a:rPr>
              <a:t>Projekt + wykonanie </a:t>
            </a:r>
            <a:br>
              <a:rPr lang="pl-PL" b="1" dirty="0">
                <a:solidFill>
                  <a:srgbClr val="00467A"/>
                </a:solidFill>
                <a:latin typeface="+mj-lt"/>
              </a:rPr>
            </a:br>
            <a:r>
              <a:rPr lang="pl-PL" sz="1400" dirty="0">
                <a:solidFill>
                  <a:srgbClr val="00467A"/>
                </a:solidFill>
                <a:latin typeface="+mj-lt"/>
              </a:rPr>
              <a:t>(240 min, oprócz  341[03] i 341[05])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1924168" y="2759084"/>
            <a:ext cx="653626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176213" indent="-176213">
              <a:buClr>
                <a:srgbClr val="0000FA"/>
              </a:buClr>
              <a:buFont typeface="Wingdings" pitchFamily="2" charset="2"/>
              <a:buChar char="§"/>
              <a:defRPr/>
            </a:pPr>
            <a:r>
              <a:rPr lang="pl-PL" sz="1600" dirty="0">
                <a:solidFill>
                  <a:srgbClr val="00467A"/>
                </a:solidFill>
                <a:latin typeface="+mj-lt"/>
              </a:rPr>
              <a:t>2 nauczycieli /instruktorów praktycznej nauki</a:t>
            </a:r>
          </a:p>
        </p:txBody>
      </p:sp>
      <p:sp>
        <p:nvSpPr>
          <p:cNvPr id="80" name="Prostokąt 79"/>
          <p:cNvSpPr/>
          <p:nvPr/>
        </p:nvSpPr>
        <p:spPr>
          <a:xfrm>
            <a:off x="1917124" y="2117940"/>
            <a:ext cx="262903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179388" indent="-179388">
              <a:buClr>
                <a:srgbClr val="0000FA"/>
              </a:buClr>
              <a:buFont typeface="Wingdings" pitchFamily="2" charset="2"/>
              <a:buChar char="§"/>
              <a:defRPr/>
            </a:pPr>
            <a:r>
              <a:rPr lang="pl-PL" sz="1600" dirty="0">
                <a:solidFill>
                  <a:srgbClr val="00467A"/>
                </a:solidFill>
                <a:latin typeface="+mj-lt"/>
              </a:rPr>
              <a:t>nauczyciel kształcenia zawodowego</a:t>
            </a:r>
          </a:p>
        </p:txBody>
      </p:sp>
      <p:sp>
        <p:nvSpPr>
          <p:cNvPr id="81" name="Prostokąt 80"/>
          <p:cNvSpPr/>
          <p:nvPr/>
        </p:nvSpPr>
        <p:spPr>
          <a:xfrm>
            <a:off x="5118222" y="2126571"/>
            <a:ext cx="33364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182563" indent="-182563">
              <a:buClr>
                <a:srgbClr val="0000FA"/>
              </a:buClr>
              <a:buFont typeface="Wingdings" pitchFamily="2" charset="2"/>
              <a:buChar char="§"/>
              <a:defRPr/>
            </a:pPr>
            <a:r>
              <a:rPr lang="pl-PL" sz="1600" dirty="0">
                <a:solidFill>
                  <a:srgbClr val="00467A"/>
                </a:solidFill>
                <a:latin typeface="+mj-lt"/>
              </a:rPr>
              <a:t>nauczyciel kształcenia zawodowego</a:t>
            </a:r>
            <a:r>
              <a:rPr lang="pl-PL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1600" b="1" dirty="0">
                <a:solidFill>
                  <a:srgbClr val="0070C0"/>
                </a:solidFill>
                <a:latin typeface="+mj-lt"/>
              </a:rPr>
              <a:t>w zawodzie objętym egzaminem</a:t>
            </a:r>
            <a:endParaRPr lang="pl-PL" sz="1600" b="1" dirty="0">
              <a:solidFill>
                <a:srgbClr val="00467A"/>
              </a:solidFill>
              <a:latin typeface="+mj-lt"/>
            </a:endParaRPr>
          </a:p>
        </p:txBody>
      </p:sp>
      <p:sp>
        <p:nvSpPr>
          <p:cNvPr id="82" name="pole tekstowe 81"/>
          <p:cNvSpPr txBox="1"/>
          <p:nvPr/>
        </p:nvSpPr>
        <p:spPr>
          <a:xfrm>
            <a:off x="2786733" y="5907440"/>
            <a:ext cx="1744393" cy="3385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>
                <a:solidFill>
                  <a:srgbClr val="00467A"/>
                </a:solidFill>
                <a:latin typeface="+mj-lt"/>
              </a:rPr>
              <a:t>Liczba zdających</a:t>
            </a:r>
          </a:p>
        </p:txBody>
      </p:sp>
      <p:sp>
        <p:nvSpPr>
          <p:cNvPr id="83" name="pole tekstowe 82"/>
          <p:cNvSpPr txBox="1"/>
          <p:nvPr/>
        </p:nvSpPr>
        <p:spPr>
          <a:xfrm>
            <a:off x="5515851" y="5907440"/>
            <a:ext cx="801857" cy="3385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00467A"/>
                </a:solidFill>
                <a:latin typeface="+mj-lt"/>
              </a:rPr>
              <a:t>20</a:t>
            </a:r>
          </a:p>
        </p:txBody>
      </p:sp>
      <p:sp>
        <p:nvSpPr>
          <p:cNvPr id="84" name="pole tekstowe 83"/>
          <p:cNvSpPr txBox="1"/>
          <p:nvPr/>
        </p:nvSpPr>
        <p:spPr>
          <a:xfrm>
            <a:off x="4840288" y="5753100"/>
            <a:ext cx="520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&gt;</a:t>
            </a:r>
          </a:p>
        </p:txBody>
      </p:sp>
      <p:sp>
        <p:nvSpPr>
          <p:cNvPr id="85" name="pole tekstowe 84"/>
          <p:cNvSpPr txBox="1"/>
          <p:nvPr/>
        </p:nvSpPr>
        <p:spPr>
          <a:xfrm>
            <a:off x="1714173" y="6335964"/>
            <a:ext cx="6098111" cy="3385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00467A"/>
                </a:solidFill>
                <a:latin typeface="+mj-lt"/>
              </a:rPr>
              <a:t>Na każdych kolejnych 10 zdających dodatkowo 1 nauczyciel</a:t>
            </a:r>
          </a:p>
        </p:txBody>
      </p:sp>
      <p:pic>
        <p:nvPicPr>
          <p:cNvPr id="88" name="Picture 10" descr="D:\@Passport_Gosia\Szkolenia\Rysunki\Ludziki\jeden_ludzik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5146675"/>
            <a:ext cx="3873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rostokąt 42"/>
          <p:cNvSpPr/>
          <p:nvPr/>
        </p:nvSpPr>
        <p:spPr>
          <a:xfrm>
            <a:off x="179512" y="2122210"/>
            <a:ext cx="1653478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>
              <a:buClr>
                <a:srgbClr val="0000FA"/>
              </a:buClr>
              <a:defRPr/>
            </a:pPr>
            <a:r>
              <a:rPr lang="pl-PL" sz="1600" b="1" dirty="0" smtClean="0">
                <a:solidFill>
                  <a:srgbClr val="00467A"/>
                </a:solidFill>
                <a:latin typeface="+mj-lt"/>
              </a:rPr>
              <a:t>przewodniczący</a:t>
            </a:r>
            <a:endParaRPr lang="pl-PL" sz="1600" b="1" dirty="0">
              <a:solidFill>
                <a:srgbClr val="00467A"/>
              </a:solidFill>
              <a:latin typeface="+mj-lt"/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179512" y="2740428"/>
            <a:ext cx="1653478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>
              <a:buClr>
                <a:srgbClr val="0000FA"/>
              </a:buClr>
              <a:defRPr/>
            </a:pPr>
            <a:r>
              <a:rPr lang="pl-PL" sz="1600" b="1" dirty="0">
                <a:solidFill>
                  <a:srgbClr val="00467A"/>
                </a:solidFill>
                <a:latin typeface="+mj-lt"/>
              </a:rPr>
              <a:t>członkowie </a:t>
            </a:r>
            <a:r>
              <a:rPr lang="pl-PL" sz="1600" b="1" dirty="0" smtClean="0">
                <a:solidFill>
                  <a:srgbClr val="00467A"/>
                </a:solidFill>
                <a:latin typeface="+mj-lt"/>
              </a:rPr>
              <a:t> </a:t>
            </a:r>
            <a:endParaRPr lang="pl-PL" sz="1600" b="1" dirty="0">
              <a:solidFill>
                <a:srgbClr val="00467A"/>
              </a:solidFill>
              <a:latin typeface="+mj-lt"/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272716" y="3224463"/>
            <a:ext cx="8582526" cy="3385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indent="-266700" algn="ctr">
              <a:buClr>
                <a:srgbClr val="0000FA"/>
              </a:buClr>
              <a:defRPr/>
            </a:pPr>
            <a:r>
              <a:rPr lang="pl-PL" sz="1600" dirty="0">
                <a:solidFill>
                  <a:srgbClr val="00467A"/>
                </a:solidFill>
                <a:latin typeface="+mj-lt"/>
              </a:rPr>
              <a:t>Co najmniej 1 nauczyciel zatrudniony w innej szkole/placówce  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272716" y="3590983"/>
            <a:ext cx="8582526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indent="-266700" algn="ctr">
              <a:buClr>
                <a:srgbClr val="0000FA"/>
              </a:buClr>
              <a:defRPr/>
            </a:pPr>
            <a:r>
              <a:rPr lang="pl-PL" sz="1600" dirty="0">
                <a:solidFill>
                  <a:srgbClr val="00467A"/>
                </a:solidFill>
                <a:latin typeface="+mj-lt"/>
              </a:rPr>
              <a:t> W skład ZNEP nie mogą wchodzić nauczyciele kształcenia zawodowego, którzy prowadzili zajęcia ze zdającymi w ostatnim roku nauki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4170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>
            <a:grpSpLocks/>
          </p:cNvGrpSpPr>
          <p:nvPr/>
        </p:nvGrpSpPr>
        <p:grpSpPr bwMode="auto">
          <a:xfrm>
            <a:off x="4641850" y="3092371"/>
            <a:ext cx="4081463" cy="2396746"/>
            <a:chOff x="4642338" y="2927484"/>
            <a:chExt cx="4081248" cy="2592559"/>
          </a:xfrm>
        </p:grpSpPr>
        <p:sp>
          <p:nvSpPr>
            <p:cNvPr id="50" name="Chmurka 49"/>
            <p:cNvSpPr/>
            <p:nvPr/>
          </p:nvSpPr>
          <p:spPr>
            <a:xfrm>
              <a:off x="4642338" y="2968754"/>
              <a:ext cx="4081248" cy="255128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24633" name="Picture 3" descr="D:\@Passport_Gosia\Szkolenia\Rysunki\Ludziki\dwa_ludzik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505" y="2927484"/>
              <a:ext cx="981640" cy="86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4" name="Picture 2" descr="\\ike\WEZ_PWOE\tymczasowe\gosia\Rysunki_25_03_2013\malarz_animacja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4047" y="3018580"/>
              <a:ext cx="888238" cy="100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5" name="Picture 2" descr="\\ike\WEZ_PWOE\tymczasowe\gosia\Rysunki_25_03_2013\malarz_animacja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86282" y="4403534"/>
              <a:ext cx="888238" cy="100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6" name="Picture 2" descr="\\ike\WEZ_PWOE\tymczasowe\gosia\Rysunki_25_03_2013\malarz_animacja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71669" y="3562017"/>
              <a:ext cx="888238" cy="100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7" name="Picture 2" descr="\\ike\WEZ_PWOE\tymczasowe\gosia\Rysunki_25_03_2013\malarz_animacja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08819" y="3260318"/>
              <a:ext cx="888238" cy="100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8" name="Picture 2" descr="\\ike\WEZ_PWOE\tymczasowe\gosia\Rysunki_25_03_2013\malarz_animacja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93968" y="3763608"/>
              <a:ext cx="888238" cy="100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9" name="Picture 2" descr="\\ike\WEZ_PWOE\tymczasowe\gosia\Rysunki_25_03_2013\malarz_animacja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4542" y="3207766"/>
              <a:ext cx="888238" cy="100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40" name="Picture 2" descr="\\ike\WEZ_PWOE\tymczasowe\gosia\Rysunki_25_03_2013\malarz_animacja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6581" y="4236574"/>
              <a:ext cx="888238" cy="100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Tytuł 2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709900"/>
          </a:xfrm>
        </p:spPr>
        <p:txBody>
          <a:bodyPr/>
          <a:lstStyle/>
          <a:p>
            <a:r>
              <a:rPr lang="pl-PL" altLang="pl-PL" dirty="0" smtClean="0"/>
              <a:t>Zespoły nadzorujące część praktyczną</a:t>
            </a:r>
          </a:p>
        </p:txBody>
      </p:sp>
      <p:sp>
        <p:nvSpPr>
          <p:cNvPr id="4" name="Chmurka 3"/>
          <p:cNvSpPr/>
          <p:nvPr/>
        </p:nvSpPr>
        <p:spPr>
          <a:xfrm>
            <a:off x="141288" y="3317416"/>
            <a:ext cx="4346575" cy="233521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4581" name="Picture 3" descr="D:\@Passport_Gosia\Szkolenia\Rysunki\Ludziki\dwa_ludzi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96" y="3140968"/>
            <a:ext cx="869651" cy="7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D:\@Passport_Gosia\Szkolenia\Rysunki\Ludziki\jeden_ludzik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53" y="3150914"/>
            <a:ext cx="435535" cy="74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4208004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208004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4208004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208004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4208004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4630279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630279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4630279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630279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4630279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193716"/>
            <a:ext cx="4699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615991"/>
            <a:ext cx="4699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3857166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857166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3857166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857166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857166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3" descr="D:\@Passport_Gosia\Sesja_2014\2014_EK_2\T_masazysta\rysunki\ludzik z kartka niebie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842879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" descr="D:\@Passport_Gosia\Sesja_2014\2014_EK_2\T_masazysta\rysunki\ludzik z kartka czer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973179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" descr="D:\@Passport_Gosia\Sesja_2014\2014_EK_2\T_masazysta\rysunki\ludzik z kartka czer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985879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2" descr="D:\@Passport_Gosia\Sesja_2014\2014_EK_2\T_masazysta\rysunki\ludzik z kartka czer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000166"/>
            <a:ext cx="4699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pole tekstowe 76"/>
          <p:cNvSpPr txBox="1"/>
          <p:nvPr/>
        </p:nvSpPr>
        <p:spPr>
          <a:xfrm>
            <a:off x="399526" y="1138597"/>
            <a:ext cx="3802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/>
              <a:t>Model  D i DK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395453" y="1538789"/>
            <a:ext cx="380643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66700" indent="-266700">
              <a:buClr>
                <a:srgbClr val="0000FA"/>
              </a:buClr>
              <a:buFont typeface="Wingdings" pitchFamily="2" charset="2"/>
              <a:buChar char="§"/>
              <a:defRPr/>
            </a:pPr>
            <a:r>
              <a:rPr lang="pl-PL" sz="1400" dirty="0">
                <a:solidFill>
                  <a:srgbClr val="00467A"/>
                </a:solidFill>
                <a:latin typeface="+mj-lt"/>
              </a:rPr>
              <a:t>2 nauczycieli zatrudnionych </a:t>
            </a:r>
            <a:r>
              <a:rPr lang="pl-PL" sz="1400" dirty="0" smtClean="0">
                <a:solidFill>
                  <a:srgbClr val="00467A"/>
                </a:solidFill>
                <a:latin typeface="+mj-lt"/>
              </a:rPr>
              <a:t/>
            </a:r>
            <a:br>
              <a:rPr lang="pl-PL" sz="1400" dirty="0" smtClean="0">
                <a:solidFill>
                  <a:srgbClr val="00467A"/>
                </a:solidFill>
                <a:latin typeface="+mj-lt"/>
              </a:rPr>
            </a:br>
            <a:r>
              <a:rPr lang="pl-PL" sz="1400" dirty="0" smtClean="0">
                <a:solidFill>
                  <a:srgbClr val="00467A"/>
                </a:solidFill>
                <a:latin typeface="+mj-lt"/>
              </a:rPr>
              <a:t>w </a:t>
            </a:r>
            <a:r>
              <a:rPr lang="pl-PL" sz="1400" dirty="0">
                <a:solidFill>
                  <a:srgbClr val="00467A"/>
                </a:solidFill>
                <a:latin typeface="+mj-lt"/>
              </a:rPr>
              <a:t>szkole/placówce jako członkowie ZNCP </a:t>
            </a:r>
          </a:p>
          <a:p>
            <a:pPr marL="266700" indent="-266700">
              <a:buClr>
                <a:srgbClr val="0000FA"/>
              </a:buClr>
              <a:buFont typeface="Wingdings" pitchFamily="2" charset="2"/>
              <a:buChar char="§"/>
              <a:defRPr/>
            </a:pPr>
            <a:r>
              <a:rPr lang="pl-PL" sz="1400" dirty="0">
                <a:solidFill>
                  <a:srgbClr val="00467A"/>
                </a:solidFill>
                <a:latin typeface="+mj-lt"/>
              </a:rPr>
              <a:t>nauczyciel z zakresu kształcenia zawodowego zatrudniony w innej szkole/placówce </a:t>
            </a:r>
          </a:p>
        </p:txBody>
      </p:sp>
      <p:sp>
        <p:nvSpPr>
          <p:cNvPr id="82" name="pole tekstowe 81"/>
          <p:cNvSpPr txBox="1"/>
          <p:nvPr/>
        </p:nvSpPr>
        <p:spPr>
          <a:xfrm>
            <a:off x="399526" y="5508141"/>
            <a:ext cx="1744393" cy="30777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l-PL" sz="1400" dirty="0">
                <a:solidFill>
                  <a:srgbClr val="00467A"/>
                </a:solidFill>
                <a:latin typeface="+mj-lt"/>
              </a:rPr>
              <a:t>Liczba zdających</a:t>
            </a:r>
          </a:p>
        </p:txBody>
      </p:sp>
      <p:sp>
        <p:nvSpPr>
          <p:cNvPr id="83" name="pole tekstowe 82"/>
          <p:cNvSpPr txBox="1"/>
          <p:nvPr/>
        </p:nvSpPr>
        <p:spPr>
          <a:xfrm>
            <a:off x="3097111" y="5560694"/>
            <a:ext cx="801857" cy="30777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400" dirty="0">
                <a:solidFill>
                  <a:srgbClr val="00467A"/>
                </a:solidFill>
                <a:latin typeface="+mj-lt"/>
              </a:rPr>
              <a:t>20</a:t>
            </a:r>
          </a:p>
        </p:txBody>
      </p:sp>
      <p:sp>
        <p:nvSpPr>
          <p:cNvPr id="84" name="pole tekstowe 83"/>
          <p:cNvSpPr txBox="1"/>
          <p:nvPr/>
        </p:nvSpPr>
        <p:spPr>
          <a:xfrm>
            <a:off x="2306638" y="5292117"/>
            <a:ext cx="5191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</p:txBody>
      </p:sp>
      <p:sp>
        <p:nvSpPr>
          <p:cNvPr id="85" name="pole tekstowe 84"/>
          <p:cNvSpPr txBox="1"/>
          <p:nvPr/>
        </p:nvSpPr>
        <p:spPr>
          <a:xfrm>
            <a:off x="251520" y="5940189"/>
            <a:ext cx="3888828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400" dirty="0">
                <a:solidFill>
                  <a:srgbClr val="00467A"/>
                </a:solidFill>
                <a:latin typeface="+mj-lt"/>
              </a:rPr>
              <a:t>Na każdych kolejnych 10 dodatkowo nauczyciel zatrudniony w innej szkole </a:t>
            </a:r>
          </a:p>
        </p:txBody>
      </p:sp>
      <p:pic>
        <p:nvPicPr>
          <p:cNvPr id="87" name="Picture 10" descr="D:\@Passport_Gosia\Szkolenia\Rysunki\Ludziki\jeden_ludzik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22" y="3162027"/>
            <a:ext cx="443612" cy="75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pole tekstowe 87"/>
          <p:cNvSpPr txBox="1"/>
          <p:nvPr/>
        </p:nvSpPr>
        <p:spPr>
          <a:xfrm>
            <a:off x="4816061" y="1517768"/>
            <a:ext cx="373380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66700" indent="-266700">
              <a:buClr>
                <a:srgbClr val="0000FA"/>
              </a:buClr>
              <a:buFont typeface="Wingdings" pitchFamily="2" charset="2"/>
              <a:buChar char="§"/>
              <a:defRPr/>
            </a:pPr>
            <a:r>
              <a:rPr lang="pl-PL" sz="1400" dirty="0">
                <a:solidFill>
                  <a:srgbClr val="00467A"/>
                </a:solidFill>
                <a:latin typeface="+mj-lt"/>
              </a:rPr>
              <a:t>2 nauczycieli zatrudnionych </a:t>
            </a:r>
            <a:r>
              <a:rPr lang="pl-PL" sz="1400" dirty="0" smtClean="0">
                <a:solidFill>
                  <a:srgbClr val="00467A"/>
                </a:solidFill>
                <a:latin typeface="+mj-lt"/>
              </a:rPr>
              <a:t/>
            </a:r>
            <a:br>
              <a:rPr lang="pl-PL" sz="1400" dirty="0" smtClean="0">
                <a:solidFill>
                  <a:srgbClr val="00467A"/>
                </a:solidFill>
                <a:latin typeface="+mj-lt"/>
              </a:rPr>
            </a:br>
            <a:r>
              <a:rPr lang="pl-PL" sz="1400" dirty="0" smtClean="0">
                <a:solidFill>
                  <a:srgbClr val="00467A"/>
                </a:solidFill>
                <a:latin typeface="+mj-lt"/>
              </a:rPr>
              <a:t>w </a:t>
            </a:r>
            <a:r>
              <a:rPr lang="pl-PL" sz="1400" dirty="0">
                <a:solidFill>
                  <a:srgbClr val="00467A"/>
                </a:solidFill>
                <a:latin typeface="+mj-lt"/>
              </a:rPr>
              <a:t>szkole/placówce jako członkowie ZNCP </a:t>
            </a:r>
          </a:p>
        </p:txBody>
      </p:sp>
      <p:sp>
        <p:nvSpPr>
          <p:cNvPr id="89" name="pole tekstowe 88"/>
          <p:cNvSpPr txBox="1"/>
          <p:nvPr/>
        </p:nvSpPr>
        <p:spPr>
          <a:xfrm>
            <a:off x="4816062" y="1108866"/>
            <a:ext cx="3733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/>
              <a:t>Model W i WK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4694443" y="5643245"/>
            <a:ext cx="413973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266700" indent="-266700">
              <a:buClr>
                <a:srgbClr val="0000FA"/>
              </a:buClr>
              <a:buFont typeface="Wingdings" pitchFamily="2" charset="2"/>
              <a:buChar char="§"/>
              <a:defRPr/>
            </a:pPr>
            <a:r>
              <a:rPr lang="pl-PL" sz="1400" dirty="0">
                <a:solidFill>
                  <a:srgbClr val="00467A"/>
                </a:solidFill>
                <a:latin typeface="+mj-lt"/>
              </a:rPr>
              <a:t>Egzaminator </a:t>
            </a:r>
            <a:r>
              <a:rPr lang="pl-PL" sz="1400" dirty="0">
                <a:solidFill>
                  <a:srgbClr val="004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nie wchodzi </a:t>
            </a:r>
            <a:r>
              <a:rPr lang="pl-PL" sz="1400" dirty="0">
                <a:solidFill>
                  <a:srgbClr val="00467A"/>
                </a:solidFill>
                <a:latin typeface="+mj-lt"/>
              </a:rPr>
              <a:t>w skład ZNCP</a:t>
            </a:r>
          </a:p>
          <a:p>
            <a:pPr marL="266700" indent="-266700">
              <a:buClr>
                <a:srgbClr val="0000FA"/>
              </a:buClr>
              <a:buFont typeface="Wingdings" pitchFamily="2" charset="2"/>
              <a:buChar char="§"/>
              <a:defRPr/>
            </a:pPr>
            <a:r>
              <a:rPr lang="pl-PL" sz="1400" dirty="0">
                <a:solidFill>
                  <a:srgbClr val="00467A"/>
                </a:solidFill>
                <a:latin typeface="+mj-lt"/>
              </a:rPr>
              <a:t>Egzaminator obserwuje i ocenia pracę 6 zdających</a:t>
            </a:r>
          </a:p>
          <a:p>
            <a:pPr marL="266700" indent="-266700">
              <a:buClr>
                <a:srgbClr val="0000FA"/>
              </a:buClr>
              <a:buFont typeface="Wingdings" pitchFamily="2" charset="2"/>
              <a:buChar char="§"/>
              <a:defRPr/>
            </a:pPr>
            <a:r>
              <a:rPr lang="pl-PL" sz="1400" dirty="0">
                <a:solidFill>
                  <a:srgbClr val="00467A"/>
                </a:solidFill>
                <a:latin typeface="+mj-lt"/>
              </a:rPr>
              <a:t>Liczba zdających &gt; 6 – na każdych kolejnych 6 dodatkowy egzaminator</a:t>
            </a:r>
          </a:p>
        </p:txBody>
      </p:sp>
      <p:pic>
        <p:nvPicPr>
          <p:cNvPr id="1026" name="Picture 2" descr="D:\@Passport_Gosia\Szkolenia\Rysunki\Rysunki gotowe_jesien_2013\z lupką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500104"/>
            <a:ext cx="122078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95453" y="2498325"/>
            <a:ext cx="8190628" cy="523220"/>
          </a:xfrm>
          <a:prstGeom prst="rect">
            <a:avLst/>
          </a:prstGeom>
          <a:solidFill>
            <a:srgbClr val="C9D4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 skład ZNCP nie mogą wchodzić nauczyciele i instruktorzy praktycznej nauki ‎zawodu, </a:t>
            </a: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którzy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prowadzą zajęcia ze zdającymi</a:t>
            </a:r>
            <a:endParaRPr lang="pl-PL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82865"/>
            <a:ext cx="8075240" cy="813887"/>
          </a:xfrm>
        </p:spPr>
        <p:txBody>
          <a:bodyPr/>
          <a:lstStyle/>
          <a:p>
            <a:r>
              <a:rPr lang="pl-PL" dirty="0" smtClean="0"/>
              <a:t>Przeprowadzenie szkolenia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525963"/>
          </a:xfrm>
        </p:spPr>
        <p:txBody>
          <a:bodyPr/>
          <a:lstStyle/>
          <a:p>
            <a:r>
              <a:rPr lang="pl-PL" sz="2400" b="1" dirty="0" smtClean="0"/>
              <a:t>PZE,</a:t>
            </a:r>
            <a:r>
              <a:rPr lang="pl-PL" sz="2400" dirty="0" smtClean="0"/>
              <a:t> </a:t>
            </a:r>
            <a:r>
              <a:rPr lang="pl-PL" sz="2400" b="1" dirty="0"/>
              <a:t>nie później niż na 1 miesiąc</a:t>
            </a:r>
            <a:r>
              <a:rPr lang="pl-PL" sz="2400" dirty="0"/>
              <a:t> przed datą rozpoczęcia </a:t>
            </a:r>
            <a:r>
              <a:rPr lang="pl-PL" sz="2400" dirty="0" smtClean="0"/>
              <a:t>egzaminu, </a:t>
            </a:r>
            <a:r>
              <a:rPr lang="pl-PL" sz="2400" dirty="0"/>
              <a:t>przeprowadza szkolenie członków zespołu egzaminacyjnego w zakresie ochrony danych osobowych, postępowania z materiałami objętymi ochroną przed nieuprawnionym ujawnieniem i odbiera od członków zespołu egzaminacyjnego pisemne oświadczenia </a:t>
            </a:r>
            <a:endParaRPr lang="pl-PL" sz="2400" dirty="0" smtClean="0"/>
          </a:p>
          <a:p>
            <a:endParaRPr lang="pl-PL" sz="1200" dirty="0" smtClean="0"/>
          </a:p>
          <a:p>
            <a:r>
              <a:rPr lang="pl-PL" sz="2400" b="1" dirty="0" smtClean="0"/>
              <a:t>KOE, nie </a:t>
            </a:r>
            <a:r>
              <a:rPr lang="pl-PL" sz="2400" b="1" dirty="0"/>
              <a:t>później niż na 30 dni</a:t>
            </a:r>
            <a:r>
              <a:rPr lang="pl-PL" sz="2400" dirty="0"/>
              <a:t> przed datą rozpoczęcia części praktycznej egzaminu zawodowego z danej </a:t>
            </a:r>
            <a:r>
              <a:rPr lang="pl-PL" sz="2400" dirty="0" smtClean="0"/>
              <a:t>kwalifikacji, przeprowadza szkolenie ZNCP</a:t>
            </a:r>
            <a:r>
              <a:rPr lang="pl-PL" sz="2400" dirty="0"/>
              <a:t>, asystentów technicznych </a:t>
            </a:r>
            <a:r>
              <a:rPr lang="pl-PL" sz="2400" dirty="0" smtClean="0"/>
              <a:t>w</a:t>
            </a:r>
            <a:r>
              <a:rPr lang="pl-PL" sz="2400" dirty="0"/>
              <a:t> zakresie postępowania z materiałami egzaminacyjnymi oraz ochrony danych osobowych ‎i odbiera od nich odpowiednie </a:t>
            </a:r>
            <a:r>
              <a:rPr lang="pl-PL" sz="2400" dirty="0" smtClean="0"/>
              <a:t>oświadczenie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322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dirty="0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2487021"/>
              </p:ext>
            </p:extLst>
          </p:nvPr>
        </p:nvGraphicFramePr>
        <p:xfrm>
          <a:off x="592138" y="1412875"/>
          <a:ext cx="8075612" cy="456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036"/>
                <a:gridCol w="2098576"/>
              </a:tblGrid>
              <a:tr h="720203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Sprawdzić zamówione arkusze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Powołać i przeszkolić zespoły nadzorujące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Odebrać naklejki dla zdających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dokumentację do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Wprowadzić i sprawdzić dane w systemie umów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pisemną egzaminu i spakować dokumentację w sali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17" name="Obraz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401763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hlinkClick r:id="rId4" action="ppaction://hlinksldjump"/>
          </p:cNvPr>
          <p:cNvSpPr txBox="1"/>
          <p:nvPr/>
        </p:nvSpPr>
        <p:spPr>
          <a:xfrm>
            <a:off x="6992938" y="3841750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WWW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046913" y="2205038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Pisemny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8172400" y="220486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0" name="Prostokąt 9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" name="Trójkąt równoramienny 11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8172400" y="254449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4" name="Prostokąt 13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Trójkąt równoramienny 15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pic>
        <p:nvPicPr>
          <p:cNvPr id="12324" name="Picture 5" descr="ok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60" y="2532063"/>
            <a:ext cx="1793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trzałka w prawo 18"/>
          <p:cNvSpPr/>
          <p:nvPr/>
        </p:nvSpPr>
        <p:spPr>
          <a:xfrm>
            <a:off x="7046913" y="2455863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Praktyczny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735638" y="2230438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</a:t>
            </a:r>
            <a:r>
              <a:rPr lang="pl-PL" sz="1400" b="1" dirty="0" smtClean="0"/>
              <a:t> na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/>
              <a:t>stronie WWW</a:t>
            </a:r>
          </a:p>
        </p:txBody>
      </p:sp>
      <p:sp>
        <p:nvSpPr>
          <p:cNvPr id="2" name="Prostokąt zaokrąglony 1">
            <a:hlinkClick r:id="rId4" action="ppaction://hlinksldjump"/>
          </p:cNvPr>
          <p:cNvSpPr/>
          <p:nvPr/>
        </p:nvSpPr>
        <p:spPr>
          <a:xfrm>
            <a:off x="673258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7270750" y="3141663"/>
            <a:ext cx="504825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781843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5" name="Obraz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3" y="5399118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010" b="90878"/>
          <a:stretch/>
        </p:blipFill>
        <p:spPr>
          <a:xfrm>
            <a:off x="6588224" y="4582552"/>
            <a:ext cx="2016000" cy="41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pole tekstowe 25"/>
          <p:cNvSpPr txBox="1"/>
          <p:nvPr/>
        </p:nvSpPr>
        <p:spPr>
          <a:xfrm>
            <a:off x="611560" y="134076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11560" y="216953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956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831850"/>
          </a:xfrm>
        </p:spPr>
        <p:txBody>
          <a:bodyPr>
            <a:normAutofit/>
          </a:bodyPr>
          <a:lstStyle/>
          <a:p>
            <a:r>
              <a:rPr lang="pl-PL" altLang="pl-PL" sz="3200" dirty="0" smtClean="0"/>
              <a:t>Naklejki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9027" y="1140691"/>
            <a:ext cx="8432800" cy="4940300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dirty="0" smtClean="0"/>
              <a:t>Naklejki będą dostarczone do szkół/placówek w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grudniu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6088" indent="-446088">
              <a:defRPr/>
            </a:pPr>
            <a:r>
              <a:rPr sz="2400" dirty="0" smtClean="0"/>
              <a:t>do części pisemnej – na kartę odpowiedzi</a:t>
            </a:r>
            <a:br>
              <a:rPr sz="2400" dirty="0" smtClean="0"/>
            </a:br>
            <a:r>
              <a:rPr sz="2400" dirty="0" smtClean="0"/>
              <a:t>(na egzaminie z komputerem naklejki nie są potrzebne)</a:t>
            </a:r>
          </a:p>
          <a:p>
            <a:pPr>
              <a:defRPr/>
            </a:pPr>
            <a:endParaRPr sz="2400" dirty="0" smtClean="0"/>
          </a:p>
          <a:p>
            <a:pPr marL="0" indent="0">
              <a:buNone/>
              <a:defRPr/>
            </a:pPr>
            <a:endParaRPr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sz="3600" dirty="0"/>
          </a:p>
          <a:p>
            <a:pPr marL="446088" indent="-446088">
              <a:defRPr/>
            </a:pPr>
            <a:r>
              <a:rPr sz="2400" dirty="0" smtClean="0"/>
              <a:t>do części praktycznej </a:t>
            </a:r>
            <a:r>
              <a:rPr sz="2400" dirty="0"/>
              <a:t>– </a:t>
            </a:r>
            <a:r>
              <a:rPr sz="2400" dirty="0" smtClean="0"/>
              <a:t> na arkusz egzaminacyjny i kartę oceny</a:t>
            </a:r>
            <a:endParaRPr sz="2400" dirty="0"/>
          </a:p>
        </p:txBody>
      </p:sp>
      <p:grpSp>
        <p:nvGrpSpPr>
          <p:cNvPr id="5" name="Grupa 4"/>
          <p:cNvGrpSpPr/>
          <p:nvPr/>
        </p:nvGrpSpPr>
        <p:grpSpPr>
          <a:xfrm>
            <a:off x="1619672" y="4941623"/>
            <a:ext cx="5630068" cy="1296888"/>
            <a:chOff x="1246188" y="4724400"/>
            <a:chExt cx="6710362" cy="1744663"/>
          </a:xfrm>
        </p:grpSpPr>
        <p:sp>
          <p:nvSpPr>
            <p:cNvPr id="25605" name="Rectangle 12"/>
            <p:cNvSpPr>
              <a:spLocks noChangeArrowheads="1"/>
            </p:cNvSpPr>
            <p:nvPr/>
          </p:nvSpPr>
          <p:spPr bwMode="auto">
            <a:xfrm>
              <a:off x="1246188" y="4724400"/>
              <a:ext cx="6710362" cy="15938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pl-PL" altLang="pl-PL" sz="1800">
                <a:solidFill>
                  <a:schemeClr val="tx1"/>
                </a:solidFill>
              </a:endParaRPr>
            </a:p>
          </p:txBody>
        </p:sp>
        <p:grpSp>
          <p:nvGrpSpPr>
            <p:cNvPr id="25606" name="Grupa 11"/>
            <p:cNvGrpSpPr>
              <a:grpSpLocks/>
            </p:cNvGrpSpPr>
            <p:nvPr/>
          </p:nvGrpSpPr>
          <p:grpSpPr bwMode="auto">
            <a:xfrm>
              <a:off x="3276600" y="4821238"/>
              <a:ext cx="2016125" cy="1647825"/>
              <a:chOff x="3720220" y="2295478"/>
              <a:chExt cx="2016224" cy="1510670"/>
            </a:xfrm>
          </p:grpSpPr>
          <p:pic>
            <p:nvPicPr>
              <p:cNvPr id="25623" name="Picture 15" descr="Obraz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9758" t="21288" r="-22337" b="-21288"/>
              <a:stretch>
                <a:fillRect/>
              </a:stretch>
            </p:blipFill>
            <p:spPr bwMode="auto">
              <a:xfrm>
                <a:off x="3720220" y="2295478"/>
                <a:ext cx="2016224" cy="1510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4" name="pole tekstowe 1"/>
              <p:cNvSpPr txBox="1">
                <a:spLocks noChangeArrowheads="1"/>
              </p:cNvSpPr>
              <p:nvPr/>
            </p:nvSpPr>
            <p:spPr bwMode="auto">
              <a:xfrm>
                <a:off x="4536073" y="2564904"/>
                <a:ext cx="684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 b="1">
                    <a:solidFill>
                      <a:schemeClr val="tx1"/>
                    </a:solidFill>
                  </a:rPr>
                  <a:t>A.27</a:t>
                </a:r>
              </a:p>
            </p:txBody>
          </p:sp>
        </p:grpSp>
        <p:pic>
          <p:nvPicPr>
            <p:cNvPr id="25607" name="Picture 14" descr="Obraz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25" y="4822825"/>
              <a:ext cx="1871663" cy="137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Rectangle 12"/>
            <p:cNvSpPr>
              <a:spLocks noChangeArrowheads="1"/>
            </p:cNvSpPr>
            <p:nvPr/>
          </p:nvSpPr>
          <p:spPr bwMode="auto">
            <a:xfrm>
              <a:off x="2959100" y="4724400"/>
              <a:ext cx="4894263" cy="15938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pl-PL" altLang="pl-PL" sz="1800">
                <a:solidFill>
                  <a:schemeClr val="tx1"/>
                </a:solidFill>
              </a:endParaRPr>
            </a:p>
          </p:txBody>
        </p:sp>
        <p:grpSp>
          <p:nvGrpSpPr>
            <p:cNvPr id="25611" name="Grupa 20"/>
            <p:cNvGrpSpPr>
              <a:grpSpLocks/>
            </p:cNvGrpSpPr>
            <p:nvPr/>
          </p:nvGrpSpPr>
          <p:grpSpPr bwMode="auto">
            <a:xfrm>
              <a:off x="3049588" y="4826000"/>
              <a:ext cx="1600200" cy="1336675"/>
              <a:chOff x="3720220" y="2295478"/>
              <a:chExt cx="1599347" cy="1224136"/>
            </a:xfrm>
          </p:grpSpPr>
          <p:pic>
            <p:nvPicPr>
              <p:cNvPr id="25621" name="Picture 15" descr="Obraz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9758" t="21288" r="-3195" b="-2319"/>
              <a:stretch>
                <a:fillRect/>
              </a:stretch>
            </p:blipFill>
            <p:spPr bwMode="auto">
              <a:xfrm>
                <a:off x="3720220" y="2295478"/>
                <a:ext cx="1599347" cy="122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2" name="pole tekstowe 22"/>
              <p:cNvSpPr txBox="1">
                <a:spLocks noChangeArrowheads="1"/>
              </p:cNvSpPr>
              <p:nvPr/>
            </p:nvSpPr>
            <p:spPr bwMode="auto">
              <a:xfrm>
                <a:off x="4536073" y="2564904"/>
                <a:ext cx="684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 b="1">
                    <a:solidFill>
                      <a:schemeClr val="tx1"/>
                    </a:solidFill>
                  </a:rPr>
                  <a:t>A.27</a:t>
                </a:r>
              </a:p>
            </p:txBody>
          </p:sp>
        </p:grpSp>
        <p:grpSp>
          <p:nvGrpSpPr>
            <p:cNvPr id="25612" name="Grupa 27"/>
            <p:cNvGrpSpPr>
              <a:grpSpLocks/>
            </p:cNvGrpSpPr>
            <p:nvPr/>
          </p:nvGrpSpPr>
          <p:grpSpPr bwMode="auto">
            <a:xfrm>
              <a:off x="4656138" y="4856163"/>
              <a:ext cx="1598612" cy="1336675"/>
              <a:chOff x="3720220" y="2295478"/>
              <a:chExt cx="1599347" cy="1224136"/>
            </a:xfrm>
          </p:grpSpPr>
          <p:pic>
            <p:nvPicPr>
              <p:cNvPr id="25619" name="Picture 15" descr="Obraz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9758" t="21288" r="-3195" b="-2319"/>
              <a:stretch>
                <a:fillRect/>
              </a:stretch>
            </p:blipFill>
            <p:spPr bwMode="auto">
              <a:xfrm>
                <a:off x="3720220" y="2295478"/>
                <a:ext cx="1599347" cy="122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0" name="pole tekstowe 29"/>
              <p:cNvSpPr txBox="1">
                <a:spLocks noChangeArrowheads="1"/>
              </p:cNvSpPr>
              <p:nvPr/>
            </p:nvSpPr>
            <p:spPr bwMode="auto">
              <a:xfrm>
                <a:off x="4655646" y="2573412"/>
                <a:ext cx="596093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 b="1">
                    <a:solidFill>
                      <a:schemeClr val="tx1"/>
                    </a:solidFill>
                  </a:rPr>
                  <a:t>A.27</a:t>
                </a:r>
              </a:p>
            </p:txBody>
          </p:sp>
        </p:grpSp>
        <p:grpSp>
          <p:nvGrpSpPr>
            <p:cNvPr id="25613" name="Grupa 30"/>
            <p:cNvGrpSpPr>
              <a:grpSpLocks/>
            </p:cNvGrpSpPr>
            <p:nvPr/>
          </p:nvGrpSpPr>
          <p:grpSpPr bwMode="auto">
            <a:xfrm>
              <a:off x="6253163" y="4840288"/>
              <a:ext cx="1600200" cy="1338262"/>
              <a:chOff x="3720220" y="2295478"/>
              <a:chExt cx="1599347" cy="1224136"/>
            </a:xfrm>
          </p:grpSpPr>
          <p:pic>
            <p:nvPicPr>
              <p:cNvPr id="25617" name="Picture 15" descr="Obraz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9758" t="21288" r="-3195" b="-2319"/>
              <a:stretch>
                <a:fillRect/>
              </a:stretch>
            </p:blipFill>
            <p:spPr bwMode="auto">
              <a:xfrm>
                <a:off x="3720220" y="2295478"/>
                <a:ext cx="1599347" cy="122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8" name="pole tekstowe 32"/>
              <p:cNvSpPr txBox="1">
                <a:spLocks noChangeArrowheads="1"/>
              </p:cNvSpPr>
              <p:nvPr/>
            </p:nvSpPr>
            <p:spPr bwMode="auto">
              <a:xfrm>
                <a:off x="4615795" y="2531289"/>
                <a:ext cx="618922" cy="2265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 b="1">
                    <a:solidFill>
                      <a:schemeClr val="tx1"/>
                    </a:solidFill>
                  </a:rPr>
                  <a:t>A.27</a:t>
                </a:r>
              </a:p>
            </p:txBody>
          </p:sp>
        </p:grpSp>
      </p:grpSp>
      <p:grpSp>
        <p:nvGrpSpPr>
          <p:cNvPr id="2" name="Grupa 1"/>
          <p:cNvGrpSpPr/>
          <p:nvPr/>
        </p:nvGrpSpPr>
        <p:grpSpPr>
          <a:xfrm>
            <a:off x="2793577" y="2924944"/>
            <a:ext cx="2663502" cy="1008062"/>
            <a:chOff x="2268538" y="2420938"/>
            <a:chExt cx="3516312" cy="1592262"/>
          </a:xfrm>
        </p:grpSpPr>
        <p:sp>
          <p:nvSpPr>
            <p:cNvPr id="25608" name="Rectangle 12"/>
            <p:cNvSpPr>
              <a:spLocks noChangeArrowheads="1"/>
            </p:cNvSpPr>
            <p:nvPr/>
          </p:nvSpPr>
          <p:spPr bwMode="auto">
            <a:xfrm>
              <a:off x="2268538" y="2420938"/>
              <a:ext cx="3516312" cy="159226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pl-PL" altLang="pl-PL" sz="1800">
                <a:solidFill>
                  <a:schemeClr val="tx1"/>
                </a:solidFill>
              </a:endParaRPr>
            </a:p>
          </p:txBody>
        </p:sp>
        <p:pic>
          <p:nvPicPr>
            <p:cNvPr id="25609" name="Picture 14" descr="Obraz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692"/>
            <a:stretch>
              <a:fillRect/>
            </a:stretch>
          </p:blipFill>
          <p:spPr bwMode="auto">
            <a:xfrm>
              <a:off x="2339975" y="2519363"/>
              <a:ext cx="1727200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14" name="Grupa 33"/>
            <p:cNvGrpSpPr>
              <a:grpSpLocks/>
            </p:cNvGrpSpPr>
            <p:nvPr/>
          </p:nvGrpSpPr>
          <p:grpSpPr bwMode="auto">
            <a:xfrm>
              <a:off x="4186238" y="2579688"/>
              <a:ext cx="1598612" cy="1335087"/>
              <a:chOff x="3720220" y="2295478"/>
              <a:chExt cx="1599347" cy="1224136"/>
            </a:xfrm>
          </p:grpSpPr>
          <p:pic>
            <p:nvPicPr>
              <p:cNvPr id="25615" name="Picture 15" descr="Obraz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9758" t="21288" r="-3195" b="-2319"/>
              <a:stretch>
                <a:fillRect/>
              </a:stretch>
            </p:blipFill>
            <p:spPr bwMode="auto">
              <a:xfrm>
                <a:off x="3720220" y="2295478"/>
                <a:ext cx="1599347" cy="122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6" name="pole tekstowe 35"/>
              <p:cNvSpPr txBox="1">
                <a:spLocks noChangeArrowheads="1"/>
              </p:cNvSpPr>
              <p:nvPr/>
            </p:nvSpPr>
            <p:spPr bwMode="auto">
              <a:xfrm>
                <a:off x="4536072" y="2523609"/>
                <a:ext cx="722087" cy="2265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2060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 b="1">
                    <a:solidFill>
                      <a:schemeClr val="tx1"/>
                    </a:solidFill>
                  </a:rPr>
                  <a:t>A.27</a:t>
                </a:r>
              </a:p>
            </p:txBody>
          </p:sp>
        </p:grp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890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0283876"/>
              </p:ext>
            </p:extLst>
          </p:nvPr>
        </p:nvGraphicFramePr>
        <p:xfrm>
          <a:off x="611188" y="1412875"/>
          <a:ext cx="8056562" cy="456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0471"/>
                <a:gridCol w="1836091"/>
              </a:tblGrid>
              <a:tr h="720203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Sprawdzić zamówione arkusze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Powołać  i przeszkolić zespoły nadzorujące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Odebrać naklejki dla zdających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dokumentację do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Wprowadzić i sprawdzić dane w systemie umów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pisemną egzaminu i spakować dokumentację w sali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17" name="Obraz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401763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hlinkClick r:id="rId4" action="ppaction://hlinksldjump"/>
          </p:cNvPr>
          <p:cNvSpPr txBox="1"/>
          <p:nvPr/>
        </p:nvSpPr>
        <p:spPr>
          <a:xfrm>
            <a:off x="6992938" y="3841750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WWW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046913" y="2205038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Pisemny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8172400" y="220486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0" name="Prostokąt 9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" name="Trójkąt równoramienny 11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8172400" y="254449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4" name="Prostokąt 13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Trójkąt równoramienny 15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pic>
        <p:nvPicPr>
          <p:cNvPr id="12324" name="Picture 5" descr="ok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60" y="2532063"/>
            <a:ext cx="1793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trzałka w prawo 18"/>
          <p:cNvSpPr/>
          <p:nvPr/>
        </p:nvSpPr>
        <p:spPr>
          <a:xfrm>
            <a:off x="7046913" y="2455863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Praktyczny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735638" y="2230438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</a:t>
            </a:r>
            <a:r>
              <a:rPr lang="pl-PL" sz="1400" b="1" dirty="0" smtClean="0"/>
              <a:t> na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/>
              <a:t>stronie WWW</a:t>
            </a:r>
          </a:p>
        </p:txBody>
      </p:sp>
      <p:sp>
        <p:nvSpPr>
          <p:cNvPr id="2" name="Prostokąt zaokrąglony 1">
            <a:hlinkClick r:id="rId4" action="ppaction://hlinksldjump"/>
          </p:cNvPr>
          <p:cNvSpPr/>
          <p:nvPr/>
        </p:nvSpPr>
        <p:spPr>
          <a:xfrm>
            <a:off x="673258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7270750" y="3141663"/>
            <a:ext cx="504825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781843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5" name="Obraz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3" y="5399118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010" b="90878"/>
          <a:stretch/>
        </p:blipFill>
        <p:spPr>
          <a:xfrm>
            <a:off x="6588224" y="4582552"/>
            <a:ext cx="2016000" cy="41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pole tekstowe 25"/>
          <p:cNvSpPr txBox="1"/>
          <p:nvPr/>
        </p:nvSpPr>
        <p:spPr>
          <a:xfrm>
            <a:off x="611560" y="134076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11560" y="216953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613431" y="2895026"/>
            <a:ext cx="3759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320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/>
              <a:t>Dokumentacja jaką należy przygotować przed </a:t>
            </a:r>
            <a:r>
              <a:rPr lang="pl-PL" dirty="0" smtClean="0"/>
              <a:t>sesją na każdy egzamin</a:t>
            </a:r>
            <a:endParaRPr lang="pl-PL" altLang="pl-PL" dirty="0" smtClean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5920794"/>
              </p:ext>
            </p:extLst>
          </p:nvPr>
        </p:nvGraphicFramePr>
        <p:xfrm>
          <a:off x="747713" y="1700213"/>
          <a:ext cx="7496175" cy="4754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087"/>
                <a:gridCol w="1944088"/>
              </a:tblGrid>
              <a:tr h="1005815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Lista zdających w sali (do dokumentacji)</a:t>
                      </a: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pl-PL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pl-PL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l-PL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Tylko takie będą respektowane</a:t>
                      </a:r>
                      <a:endParaRPr lang="pl-PL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562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Lista zdających do wywieszenia przed salą </a:t>
                      </a:r>
                      <a:br>
                        <a:rPr 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(bez nr PESEL)</a:t>
                      </a: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pl-PL" sz="2000" dirty="0"/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5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protokołu przebiegu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cz. pisemnej/praktycznej egzaminu w sali</a:t>
                      </a: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pl-PL" sz="2000" dirty="0"/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5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decyzji o przerwaniu i unieważnieniu egzaminu</a:t>
                      </a: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5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oświadczenia zdającego o rezygnacji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 egzaminu</a:t>
                      </a: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162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protokołu zdarzenia na sali egzaminacyjnej</a:t>
                      </a: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6647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628775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6588125" y="4365625"/>
            <a:ext cx="1244600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WWW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260648"/>
            <a:ext cx="80756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3000" dirty="0" smtClean="0"/>
              <a:t>Dokumentacja jaką należy przygotować przed częścią pisemną z wykorzystaniem komputera</a:t>
            </a:r>
            <a:endParaRPr lang="pl-PL" sz="3000" dirty="0"/>
          </a:p>
        </p:txBody>
      </p:sp>
      <p:pic>
        <p:nvPicPr>
          <p:cNvPr id="7" name="Picture 2" descr="E:\@Passport_Gosia\Konferencje\Prezentacje\Zima 2014\Rysunki gotowe\Screenshot - 2013-11-07 , 05_45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2930" y="1639506"/>
            <a:ext cx="4504333" cy="231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Symbol zastępczy zawartości 4"/>
          <p:cNvSpPr txBox="1">
            <a:spLocks/>
          </p:cNvSpPr>
          <p:nvPr/>
        </p:nvSpPr>
        <p:spPr bwMode="auto">
          <a:xfrm>
            <a:off x="258763" y="4244975"/>
            <a:ext cx="807561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4A7DBA"/>
              </a:buClr>
              <a:buSzPct val="120000"/>
              <a:buFont typeface="Wingdings" panose="05000000000000000000" pitchFamily="2" charset="2"/>
              <a:buChar char="ü"/>
            </a:pPr>
            <a:r>
              <a:rPr lang="pl-PL" altLang="pl-PL" dirty="0"/>
              <a:t>Kartki dla operatora systemu</a:t>
            </a:r>
          </a:p>
        </p:txBody>
      </p:sp>
      <p:sp>
        <p:nvSpPr>
          <p:cNvPr id="27653" name="Symbol zastępczy zawartości 4"/>
          <p:cNvSpPr>
            <a:spLocks noGrp="1"/>
          </p:cNvSpPr>
          <p:nvPr>
            <p:ph idx="1"/>
          </p:nvPr>
        </p:nvSpPr>
        <p:spPr>
          <a:xfrm>
            <a:off x="258763" y="1700213"/>
            <a:ext cx="8075612" cy="10795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altLang="pl-PL" dirty="0" smtClean="0"/>
              <a:t>Kartki dla zdających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3808412" y="4869160"/>
            <a:ext cx="4878388" cy="1790700"/>
            <a:chOff x="3698875" y="4797425"/>
            <a:chExt cx="4878388" cy="1790700"/>
          </a:xfrm>
        </p:grpSpPr>
        <p:sp>
          <p:nvSpPr>
            <p:cNvPr id="8" name="Symbol zastępczy zawartości 2"/>
            <p:cNvSpPr txBox="1">
              <a:spLocks/>
            </p:cNvSpPr>
            <p:nvPr/>
          </p:nvSpPr>
          <p:spPr bwMode="auto">
            <a:xfrm>
              <a:off x="3698875" y="4821238"/>
              <a:ext cx="2378075" cy="1766887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>
              <a:normAutofit fontScale="55000" lnSpcReduction="20000"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A7DBA"/>
                </a:buClr>
                <a:buSzPct val="120000"/>
                <a:buFont typeface="Wingdings" panose="05000000000000000000" pitchFamily="2" charset="2"/>
                <a:buChar char="q"/>
                <a:defRPr lang="pl-PL" sz="2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4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–"/>
                <a:defRPr sz="24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  <a:defRPr/>
              </a:pPr>
              <a:endParaRPr sz="1200" dirty="0" smtClean="0"/>
            </a:p>
            <a:p>
              <a:pPr marL="0" indent="0">
                <a:buFont typeface="Wingdings" panose="05000000000000000000" pitchFamily="2" charset="2"/>
                <a:buNone/>
                <a:defRPr/>
              </a:pPr>
              <a:r>
                <a:rPr dirty="0" smtClean="0"/>
                <a:t>Skład ZN:</a:t>
              </a:r>
            </a:p>
            <a:p>
              <a:pPr lvl="1">
                <a:defRPr/>
              </a:pPr>
              <a:r>
                <a:rPr lang="pl-PL" dirty="0" smtClean="0"/>
                <a:t>Przewodniczący: ….</a:t>
              </a:r>
            </a:p>
            <a:p>
              <a:pPr lvl="1">
                <a:defRPr/>
              </a:pPr>
              <a:r>
                <a:rPr lang="pl-PL" dirty="0" smtClean="0"/>
                <a:t>Członkowie: ……</a:t>
              </a:r>
            </a:p>
            <a:p>
              <a:pPr marL="457200" lvl="1" indent="0">
                <a:buFont typeface="Wingdings" panose="05000000000000000000" pitchFamily="2" charset="2"/>
                <a:buNone/>
                <a:defRPr/>
              </a:pPr>
              <a:r>
                <a:rPr lang="pl-PL" dirty="0" smtClean="0"/>
                <a:t>                           …….</a:t>
              </a:r>
            </a:p>
            <a:p>
              <a:pPr marL="0" indent="0">
                <a:buFont typeface="Wingdings" panose="05000000000000000000" pitchFamily="2" charset="2"/>
                <a:buNone/>
                <a:defRPr/>
              </a:pPr>
              <a:r>
                <a:rPr dirty="0" smtClean="0"/>
                <a:t>Operator systemu: ….</a:t>
              </a:r>
            </a:p>
            <a:p>
              <a:pPr marL="0" indent="0">
                <a:buFont typeface="Wingdings" panose="05000000000000000000" pitchFamily="2" charset="2"/>
                <a:buNone/>
                <a:defRPr/>
              </a:pPr>
              <a:r>
                <a:rPr dirty="0" smtClean="0"/>
                <a:t>Obserwator:  …….</a:t>
              </a:r>
              <a:endParaRPr dirty="0"/>
            </a:p>
          </p:txBody>
        </p:sp>
        <p:sp>
          <p:nvSpPr>
            <p:cNvPr id="9" name="Symbol zastępczy zawartości 2"/>
            <p:cNvSpPr txBox="1">
              <a:spLocks/>
            </p:cNvSpPr>
            <p:nvPr/>
          </p:nvSpPr>
          <p:spPr>
            <a:xfrm>
              <a:off x="6196013" y="4797425"/>
              <a:ext cx="2381250" cy="1766888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30000"/>
                <a:buFont typeface="Wingdings" pitchFamily="2" charset="2"/>
                <a:buChar char="§"/>
                <a:defRPr sz="32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8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endParaRPr lang="pl-PL" sz="1200" dirty="0" smtClean="0">
                <a:latin typeface="+mj-lt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pl-PL" sz="1800" dirty="0" smtClean="0">
                  <a:latin typeface="+mj-lt"/>
                </a:rPr>
                <a:t>Zdający, którym należy przedłużyć czas egzaminu: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endParaRPr lang="pl-PL" sz="2800" dirty="0" smtClean="0">
                <a:latin typeface="+mj-lt"/>
              </a:endParaRP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8518177"/>
              </p:ext>
            </p:extLst>
          </p:nvPr>
        </p:nvGraphicFramePr>
        <p:xfrm>
          <a:off x="592138" y="1412875"/>
          <a:ext cx="8075612" cy="456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036"/>
                <a:gridCol w="2098576"/>
              </a:tblGrid>
              <a:tr h="720203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Sprawdzić zamówione arkusze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Powołać i przeszkolić zespoły nadzorujące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Odebrać naklejki dla zdających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dokumentację do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Wprowadzić i sprawdzić dane w systemie umów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pisemną egzaminu i spakować dokumentację w sali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17" name="Obraz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401763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hlinkClick r:id="rId4" action="ppaction://hlinksldjump"/>
          </p:cNvPr>
          <p:cNvSpPr txBox="1"/>
          <p:nvPr/>
        </p:nvSpPr>
        <p:spPr>
          <a:xfrm>
            <a:off x="6992938" y="3841750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WWW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046913" y="2205038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Pisemny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8172400" y="220486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0" name="Prostokąt 9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" name="Trójkąt równoramienny 11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8172400" y="254449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4" name="Prostokąt 13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Trójkąt równoramienny 15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pic>
        <p:nvPicPr>
          <p:cNvPr id="12324" name="Picture 5" descr="ok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60" y="2532063"/>
            <a:ext cx="1793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trzałka w prawo 18"/>
          <p:cNvSpPr/>
          <p:nvPr/>
        </p:nvSpPr>
        <p:spPr>
          <a:xfrm>
            <a:off x="7046913" y="2455863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Praktyczny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735638" y="2230438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</a:t>
            </a:r>
            <a:r>
              <a:rPr lang="pl-PL" sz="1400" b="1" dirty="0" smtClean="0"/>
              <a:t> na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/>
              <a:t>stronie WWW</a:t>
            </a:r>
          </a:p>
        </p:txBody>
      </p:sp>
      <p:sp>
        <p:nvSpPr>
          <p:cNvPr id="2" name="Prostokąt zaokrąglony 1">
            <a:hlinkClick r:id="rId4" action="ppaction://hlinksldjump"/>
          </p:cNvPr>
          <p:cNvSpPr/>
          <p:nvPr/>
        </p:nvSpPr>
        <p:spPr>
          <a:xfrm>
            <a:off x="673258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7270750" y="3141663"/>
            <a:ext cx="504825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781843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5" name="Obraz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3" y="5399118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010" b="90878"/>
          <a:stretch/>
        </p:blipFill>
        <p:spPr>
          <a:xfrm>
            <a:off x="6588224" y="4582552"/>
            <a:ext cx="2016000" cy="41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pole tekstowe 25"/>
          <p:cNvSpPr txBox="1"/>
          <p:nvPr/>
        </p:nvSpPr>
        <p:spPr>
          <a:xfrm>
            <a:off x="611560" y="134076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11560" y="216953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613431" y="2895026"/>
            <a:ext cx="3759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613431" y="3708321"/>
            <a:ext cx="3759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360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1" descr="kółk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31875"/>
            <a:ext cx="849947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ytuł 1"/>
          <p:cNvSpPr>
            <a:spLocks noGrp="1"/>
          </p:cNvSpPr>
          <p:nvPr>
            <p:ph type="title"/>
          </p:nvPr>
        </p:nvSpPr>
        <p:spPr>
          <a:xfrm>
            <a:off x="3671888" y="2987675"/>
            <a:ext cx="1331912" cy="1331913"/>
          </a:xfrm>
          <a:prstGeom prst="ellipse">
            <a:avLst/>
          </a:prstGeom>
          <a:solidFill>
            <a:schemeClr val="bg1"/>
          </a:solidFill>
        </p:spPr>
        <p:txBody>
          <a:bodyPr lIns="18000" tIns="18000" rIns="18000" bIns="18000"/>
          <a:lstStyle/>
          <a:p>
            <a:pPr eaLnBrk="1" hangingPunct="1"/>
            <a:r>
              <a:rPr lang="pl-PL" altLang="pl-PL" sz="1800" b="1" smtClean="0"/>
              <a:t>Egzaminy </a:t>
            </a:r>
            <a:br>
              <a:rPr lang="pl-PL" altLang="pl-PL" sz="1800" b="1" smtClean="0"/>
            </a:br>
            <a:r>
              <a:rPr lang="pl-PL" altLang="pl-PL" sz="1800" b="1" smtClean="0"/>
              <a:t> 2015</a:t>
            </a:r>
          </a:p>
        </p:txBody>
      </p:sp>
      <p:sp>
        <p:nvSpPr>
          <p:cNvPr id="23" name="Trójkąt równoramienny 22"/>
          <p:cNvSpPr/>
          <p:nvPr/>
        </p:nvSpPr>
        <p:spPr>
          <a:xfrm rot="2040000" flipH="1" flipV="1">
            <a:off x="5526088" y="1246188"/>
            <a:ext cx="107950" cy="28733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70C0"/>
              </a:solidFill>
            </a:endParaRPr>
          </a:p>
        </p:txBody>
      </p:sp>
      <p:sp>
        <p:nvSpPr>
          <p:cNvPr id="24" name="Trójkąt równoramienny 23"/>
          <p:cNvSpPr/>
          <p:nvPr/>
        </p:nvSpPr>
        <p:spPr>
          <a:xfrm rot="360000" flipH="1" flipV="1">
            <a:off x="4606925" y="685800"/>
            <a:ext cx="90488" cy="5397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Trójkąt równoramienny 25"/>
          <p:cNvSpPr/>
          <p:nvPr/>
        </p:nvSpPr>
        <p:spPr>
          <a:xfrm rot="14640000" flipH="1" flipV="1">
            <a:off x="1716881" y="4404519"/>
            <a:ext cx="90488" cy="5397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8" name="Trójkąt równoramienny 27"/>
          <p:cNvSpPr/>
          <p:nvPr/>
        </p:nvSpPr>
        <p:spPr>
          <a:xfrm rot="20520000" flipH="1" flipV="1">
            <a:off x="3224213" y="1096963"/>
            <a:ext cx="107950" cy="2889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50" name="pole tekstowe 28"/>
          <p:cNvSpPr txBox="1">
            <a:spLocks noChangeArrowheads="1"/>
          </p:cNvSpPr>
          <p:nvPr/>
        </p:nvSpPr>
        <p:spPr bwMode="auto">
          <a:xfrm>
            <a:off x="1403350" y="642938"/>
            <a:ext cx="2305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dirty="0">
                <a:solidFill>
                  <a:srgbClr val="FF0000"/>
                </a:solidFill>
                <a:cs typeface="Arial" panose="020B0604020202020204" pitchFamily="34" charset="0"/>
              </a:rPr>
              <a:t>Powołanie zespołów nadzorujących (do </a:t>
            </a:r>
            <a:r>
              <a:rPr lang="pl-PL" altLang="pl-PL" sz="1200" dirty="0" smtClean="0">
                <a:solidFill>
                  <a:srgbClr val="FF0000"/>
                </a:solidFill>
                <a:cs typeface="Arial" panose="020B0604020202020204" pitchFamily="34" charset="0"/>
              </a:rPr>
              <a:t>8.12)</a:t>
            </a:r>
            <a:endParaRPr lang="pl-PL" altLang="pl-PL" sz="1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251" name="pole tekstowe 29"/>
          <p:cNvSpPr txBox="1">
            <a:spLocks noChangeArrowheads="1"/>
          </p:cNvSpPr>
          <p:nvPr/>
        </p:nvSpPr>
        <p:spPr bwMode="auto">
          <a:xfrm>
            <a:off x="979488" y="1104900"/>
            <a:ext cx="187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>
                <a:solidFill>
                  <a:srgbClr val="FF0000"/>
                </a:solidFill>
                <a:cs typeface="Arial" panose="020B0604020202020204" pitchFamily="34" charset="0"/>
              </a:rPr>
              <a:t>Sprawdzenie zamówionych  arkuszy</a:t>
            </a:r>
          </a:p>
        </p:txBody>
      </p:sp>
      <p:sp>
        <p:nvSpPr>
          <p:cNvPr id="31" name="Trójkąt równoramienny 30"/>
          <p:cNvSpPr/>
          <p:nvPr/>
        </p:nvSpPr>
        <p:spPr>
          <a:xfrm rot="18900000" flipH="1" flipV="1">
            <a:off x="2184400" y="1882775"/>
            <a:ext cx="107950" cy="2889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53" name="pole tekstowe 31"/>
          <p:cNvSpPr txBox="1">
            <a:spLocks noChangeArrowheads="1"/>
          </p:cNvSpPr>
          <p:nvPr/>
        </p:nvSpPr>
        <p:spPr bwMode="auto">
          <a:xfrm>
            <a:off x="179512" y="1700808"/>
            <a:ext cx="2071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dirty="0">
                <a:solidFill>
                  <a:srgbClr val="FF0000"/>
                </a:solidFill>
                <a:cs typeface="Arial" panose="020B0604020202020204" pitchFamily="34" charset="0"/>
              </a:rPr>
              <a:t>Sporządzanie harmonogramów pracy OE</a:t>
            </a:r>
          </a:p>
        </p:txBody>
      </p:sp>
      <p:sp>
        <p:nvSpPr>
          <p:cNvPr id="33" name="Trójkąt równoramienny 32"/>
          <p:cNvSpPr/>
          <p:nvPr/>
        </p:nvSpPr>
        <p:spPr>
          <a:xfrm rot="19200000" flipH="1" flipV="1">
            <a:off x="2584450" y="1476375"/>
            <a:ext cx="107950" cy="28733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5" name="Trójkąt równoramienny 34"/>
          <p:cNvSpPr/>
          <p:nvPr/>
        </p:nvSpPr>
        <p:spPr>
          <a:xfrm rot="21000000" flipH="1" flipV="1">
            <a:off x="3649663" y="955675"/>
            <a:ext cx="107950" cy="2889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56" name="pole tekstowe 35"/>
          <p:cNvSpPr txBox="1">
            <a:spLocks noChangeArrowheads="1"/>
          </p:cNvSpPr>
          <p:nvPr/>
        </p:nvSpPr>
        <p:spPr bwMode="auto">
          <a:xfrm>
            <a:off x="2808288" y="512763"/>
            <a:ext cx="176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>
                <a:solidFill>
                  <a:srgbClr val="FF0000"/>
                </a:solidFill>
                <a:cs typeface="Arial" panose="020B0604020202020204" pitchFamily="34" charset="0"/>
              </a:rPr>
              <a:t>Przygotowanie dokumentacji</a:t>
            </a:r>
          </a:p>
        </p:txBody>
      </p:sp>
      <p:sp>
        <p:nvSpPr>
          <p:cNvPr id="11279" name="pole tekstowe 36"/>
          <p:cNvSpPr txBox="1">
            <a:spLocks noChangeArrowheads="1"/>
          </p:cNvSpPr>
          <p:nvPr/>
        </p:nvSpPr>
        <p:spPr bwMode="auto">
          <a:xfrm>
            <a:off x="-252413" y="4691063"/>
            <a:ext cx="2071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FF0000"/>
                </a:solidFill>
                <a:cs typeface="Arial" panose="020B0604020202020204" pitchFamily="34" charset="0"/>
              </a:rPr>
              <a:t>Termin składania deklaracji (do </a:t>
            </a:r>
            <a:r>
              <a:rPr lang="pl-PL" altLang="pl-PL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8.09)</a:t>
            </a:r>
            <a:endParaRPr lang="pl-PL" altLang="pl-PL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9" name="Trójkąt równoramienny 38"/>
          <p:cNvSpPr/>
          <p:nvPr/>
        </p:nvSpPr>
        <p:spPr>
          <a:xfrm rot="15660000" flipH="1" flipV="1">
            <a:off x="1703388" y="4143375"/>
            <a:ext cx="107950" cy="2889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281" name="pole tekstowe 39"/>
          <p:cNvSpPr txBox="1">
            <a:spLocks noChangeArrowheads="1"/>
          </p:cNvSpPr>
          <p:nvPr/>
        </p:nvSpPr>
        <p:spPr bwMode="auto">
          <a:xfrm>
            <a:off x="3708400" y="312713"/>
            <a:ext cx="207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FF0000"/>
                </a:solidFill>
                <a:cs typeface="Arial" panose="020B0604020202020204" pitchFamily="34" charset="0"/>
              </a:rPr>
              <a:t>Egzaminy (od </a:t>
            </a:r>
            <a:r>
              <a:rPr lang="pl-PL" altLang="pl-PL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8.01)</a:t>
            </a:r>
            <a:endParaRPr lang="pl-PL" altLang="pl-PL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260" name="pole tekstowe 40"/>
          <p:cNvSpPr txBox="1">
            <a:spLocks noChangeArrowheads="1"/>
          </p:cNvSpPr>
          <p:nvPr/>
        </p:nvSpPr>
        <p:spPr bwMode="auto">
          <a:xfrm>
            <a:off x="5672138" y="1036638"/>
            <a:ext cx="1563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dirty="0">
                <a:cs typeface="Arial" panose="020B0604020202020204" pitchFamily="34" charset="0"/>
              </a:rPr>
              <a:t>Zgłaszanie zdających do OKE (do </a:t>
            </a:r>
            <a:r>
              <a:rPr lang="pl-PL" altLang="pl-PL" sz="1200" dirty="0" smtClean="0">
                <a:cs typeface="Arial" panose="020B0604020202020204" pitchFamily="34" charset="0"/>
              </a:rPr>
              <a:t>1.02)</a:t>
            </a:r>
            <a:endParaRPr lang="pl-PL" altLang="pl-PL" sz="1200" dirty="0">
              <a:cs typeface="Arial" panose="020B0604020202020204" pitchFamily="34" charset="0"/>
            </a:endParaRPr>
          </a:p>
        </p:txBody>
      </p:sp>
      <p:sp>
        <p:nvSpPr>
          <p:cNvPr id="42" name="Trójkąt równoramienny 41"/>
          <p:cNvSpPr/>
          <p:nvPr/>
        </p:nvSpPr>
        <p:spPr>
          <a:xfrm rot="1620000" flipH="1" flipV="1">
            <a:off x="5289550" y="855663"/>
            <a:ext cx="106363" cy="53975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70C0"/>
              </a:solidFill>
            </a:endParaRPr>
          </a:p>
        </p:txBody>
      </p:sp>
      <p:sp>
        <p:nvSpPr>
          <p:cNvPr id="14357" name="pole tekstowe 42"/>
          <p:cNvSpPr txBox="1">
            <a:spLocks noChangeArrowheads="1"/>
          </p:cNvSpPr>
          <p:nvPr/>
        </p:nvSpPr>
        <p:spPr bwMode="auto">
          <a:xfrm>
            <a:off x="5220072" y="404664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</a:rPr>
              <a:t>Termin składania deklaracji (</a:t>
            </a:r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</a:rPr>
              <a:t>do 25.01)</a:t>
            </a:r>
            <a:endParaRPr lang="pl-PL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rójkąt równoramienny 46"/>
          <p:cNvSpPr/>
          <p:nvPr/>
        </p:nvSpPr>
        <p:spPr>
          <a:xfrm rot="7260000" flipH="1" flipV="1">
            <a:off x="6551613" y="4594225"/>
            <a:ext cx="107950" cy="28892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70C0"/>
              </a:solidFill>
            </a:endParaRPr>
          </a:p>
        </p:txBody>
      </p:sp>
      <p:sp>
        <p:nvSpPr>
          <p:cNvPr id="14361" name="pole tekstowe 47"/>
          <p:cNvSpPr txBox="1">
            <a:spLocks noChangeArrowheads="1"/>
          </p:cNvSpPr>
          <p:nvPr/>
        </p:nvSpPr>
        <p:spPr bwMode="auto">
          <a:xfrm>
            <a:off x="6591300" y="4789488"/>
            <a:ext cx="1176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Powołanie ZN (do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25.04)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rójkąt równoramienny 49"/>
          <p:cNvSpPr/>
          <p:nvPr/>
        </p:nvSpPr>
        <p:spPr>
          <a:xfrm rot="7800000" flipH="1" flipV="1">
            <a:off x="6153944" y="5218906"/>
            <a:ext cx="107950" cy="28733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" name="Trójkąt równoramienny 50"/>
          <p:cNvSpPr/>
          <p:nvPr/>
        </p:nvSpPr>
        <p:spPr>
          <a:xfrm rot="3840000" flipH="1" flipV="1">
            <a:off x="6647657" y="2580481"/>
            <a:ext cx="107950" cy="28733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70C0"/>
              </a:solidFill>
            </a:endParaRPr>
          </a:p>
        </p:txBody>
      </p:sp>
      <p:sp>
        <p:nvSpPr>
          <p:cNvPr id="14364" name="pole tekstowe 51"/>
          <p:cNvSpPr txBox="1">
            <a:spLocks noChangeArrowheads="1"/>
          </p:cNvSpPr>
          <p:nvPr/>
        </p:nvSpPr>
        <p:spPr bwMode="auto">
          <a:xfrm>
            <a:off x="6673850" y="2357438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200">
                <a:solidFill>
                  <a:schemeClr val="tx2">
                    <a:lumMod val="75000"/>
                  </a:schemeClr>
                </a:solidFill>
              </a:rPr>
              <a:t>Sporządzanie harmonogramów pracy OE</a:t>
            </a:r>
          </a:p>
        </p:txBody>
      </p:sp>
      <p:sp>
        <p:nvSpPr>
          <p:cNvPr id="14365" name="pole tekstowe 55"/>
          <p:cNvSpPr txBox="1">
            <a:spLocks noChangeArrowheads="1"/>
          </p:cNvSpPr>
          <p:nvPr/>
        </p:nvSpPr>
        <p:spPr bwMode="auto">
          <a:xfrm>
            <a:off x="5940425" y="5280025"/>
            <a:ext cx="176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200">
                <a:solidFill>
                  <a:schemeClr val="tx2">
                    <a:lumMod val="75000"/>
                  </a:schemeClr>
                </a:solidFill>
              </a:rPr>
              <a:t>Przygotowanie dokumentacji</a:t>
            </a:r>
          </a:p>
        </p:txBody>
      </p:sp>
      <p:sp>
        <p:nvSpPr>
          <p:cNvPr id="57" name="Trójkąt równoramienny 56"/>
          <p:cNvSpPr/>
          <p:nvPr/>
        </p:nvSpPr>
        <p:spPr>
          <a:xfrm rot="8640000" flipH="1" flipV="1">
            <a:off x="5870575" y="5538788"/>
            <a:ext cx="90488" cy="53975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70C0"/>
              </a:solidFill>
            </a:endParaRPr>
          </a:p>
        </p:txBody>
      </p:sp>
      <p:sp>
        <p:nvSpPr>
          <p:cNvPr id="14367" name="pole tekstowe 61"/>
          <p:cNvSpPr txBox="1">
            <a:spLocks noChangeArrowheads="1"/>
          </p:cNvSpPr>
          <p:nvPr/>
        </p:nvSpPr>
        <p:spPr bwMode="auto">
          <a:xfrm>
            <a:off x="5796136" y="5949280"/>
            <a:ext cx="207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</a:rPr>
              <a:t>Egzaminy (od </a:t>
            </a:r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</a:rPr>
              <a:t>25.05)</a:t>
            </a:r>
            <a:endParaRPr lang="pl-PL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293" name="Grupa 3"/>
          <p:cNvGrpSpPr>
            <a:grpSpLocks/>
          </p:cNvGrpSpPr>
          <p:nvPr/>
        </p:nvGrpSpPr>
        <p:grpSpPr bwMode="auto">
          <a:xfrm>
            <a:off x="7345361" y="896938"/>
            <a:ext cx="1907157" cy="1204912"/>
            <a:chOff x="7380312" y="743743"/>
            <a:chExt cx="1907131" cy="1205706"/>
          </a:xfrm>
        </p:grpSpPr>
        <p:sp>
          <p:nvSpPr>
            <p:cNvPr id="3" name="Prostokąt zaokrąglony 2"/>
            <p:cNvSpPr/>
            <p:nvPr/>
          </p:nvSpPr>
          <p:spPr>
            <a:xfrm>
              <a:off x="7380312" y="743743"/>
              <a:ext cx="1763688" cy="120570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5" name="Trójkąt równoramienny 24"/>
            <p:cNvSpPr/>
            <p:nvPr/>
          </p:nvSpPr>
          <p:spPr>
            <a:xfrm flipH="1" flipV="1">
              <a:off x="7508897" y="864473"/>
              <a:ext cx="90487" cy="25257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200"/>
            </a:p>
          </p:txBody>
        </p:sp>
        <p:sp>
          <p:nvSpPr>
            <p:cNvPr id="11315" name="pole tekstowe 26"/>
            <p:cNvSpPr txBox="1">
              <a:spLocks noChangeArrowheads="1"/>
            </p:cNvSpPr>
            <p:nvPr/>
          </p:nvSpPr>
          <p:spPr bwMode="auto">
            <a:xfrm>
              <a:off x="7545387" y="857111"/>
              <a:ext cx="16351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solidFill>
                    <a:srgbClr val="FF0000"/>
                  </a:solidFill>
                  <a:cs typeface="Arial" panose="020B0604020202020204" pitchFamily="34" charset="0"/>
                </a:rPr>
                <a:t>Sesja styczeń/luty 2015</a:t>
              </a:r>
            </a:p>
          </p:txBody>
        </p:sp>
        <p:sp>
          <p:nvSpPr>
            <p:cNvPr id="44" name="Trójkąt równoramienny 43"/>
            <p:cNvSpPr/>
            <p:nvPr/>
          </p:nvSpPr>
          <p:spPr>
            <a:xfrm flipH="1" flipV="1">
              <a:off x="7508897" y="1228249"/>
              <a:ext cx="90487" cy="252579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200"/>
            </a:p>
          </p:txBody>
        </p:sp>
        <p:sp>
          <p:nvSpPr>
            <p:cNvPr id="11317" name="pole tekstowe 44"/>
            <p:cNvSpPr txBox="1">
              <a:spLocks noChangeArrowheads="1"/>
            </p:cNvSpPr>
            <p:nvPr/>
          </p:nvSpPr>
          <p:spPr bwMode="auto">
            <a:xfrm>
              <a:off x="7545387" y="1202135"/>
              <a:ext cx="14970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Sesja maj/lipiec 2015</a:t>
              </a:r>
            </a:p>
          </p:txBody>
        </p:sp>
        <p:sp>
          <p:nvSpPr>
            <p:cNvPr id="63" name="Trójkąt równoramienny 62"/>
            <p:cNvSpPr/>
            <p:nvPr/>
          </p:nvSpPr>
          <p:spPr>
            <a:xfrm flipH="1" flipV="1">
              <a:off x="7508897" y="1593615"/>
              <a:ext cx="90487" cy="250990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200"/>
            </a:p>
          </p:txBody>
        </p:sp>
        <p:sp>
          <p:nvSpPr>
            <p:cNvPr id="11319" name="pole tekstowe 63"/>
            <p:cNvSpPr txBox="1">
              <a:spLocks noChangeArrowheads="1"/>
            </p:cNvSpPr>
            <p:nvPr/>
          </p:nvSpPr>
          <p:spPr bwMode="auto">
            <a:xfrm>
              <a:off x="7545387" y="1547159"/>
              <a:ext cx="1742056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 dirty="0">
                  <a:solidFill>
                    <a:srgbClr val="00B050"/>
                  </a:solidFill>
                  <a:cs typeface="Arial" panose="020B0604020202020204" pitchFamily="34" charset="0"/>
                </a:rPr>
                <a:t>Sesja </a:t>
              </a:r>
              <a:r>
                <a:rPr lang="pl-PL" altLang="pl-PL" sz="1200" dirty="0" smtClean="0">
                  <a:solidFill>
                    <a:srgbClr val="00B050"/>
                  </a:solidFill>
                  <a:cs typeface="Arial" panose="020B0604020202020204" pitchFamily="34" charset="0"/>
                </a:rPr>
                <a:t>sierp./paź. </a:t>
              </a:r>
              <a:r>
                <a:rPr lang="pl-PL" altLang="pl-PL" sz="1200" dirty="0">
                  <a:solidFill>
                    <a:srgbClr val="00B050"/>
                  </a:solidFill>
                  <a:cs typeface="Arial" panose="020B0604020202020204" pitchFamily="34" charset="0"/>
                </a:rPr>
                <a:t>2015</a:t>
              </a:r>
            </a:p>
          </p:txBody>
        </p:sp>
      </p:grpSp>
      <p:sp>
        <p:nvSpPr>
          <p:cNvPr id="65" name="Trójkąt równoramienny 64"/>
          <p:cNvSpPr/>
          <p:nvPr/>
        </p:nvSpPr>
        <p:spPr>
          <a:xfrm rot="5940000" flipH="1" flipV="1">
            <a:off x="6577807" y="4526756"/>
            <a:ext cx="107950" cy="287337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6" name="Trójkąt równoramienny 65"/>
          <p:cNvSpPr/>
          <p:nvPr/>
        </p:nvSpPr>
        <p:spPr>
          <a:xfrm rot="6180000" flipH="1" flipV="1">
            <a:off x="6833394" y="4117182"/>
            <a:ext cx="90487" cy="53975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296" name="pole tekstowe 66"/>
          <p:cNvSpPr txBox="1">
            <a:spLocks noChangeArrowheads="1"/>
          </p:cNvSpPr>
          <p:nvPr/>
        </p:nvSpPr>
        <p:spPr bwMode="auto">
          <a:xfrm>
            <a:off x="6740525" y="3921125"/>
            <a:ext cx="2073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00B050"/>
                </a:solidFill>
                <a:cs typeface="Arial" panose="020B0604020202020204" pitchFamily="34" charset="0"/>
              </a:rPr>
              <a:t>Termin składania deklaracji (do </a:t>
            </a:r>
            <a:r>
              <a:rPr lang="pl-PL" altLang="pl-PL" sz="1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17.04)</a:t>
            </a:r>
            <a:endParaRPr lang="pl-PL" altLang="pl-PL" sz="14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0278" name="pole tekstowe 69"/>
          <p:cNvSpPr txBox="1">
            <a:spLocks noChangeArrowheads="1"/>
          </p:cNvSpPr>
          <p:nvPr/>
        </p:nvSpPr>
        <p:spPr bwMode="auto">
          <a:xfrm>
            <a:off x="98425" y="4100513"/>
            <a:ext cx="1554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dirty="0">
                <a:solidFill>
                  <a:srgbClr val="FF0000"/>
                </a:solidFill>
                <a:cs typeface="Arial" panose="020B0604020202020204" pitchFamily="34" charset="0"/>
              </a:rPr>
              <a:t>Zgłaszanie zdających (do </a:t>
            </a:r>
            <a:r>
              <a:rPr lang="pl-PL" altLang="pl-PL" sz="1200" dirty="0" smtClean="0">
                <a:solidFill>
                  <a:srgbClr val="FF0000"/>
                </a:solidFill>
                <a:cs typeface="Arial" panose="020B0604020202020204" pitchFamily="34" charset="0"/>
              </a:rPr>
              <a:t>15.09)</a:t>
            </a:r>
            <a:endParaRPr lang="pl-PL" altLang="pl-PL" sz="1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279" name="pole tekstowe 70"/>
          <p:cNvSpPr txBox="1">
            <a:spLocks noChangeArrowheads="1"/>
          </p:cNvSpPr>
          <p:nvPr/>
        </p:nvSpPr>
        <p:spPr bwMode="auto">
          <a:xfrm>
            <a:off x="6691313" y="4527550"/>
            <a:ext cx="19851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dirty="0">
                <a:solidFill>
                  <a:srgbClr val="00B050"/>
                </a:solidFill>
                <a:cs typeface="Arial" panose="020B0604020202020204" pitchFamily="34" charset="0"/>
              </a:rPr>
              <a:t>Zgłaszanie zdających (</a:t>
            </a:r>
            <a:r>
              <a:rPr lang="pl-PL" altLang="pl-PL" sz="1200" dirty="0" smtClean="0">
                <a:solidFill>
                  <a:srgbClr val="00B050"/>
                </a:solidFill>
                <a:cs typeface="Arial" panose="020B0604020202020204" pitchFamily="34" charset="0"/>
              </a:rPr>
              <a:t>do 24</a:t>
            </a:r>
            <a:r>
              <a:rPr lang="pl-PL" altLang="pl-PL" sz="12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72" name="Trójkąt równoramienny 71"/>
          <p:cNvSpPr/>
          <p:nvPr/>
        </p:nvSpPr>
        <p:spPr>
          <a:xfrm rot="13860000" flipH="1" flipV="1">
            <a:off x="2199481" y="5149057"/>
            <a:ext cx="90487" cy="53975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B050"/>
              </a:solidFill>
            </a:endParaRPr>
          </a:p>
        </p:txBody>
      </p:sp>
      <p:sp>
        <p:nvSpPr>
          <p:cNvPr id="11300" name="pole tekstowe 72"/>
          <p:cNvSpPr txBox="1">
            <a:spLocks noChangeArrowheads="1"/>
          </p:cNvSpPr>
          <p:nvPr/>
        </p:nvSpPr>
        <p:spPr bwMode="auto">
          <a:xfrm>
            <a:off x="757238" y="5594350"/>
            <a:ext cx="2071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00B050"/>
                </a:solidFill>
                <a:cs typeface="Arial" panose="020B0604020202020204" pitchFamily="34" charset="0"/>
              </a:rPr>
              <a:t>Egzaminy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(od 17.08)</a:t>
            </a:r>
            <a:endParaRPr lang="pl-PL" altLang="pl-PL" sz="14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74" name="Trójkąt równoramienny 73"/>
          <p:cNvSpPr/>
          <p:nvPr/>
        </p:nvSpPr>
        <p:spPr>
          <a:xfrm rot="4500000" flipH="1" flipV="1">
            <a:off x="6763544" y="2964656"/>
            <a:ext cx="107950" cy="28733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70C0"/>
              </a:solidFill>
            </a:endParaRPr>
          </a:p>
        </p:txBody>
      </p:sp>
      <p:sp>
        <p:nvSpPr>
          <p:cNvPr id="14378" name="pole tekstowe 74"/>
          <p:cNvSpPr txBox="1">
            <a:spLocks noChangeArrowheads="1"/>
          </p:cNvSpPr>
          <p:nvPr/>
        </p:nvSpPr>
        <p:spPr bwMode="auto">
          <a:xfrm>
            <a:off x="6867525" y="28971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200">
                <a:solidFill>
                  <a:schemeClr val="tx2">
                    <a:lumMod val="75000"/>
                  </a:schemeClr>
                </a:solidFill>
              </a:rPr>
              <a:t>Sprawdzenie zamówionych  arkuszy</a:t>
            </a:r>
          </a:p>
        </p:txBody>
      </p:sp>
      <p:sp>
        <p:nvSpPr>
          <p:cNvPr id="76" name="Trójkąt równoramienny 75"/>
          <p:cNvSpPr/>
          <p:nvPr/>
        </p:nvSpPr>
        <p:spPr>
          <a:xfrm rot="13080000" flipH="1" flipV="1">
            <a:off x="2579688" y="5492750"/>
            <a:ext cx="90487" cy="28733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7" name="Trójkąt równoramienny 76"/>
          <p:cNvSpPr/>
          <p:nvPr/>
        </p:nvSpPr>
        <p:spPr>
          <a:xfrm rot="12600000" flipH="1" flipV="1">
            <a:off x="3429000" y="5945188"/>
            <a:ext cx="90488" cy="28892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86" name="pole tekstowe 77"/>
          <p:cNvSpPr txBox="1">
            <a:spLocks noChangeArrowheads="1"/>
          </p:cNvSpPr>
          <p:nvPr/>
        </p:nvSpPr>
        <p:spPr bwMode="auto">
          <a:xfrm>
            <a:off x="1763713" y="5681663"/>
            <a:ext cx="176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>
                <a:solidFill>
                  <a:srgbClr val="00B050"/>
                </a:solidFill>
                <a:cs typeface="Arial" panose="020B0604020202020204" pitchFamily="34" charset="0"/>
              </a:rPr>
              <a:t>Przygotowanie dokumentacji</a:t>
            </a:r>
          </a:p>
        </p:txBody>
      </p:sp>
      <p:sp>
        <p:nvSpPr>
          <p:cNvPr id="10287" name="pole tekstowe 78"/>
          <p:cNvSpPr txBox="1">
            <a:spLocks noChangeArrowheads="1"/>
          </p:cNvSpPr>
          <p:nvPr/>
        </p:nvSpPr>
        <p:spPr bwMode="auto">
          <a:xfrm>
            <a:off x="2627784" y="6165304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dirty="0">
                <a:solidFill>
                  <a:srgbClr val="00B050"/>
                </a:solidFill>
                <a:cs typeface="Arial" panose="020B0604020202020204" pitchFamily="34" charset="0"/>
              </a:rPr>
              <a:t>Powołanie ZN </a:t>
            </a:r>
            <a:r>
              <a:rPr lang="pl-PL" altLang="pl-PL" sz="1200" dirty="0" smtClean="0">
                <a:solidFill>
                  <a:srgbClr val="00B050"/>
                </a:solidFill>
                <a:cs typeface="Arial" panose="020B0604020202020204" pitchFamily="34" charset="0"/>
              </a:rPr>
              <a:t>(do 17.07)</a:t>
            </a:r>
            <a:endParaRPr lang="pl-PL" altLang="pl-PL" sz="12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80" name="Trójkąt równoramienny 79"/>
          <p:cNvSpPr/>
          <p:nvPr/>
        </p:nvSpPr>
        <p:spPr>
          <a:xfrm rot="9480000" flipH="1" flipV="1">
            <a:off x="5195888" y="5892800"/>
            <a:ext cx="90487" cy="28733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89" name="pole tekstowe 80"/>
          <p:cNvSpPr txBox="1">
            <a:spLocks noChangeArrowheads="1"/>
          </p:cNvSpPr>
          <p:nvPr/>
        </p:nvSpPr>
        <p:spPr bwMode="auto">
          <a:xfrm>
            <a:off x="5103813" y="6143625"/>
            <a:ext cx="27955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>
                <a:solidFill>
                  <a:srgbClr val="00B050"/>
                </a:solidFill>
                <a:cs typeface="Arial" panose="020B0604020202020204" pitchFamily="34" charset="0"/>
              </a:rPr>
              <a:t>Sporządzanie harmonogramów pracy OE</a:t>
            </a:r>
          </a:p>
        </p:txBody>
      </p:sp>
      <p:sp>
        <p:nvSpPr>
          <p:cNvPr id="82" name="Trójkąt równoramienny 81"/>
          <p:cNvSpPr/>
          <p:nvPr/>
        </p:nvSpPr>
        <p:spPr>
          <a:xfrm rot="10680000" flipH="1" flipV="1">
            <a:off x="4624388" y="6048375"/>
            <a:ext cx="90487" cy="28892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91" name="pole tekstowe 82"/>
          <p:cNvSpPr txBox="1">
            <a:spLocks noChangeArrowheads="1"/>
          </p:cNvSpPr>
          <p:nvPr/>
        </p:nvSpPr>
        <p:spPr bwMode="auto">
          <a:xfrm>
            <a:off x="3708400" y="6276975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>
                <a:solidFill>
                  <a:srgbClr val="00B050"/>
                </a:solidFill>
                <a:cs typeface="Arial" panose="020B0604020202020204" pitchFamily="34" charset="0"/>
              </a:rPr>
              <a:t>Sprawdzenie zamówionych  arkuszy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A1B3B-93FB-48E3-9FD0-88D99FFAB6C8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10250" grpId="0"/>
      <p:bldP spid="10251" grpId="0"/>
      <p:bldP spid="31" grpId="0" animBg="1"/>
      <p:bldP spid="10253" grpId="0"/>
      <p:bldP spid="33" grpId="0" animBg="1"/>
      <p:bldP spid="35" grpId="0" animBg="1"/>
      <p:bldP spid="10256" grpId="0"/>
      <p:bldP spid="39" grpId="0" animBg="1"/>
      <p:bldP spid="10260" grpId="0"/>
      <p:bldP spid="47" grpId="0" animBg="1"/>
      <p:bldP spid="14361" grpId="0"/>
      <p:bldP spid="50" grpId="0" animBg="1"/>
      <p:bldP spid="51" grpId="0" animBg="1"/>
      <p:bldP spid="14364" grpId="0"/>
      <p:bldP spid="14365" grpId="0"/>
      <p:bldP spid="65" grpId="0" animBg="1"/>
      <p:bldP spid="10278" grpId="0"/>
      <p:bldP spid="10279" grpId="0"/>
      <p:bldP spid="74" grpId="0" animBg="1"/>
      <p:bldP spid="14378" grpId="0"/>
      <p:bldP spid="76" grpId="0" animBg="1"/>
      <p:bldP spid="77" grpId="0" animBg="1"/>
      <p:bldP spid="10286" grpId="0"/>
      <p:bldP spid="10287" grpId="0"/>
      <p:bldP spid="80" grpId="0" animBg="1"/>
      <p:bldP spid="10289" grpId="0"/>
      <p:bldP spid="82" grpId="0" animBg="1"/>
      <p:bldP spid="102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>
          <a:xfrm>
            <a:off x="611188" y="188032"/>
            <a:ext cx="8075612" cy="1143000"/>
          </a:xfrm>
        </p:spPr>
        <p:txBody>
          <a:bodyPr>
            <a:normAutofit/>
          </a:bodyPr>
          <a:lstStyle/>
          <a:p>
            <a:r>
              <a:rPr lang="pl-PL" altLang="pl-PL" sz="3200" dirty="0" smtClean="0"/>
              <a:t>Umowy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00133"/>
            <a:ext cx="6984776" cy="518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690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44060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9" y="1710747"/>
            <a:ext cx="870371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841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11188" y="155859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7DBA"/>
              </a:buClr>
              <a:buSzPct val="120000"/>
              <a:buFont typeface="Wingdings" panose="05000000000000000000" pitchFamily="2" charset="2"/>
              <a:buChar char="q"/>
              <a:defRPr lang="pl-PL"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l-PL" altLang="pl-PL" smtClean="0"/>
              <a:t>Umowy z egzaminatorami i asystentami </a:t>
            </a:r>
            <a:r>
              <a:rPr lang="pl-PL" altLang="pl-PL" b="1" smtClean="0">
                <a:solidFill>
                  <a:srgbClr val="0070C0"/>
                </a:solidFill>
              </a:rPr>
              <a:t>muszą</a:t>
            </a:r>
            <a:r>
              <a:rPr lang="pl-PL" altLang="pl-PL" smtClean="0"/>
              <a:t> być wygenerowane przed egzaminem</a:t>
            </a:r>
            <a:endParaRPr lang="pl-PL" alt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6053827" cy="1269251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051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5277094"/>
              </p:ext>
            </p:extLst>
          </p:nvPr>
        </p:nvGraphicFramePr>
        <p:xfrm>
          <a:off x="592138" y="1412875"/>
          <a:ext cx="8075612" cy="456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036"/>
                <a:gridCol w="2098576"/>
              </a:tblGrid>
              <a:tr h="720203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Sprawdzić zamówione arkusze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Powołać i przeszkolić</a:t>
                      </a:r>
                      <a:r>
                        <a:rPr lang="pl-PL" altLang="pl-PL" sz="20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zespoły nadzorujące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Odebrać naklejki dla zdających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dokumentację do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Wprowadzić i sprawdzić dane w systemie umów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pisemną egzaminu i spakować dokumentację w sali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17" name="Obraz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401763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hlinkClick r:id="rId4" action="ppaction://hlinksldjump"/>
          </p:cNvPr>
          <p:cNvSpPr txBox="1"/>
          <p:nvPr/>
        </p:nvSpPr>
        <p:spPr>
          <a:xfrm>
            <a:off x="6992938" y="3841750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WWW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046913" y="2205038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Pisemny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8172400" y="220486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0" name="Prostokąt 9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" name="Trójkąt równoramienny 11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8172400" y="254449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4" name="Prostokąt 13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Trójkąt równoramienny 15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pic>
        <p:nvPicPr>
          <p:cNvPr id="12324" name="Picture 5" descr="ok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60" y="2532063"/>
            <a:ext cx="1793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trzałka w prawo 18"/>
          <p:cNvSpPr/>
          <p:nvPr/>
        </p:nvSpPr>
        <p:spPr>
          <a:xfrm>
            <a:off x="7046913" y="2455863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Praktyczny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735638" y="2230438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</a:t>
            </a:r>
            <a:r>
              <a:rPr lang="pl-PL" sz="1400" b="1" dirty="0" smtClean="0"/>
              <a:t> na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/>
              <a:t>stronie WWW</a:t>
            </a:r>
          </a:p>
        </p:txBody>
      </p:sp>
      <p:sp>
        <p:nvSpPr>
          <p:cNvPr id="2" name="Prostokąt zaokrąglony 1">
            <a:hlinkClick r:id="rId4" action="ppaction://hlinksldjump"/>
          </p:cNvPr>
          <p:cNvSpPr/>
          <p:nvPr/>
        </p:nvSpPr>
        <p:spPr>
          <a:xfrm>
            <a:off x="673258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7270750" y="3141663"/>
            <a:ext cx="504825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781843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5" name="Obraz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3" y="5399118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010" b="90878"/>
          <a:stretch/>
        </p:blipFill>
        <p:spPr>
          <a:xfrm>
            <a:off x="6588224" y="4582552"/>
            <a:ext cx="2016000" cy="41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pole tekstowe 25"/>
          <p:cNvSpPr txBox="1"/>
          <p:nvPr/>
        </p:nvSpPr>
        <p:spPr>
          <a:xfrm>
            <a:off x="611560" y="134076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11560" y="216953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613431" y="2895026"/>
            <a:ext cx="3759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613431" y="3708321"/>
            <a:ext cx="3759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613431" y="4496939"/>
            <a:ext cx="3759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548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Odebranie przesyłki z arkuszami egzaminacyjnymi i kartami odpowiedzi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pl-PL" dirty="0"/>
              <a:t>p</a:t>
            </a:r>
            <a:r>
              <a:rPr lang="pl-PL" dirty="0" smtClean="0"/>
              <a:t>rzesyłka dostarczana w dniu egzaminu od 6.30 – 8.00</a:t>
            </a:r>
          </a:p>
          <a:p>
            <a:pPr>
              <a:spcBef>
                <a:spcPts val="1800"/>
              </a:spcBef>
            </a:pPr>
            <a:r>
              <a:rPr lang="pl-PL" dirty="0" smtClean="0"/>
              <a:t>przesyłkę odbiera przewodniczący </a:t>
            </a:r>
            <a:r>
              <a:rPr lang="pl-PL" dirty="0"/>
              <a:t>ZE lub pisemnie upoważniony przez niego zastępca/członek ZE w obecności innego członka tego </a:t>
            </a:r>
            <a:r>
              <a:rPr lang="pl-PL" dirty="0" smtClean="0"/>
              <a:t>zespołu </a:t>
            </a:r>
          </a:p>
          <a:p>
            <a:pPr>
              <a:spcBef>
                <a:spcPts val="1800"/>
              </a:spcBef>
            </a:pPr>
            <a:r>
              <a:rPr lang="pl-PL" dirty="0"/>
              <a:t>n</a:t>
            </a:r>
            <a:r>
              <a:rPr lang="pl-PL" dirty="0" smtClean="0"/>
              <a:t>ależy sprawdzić zgodność </a:t>
            </a:r>
            <a:r>
              <a:rPr lang="pl-PL" dirty="0"/>
              <a:t>zawartości przesyłki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zapotrzebowaniem, </a:t>
            </a:r>
            <a:r>
              <a:rPr lang="pl-PL" dirty="0" smtClean="0"/>
              <a:t>a następnie zabezpieczyć </a:t>
            </a:r>
            <a:r>
              <a:rPr lang="pl-PL" dirty="0"/>
              <a:t>pakiety z arkuszami egzaminacyjnymi i kartami odpowiedzi przed nieuprawnionym ujawnieniem w szafie metalowej lub sejfie </a:t>
            </a:r>
            <a:endParaRPr lang="pl-PL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765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Egzamin z wykorzystaniem </a:t>
            </a:r>
            <a:r>
              <a:rPr lang="pl-PL" dirty="0"/>
              <a:t>elektronicznego</a:t>
            </a:r>
            <a:br>
              <a:rPr lang="pl-PL" dirty="0"/>
            </a:br>
            <a:r>
              <a:rPr lang="pl-PL" dirty="0" smtClean="0"/>
              <a:t>systemu egzaminacyjnego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853136"/>
          </a:xfrm>
        </p:spPr>
        <p:txBody>
          <a:bodyPr/>
          <a:lstStyle/>
          <a:p>
            <a:r>
              <a:rPr lang="pl-PL" dirty="0"/>
              <a:t>PZE </a:t>
            </a:r>
            <a:r>
              <a:rPr lang="pl-PL" dirty="0" smtClean="0"/>
              <a:t>pobiera przed egzaminem z serwisu SMOK, </a:t>
            </a:r>
            <a:r>
              <a:rPr lang="pl-PL" dirty="0"/>
              <a:t>zadania egzaminacyjne w wersji elektronicznej i po sprawdzeniu zgodności nazw plików z </a:t>
            </a:r>
            <a:r>
              <a:rPr lang="pl-PL" dirty="0" smtClean="0"/>
              <a:t>zapotrzebowaniem przekazuje </a:t>
            </a:r>
            <a:r>
              <a:rPr lang="pl-PL" dirty="0"/>
              <a:t>je operatorowi egzaminu w celu wgrania do </a:t>
            </a:r>
            <a:r>
              <a:rPr lang="pl-PL" dirty="0" smtClean="0"/>
              <a:t>WSE</a:t>
            </a:r>
            <a:endParaRPr lang="pl-PL" dirty="0"/>
          </a:p>
          <a:p>
            <a:r>
              <a:rPr lang="pl-PL" dirty="0" smtClean="0"/>
              <a:t>w </a:t>
            </a:r>
            <a:r>
              <a:rPr lang="pl-PL" dirty="0"/>
              <a:t>dniu egzaminu, ok. 15 minut przed rozpoczęciem części </a:t>
            </a:r>
            <a:r>
              <a:rPr lang="pl-PL" dirty="0" smtClean="0"/>
              <a:t>pisemnej, PZE pobiera ze SMOK-a hasło </a:t>
            </a:r>
            <a:r>
              <a:rPr lang="pl-PL" dirty="0"/>
              <a:t>do pliku z zadaniami egzaminacyjnymi, przygotowuje kartkę zawierającą hasło i przekazuje ją przewodniczącemu ZN w sali egzaminacyjnej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obecności </a:t>
            </a:r>
            <a:r>
              <a:rPr lang="pl-PL" dirty="0" smtClean="0"/>
              <a:t>zdających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167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116632"/>
            <a:ext cx="80756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3200" dirty="0"/>
              <a:t>Rozpoczęcie </a:t>
            </a:r>
            <a:r>
              <a:rPr lang="pl-PL" sz="3200" dirty="0" smtClean="0"/>
              <a:t>części pisemnej egzaminu</a:t>
            </a:r>
            <a:endParaRPr lang="pl-PL" sz="3200" dirty="0"/>
          </a:p>
        </p:txBody>
      </p:sp>
      <p:sp>
        <p:nvSpPr>
          <p:cNvPr id="12" name="Pięciokąt 11"/>
          <p:cNvSpPr/>
          <p:nvPr/>
        </p:nvSpPr>
        <p:spPr>
          <a:xfrm>
            <a:off x="498972" y="1305142"/>
            <a:ext cx="1980000" cy="936104"/>
          </a:xfrm>
          <a:prstGeom prst="homePlate">
            <a:avLst>
              <a:gd name="adj" fmla="val 2710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Około </a:t>
            </a:r>
          </a:p>
          <a:p>
            <a:pPr algn="ctr">
              <a:defRPr/>
            </a:pPr>
            <a:r>
              <a:rPr lang="pl-PL" sz="1600" dirty="0"/>
              <a:t>45 min przed wyznaczoną na egzamin godziną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2511094" y="1261446"/>
            <a:ext cx="6404306" cy="1106520"/>
          </a:xfrm>
          <a:prstGeom prst="roundRect">
            <a:avLst/>
          </a:prstGeom>
          <a:solidFill>
            <a:srgbClr val="C9D4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Przekazanie PZN dokumentacji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Sprawdzenie dokumentu tożsamości i upoważnienia obserwatora 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Ewentualne uzupełnienie składów ZN</a:t>
            </a:r>
          </a:p>
        </p:txBody>
      </p:sp>
      <p:sp>
        <p:nvSpPr>
          <p:cNvPr id="18" name="Pięciokąt 17"/>
          <p:cNvSpPr/>
          <p:nvPr/>
        </p:nvSpPr>
        <p:spPr>
          <a:xfrm>
            <a:off x="498972" y="2613323"/>
            <a:ext cx="1980000" cy="936104"/>
          </a:xfrm>
          <a:prstGeom prst="homePlate">
            <a:avLst>
              <a:gd name="adj" fmla="val 2710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Około </a:t>
            </a:r>
          </a:p>
          <a:p>
            <a:pPr algn="ctr">
              <a:defRPr/>
            </a:pPr>
            <a:r>
              <a:rPr lang="pl-PL" sz="1600" dirty="0"/>
              <a:t>20 min wyznaczoną na egzamin godziną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2511094" y="2576210"/>
            <a:ext cx="6404306" cy="1093381"/>
          </a:xfrm>
          <a:prstGeom prst="roundRect">
            <a:avLst/>
          </a:prstGeom>
          <a:solidFill>
            <a:srgbClr val="C9D4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Wpuszczanie zdających do </a:t>
            </a:r>
            <a:r>
              <a:rPr lang="pl-PL" sz="1700" dirty="0" err="1">
                <a:solidFill>
                  <a:srgbClr val="002060"/>
                </a:solidFill>
              </a:rPr>
              <a:t>sal</a:t>
            </a:r>
            <a:r>
              <a:rPr lang="pl-PL" sz="1700" dirty="0">
                <a:solidFill>
                  <a:srgbClr val="002060"/>
                </a:solidFill>
              </a:rPr>
              <a:t> (sprawdzenie </a:t>
            </a:r>
            <a:r>
              <a:rPr lang="pl-PL" sz="1700" dirty="0" smtClean="0">
                <a:solidFill>
                  <a:srgbClr val="002060"/>
                </a:solidFill>
              </a:rPr>
              <a:t>tożsamości i </a:t>
            </a:r>
            <a:r>
              <a:rPr lang="pl-PL" sz="1700" dirty="0">
                <a:solidFill>
                  <a:srgbClr val="002060"/>
                </a:solidFill>
              </a:rPr>
              <a:t>odnotowanie obecności)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Przekazanie kart odpowiedzi i arkuszy egzaminacyjnych do </a:t>
            </a:r>
            <a:r>
              <a:rPr lang="pl-PL" sz="1700" dirty="0" err="1">
                <a:solidFill>
                  <a:srgbClr val="002060"/>
                </a:solidFill>
              </a:rPr>
              <a:t>sal</a:t>
            </a:r>
            <a:endParaRPr lang="pl-PL" sz="1700" dirty="0">
              <a:solidFill>
                <a:srgbClr val="002060"/>
              </a:solidFill>
            </a:endParaRPr>
          </a:p>
        </p:txBody>
      </p:sp>
      <p:sp>
        <p:nvSpPr>
          <p:cNvPr id="20" name="Pięciokąt 19"/>
          <p:cNvSpPr/>
          <p:nvPr/>
        </p:nvSpPr>
        <p:spPr>
          <a:xfrm>
            <a:off x="498972" y="4016615"/>
            <a:ext cx="1980000" cy="936104"/>
          </a:xfrm>
          <a:prstGeom prst="homePlate">
            <a:avLst>
              <a:gd name="adj" fmla="val 2710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solidFill>
                  <a:srgbClr val="FFFF00"/>
                </a:solidFill>
              </a:rPr>
              <a:t>Wyznaczona</a:t>
            </a:r>
          </a:p>
          <a:p>
            <a:pPr algn="ctr">
              <a:defRPr/>
            </a:pPr>
            <a:r>
              <a:rPr lang="pl-PL" sz="1600" b="1" dirty="0">
                <a:solidFill>
                  <a:srgbClr val="FFFF00"/>
                </a:solidFill>
              </a:rPr>
              <a:t>godzina</a:t>
            </a:r>
          </a:p>
        </p:txBody>
      </p:sp>
      <p:sp>
        <p:nvSpPr>
          <p:cNvPr id="21" name="Pięciokąt 20"/>
          <p:cNvSpPr/>
          <p:nvPr/>
        </p:nvSpPr>
        <p:spPr>
          <a:xfrm>
            <a:off x="498972" y="5459576"/>
            <a:ext cx="1980000" cy="936104"/>
          </a:xfrm>
          <a:prstGeom prst="homePlate">
            <a:avLst>
              <a:gd name="adj" fmla="val 2710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Około </a:t>
            </a:r>
            <a:r>
              <a:rPr lang="pl-PL" sz="1600" dirty="0" smtClean="0"/>
              <a:t>10 </a:t>
            </a:r>
            <a:r>
              <a:rPr lang="pl-PL" sz="1600" dirty="0"/>
              <a:t>min  po wyznaczonej godzinie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2511094" y="3781727"/>
            <a:ext cx="6404306" cy="1488144"/>
          </a:xfrm>
          <a:prstGeom prst="roundRect">
            <a:avLst/>
          </a:prstGeom>
          <a:solidFill>
            <a:srgbClr val="C9D4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700" b="1" dirty="0">
                <a:solidFill>
                  <a:srgbClr val="002060"/>
                </a:solidFill>
              </a:rPr>
              <a:t>Rozdanie kart odpowiedzi i arkuszy egzaminacyjnych zdającym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Sprawdzenie kompletności arkuszy egzaminacyjnych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Ewentualna wymiana </a:t>
            </a:r>
            <a:r>
              <a:rPr lang="pl-PL" sz="1700" dirty="0" smtClean="0">
                <a:solidFill>
                  <a:srgbClr val="002060"/>
                </a:solidFill>
              </a:rPr>
              <a:t>lub </a:t>
            </a:r>
            <a:r>
              <a:rPr lang="pl-PL" sz="1700" dirty="0">
                <a:solidFill>
                  <a:srgbClr val="002060"/>
                </a:solidFill>
              </a:rPr>
              <a:t>za zgodą dyr. OKE powielenie arkuszy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Zapoznanie się zdających z instrukcją i naklejenie naklejek z nr PESEL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2511094" y="5422463"/>
            <a:ext cx="6404306" cy="1052949"/>
          </a:xfrm>
          <a:prstGeom prst="roundRect">
            <a:avLst/>
          </a:prstGeom>
          <a:solidFill>
            <a:srgbClr val="C9D4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Zapisanie w widocznym miejscu godziny rozpoczęcia i zakończenia egzaminu </a:t>
            </a:r>
          </a:p>
        </p:txBody>
      </p:sp>
      <p:sp>
        <p:nvSpPr>
          <p:cNvPr id="11" name="Strzałka zakrzywiona w prawo 10"/>
          <p:cNvSpPr/>
          <p:nvPr/>
        </p:nvSpPr>
        <p:spPr>
          <a:xfrm>
            <a:off x="179512" y="1773982"/>
            <a:ext cx="287338" cy="12239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Strzałka zakrzywiona w prawo 12"/>
          <p:cNvSpPr/>
          <p:nvPr/>
        </p:nvSpPr>
        <p:spPr>
          <a:xfrm>
            <a:off x="179512" y="3191619"/>
            <a:ext cx="287338" cy="12239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Strzałka zakrzywiona w prawo 13"/>
          <p:cNvSpPr/>
          <p:nvPr/>
        </p:nvSpPr>
        <p:spPr>
          <a:xfrm>
            <a:off x="179512" y="4618782"/>
            <a:ext cx="287338" cy="12239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341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6850" y="584200"/>
            <a:ext cx="8496300" cy="793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Osoby uprawnione do przebywania w sali podczas części pisemnej egzaminu zawodowego</a:t>
            </a:r>
            <a:endParaRPr lang="pl-PL" dirty="0"/>
          </a:p>
        </p:txBody>
      </p:sp>
      <p:sp>
        <p:nvSpPr>
          <p:cNvPr id="4" name="Chmurka 3"/>
          <p:cNvSpPr/>
          <p:nvPr/>
        </p:nvSpPr>
        <p:spPr>
          <a:xfrm>
            <a:off x="514350" y="1617663"/>
            <a:ext cx="8086725" cy="48244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4820" name="Grupa 12"/>
          <p:cNvGrpSpPr>
            <a:grpSpLocks/>
          </p:cNvGrpSpPr>
          <p:nvPr/>
        </p:nvGrpSpPr>
        <p:grpSpPr bwMode="auto">
          <a:xfrm>
            <a:off x="2628900" y="1841500"/>
            <a:ext cx="2165350" cy="1835150"/>
            <a:chOff x="1068898" y="1802541"/>
            <a:chExt cx="2165949" cy="1835217"/>
          </a:xfrm>
        </p:grpSpPr>
        <p:pic>
          <p:nvPicPr>
            <p:cNvPr id="34842" name="Picture 3" descr="D:\@Passport_Gosia\Szkolenia\Rysunki\Ludziki\dwa_ludzik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716" y="1802541"/>
              <a:ext cx="12065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ole tekstowe 6"/>
            <p:cNvSpPr txBox="1"/>
            <p:nvPr/>
          </p:nvSpPr>
          <p:spPr>
            <a:xfrm>
              <a:off x="1068898" y="2807466"/>
              <a:ext cx="2165949" cy="8302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7345D"/>
                  </a:solidFill>
                  <a:latin typeface="+mj-lt"/>
                </a:rPr>
                <a:t>Osoby wchodzące </a:t>
              </a:r>
              <a:br>
                <a:rPr lang="pl-PL" sz="1600" dirty="0">
                  <a:solidFill>
                    <a:srgbClr val="07345D"/>
                  </a:solidFill>
                  <a:latin typeface="+mj-lt"/>
                </a:rPr>
              </a:br>
              <a:r>
                <a:rPr lang="pl-PL" sz="1600" dirty="0">
                  <a:solidFill>
                    <a:srgbClr val="07345D"/>
                  </a:solidFill>
                  <a:latin typeface="+mj-lt"/>
                </a:rPr>
                <a:t>w skład ZN zatrudnione w szkole/placówce</a:t>
              </a:r>
            </a:p>
          </p:txBody>
        </p:sp>
      </p:grpSp>
      <p:grpSp>
        <p:nvGrpSpPr>
          <p:cNvPr id="16" name="Grupa 15"/>
          <p:cNvGrpSpPr>
            <a:grpSpLocks/>
          </p:cNvGrpSpPr>
          <p:nvPr/>
        </p:nvGrpSpPr>
        <p:grpSpPr bwMode="auto">
          <a:xfrm>
            <a:off x="6012160" y="3604367"/>
            <a:ext cx="1495425" cy="1195387"/>
            <a:chOff x="5320145" y="1504489"/>
            <a:chExt cx="1496291" cy="1194877"/>
          </a:xfrm>
        </p:grpSpPr>
        <p:pic>
          <p:nvPicPr>
            <p:cNvPr id="34840" name="Picture 2" descr="E:\@Passport_Gosia\Konferencje\Prezentacje\Zima 2014\Rysunki gotowe\obserwato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595" y="1504489"/>
              <a:ext cx="987425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pole tekstowe 17"/>
            <p:cNvSpPr txBox="1"/>
            <p:nvPr/>
          </p:nvSpPr>
          <p:spPr>
            <a:xfrm>
              <a:off x="5320145" y="2361373"/>
              <a:ext cx="1496291" cy="337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B936C"/>
                  </a:solidFill>
                  <a:latin typeface="+mj-lt"/>
                </a:rPr>
                <a:t>Obserwator</a:t>
              </a:r>
            </a:p>
          </p:txBody>
        </p:sp>
      </p:grpSp>
      <p:pic>
        <p:nvPicPr>
          <p:cNvPr id="34822" name="Picture 10" descr="D:\@Passport_Gosia\Szkolenia\Rysunki\Ludziki\jeden_ludzik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767013"/>
            <a:ext cx="457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814888" y="2268538"/>
            <a:ext cx="42211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>
                <a:solidFill>
                  <a:srgbClr val="002060"/>
                </a:solidFill>
                <a:latin typeface="+mj-lt"/>
              </a:rPr>
              <a:t>Osoba z zewnątrz: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pl-PL" sz="1600" dirty="0" smtClean="0">
                <a:solidFill>
                  <a:srgbClr val="07345D"/>
                </a:solidFill>
                <a:latin typeface="+mj-lt"/>
              </a:rPr>
              <a:t>nauczyciele </a:t>
            </a:r>
            <a:r>
              <a:rPr lang="pl-PL" sz="1600" dirty="0">
                <a:solidFill>
                  <a:srgbClr val="07345D"/>
                </a:solidFill>
                <a:latin typeface="+mj-lt"/>
              </a:rPr>
              <a:t>zatrudnieni </a:t>
            </a:r>
            <a:br>
              <a:rPr lang="pl-PL" sz="1600" dirty="0">
                <a:solidFill>
                  <a:srgbClr val="07345D"/>
                </a:solidFill>
                <a:latin typeface="+mj-lt"/>
              </a:rPr>
            </a:br>
            <a:r>
              <a:rPr lang="pl-PL" sz="1600" dirty="0">
                <a:solidFill>
                  <a:srgbClr val="07345D"/>
                </a:solidFill>
                <a:latin typeface="+mj-lt"/>
              </a:rPr>
              <a:t>w innej szkole – członkowie ZN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3654425" y="5916613"/>
            <a:ext cx="2082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0B936C"/>
                </a:solidFill>
                <a:latin typeface="+mj-lt"/>
              </a:rPr>
              <a:t>Zdający </a:t>
            </a:r>
          </a:p>
        </p:txBody>
      </p:sp>
      <p:grpSp>
        <p:nvGrpSpPr>
          <p:cNvPr id="34826" name="Grupa 30"/>
          <p:cNvGrpSpPr>
            <a:grpSpLocks/>
          </p:cNvGrpSpPr>
          <p:nvPr/>
        </p:nvGrpSpPr>
        <p:grpSpPr bwMode="auto">
          <a:xfrm>
            <a:off x="3606800" y="3817938"/>
            <a:ext cx="1992313" cy="2062162"/>
            <a:chOff x="3347389" y="3535243"/>
            <a:chExt cx="1991946" cy="2061502"/>
          </a:xfrm>
        </p:grpSpPr>
        <p:pic>
          <p:nvPicPr>
            <p:cNvPr id="34833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457" y="3535243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4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354" y="3637758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5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262" y="4516745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6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071" y="4024054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7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835" y="4485214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8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389" y="3535244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9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931" y="4232966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a 26"/>
          <p:cNvGrpSpPr>
            <a:grpSpLocks/>
          </p:cNvGrpSpPr>
          <p:nvPr/>
        </p:nvGrpSpPr>
        <p:grpSpPr bwMode="auto">
          <a:xfrm>
            <a:off x="755576" y="3212975"/>
            <a:ext cx="1905000" cy="2080917"/>
            <a:chOff x="837944" y="3520338"/>
            <a:chExt cx="1619884" cy="1743748"/>
          </a:xfrm>
        </p:grpSpPr>
        <p:sp>
          <p:nvSpPr>
            <p:cNvPr id="19" name="pole tekstowe 18"/>
            <p:cNvSpPr txBox="1"/>
            <p:nvPr/>
          </p:nvSpPr>
          <p:spPr>
            <a:xfrm>
              <a:off x="837944" y="3520338"/>
              <a:ext cx="1619884" cy="6970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B936C"/>
                  </a:solidFill>
                  <a:latin typeface="+mj-lt"/>
                </a:rPr>
                <a:t>Dyrektor szkoły/placówki lub powołany zastępca</a:t>
              </a:r>
            </a:p>
          </p:txBody>
        </p:sp>
        <p:pic>
          <p:nvPicPr>
            <p:cNvPr id="34832" name="Picture 2" descr="D:\@Passport_Gosia\Szkolenia\Rysunki\Rysunki gotowe_jesien_2013\Stary-nowy\nowy bez teczki właściw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559" y="4184086"/>
              <a:ext cx="763373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400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@Passport_Gosia\Konferencje\Prezentacje\Wiosna_2014\Rysunki\egz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016250"/>
            <a:ext cx="25209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14338" y="419100"/>
            <a:ext cx="7785100" cy="1649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 smtClean="0"/>
              <a:t>Pakowanie kart odpowiedzi po zakończeniu etapu/części pisemnej egzaminu</a:t>
            </a:r>
            <a:br>
              <a:rPr lang="pl-PL" dirty="0" smtClean="0"/>
            </a:br>
            <a:endParaRPr lang="pl-PL" dirty="0"/>
          </a:p>
        </p:txBody>
      </p:sp>
      <p:grpSp>
        <p:nvGrpSpPr>
          <p:cNvPr id="37892" name="Grupa 24"/>
          <p:cNvGrpSpPr>
            <a:grpSpLocks/>
          </p:cNvGrpSpPr>
          <p:nvPr/>
        </p:nvGrpSpPr>
        <p:grpSpPr bwMode="auto">
          <a:xfrm>
            <a:off x="4595813" y="2698750"/>
            <a:ext cx="3267075" cy="2459038"/>
            <a:chOff x="4595541" y="2047330"/>
            <a:chExt cx="3267855" cy="2458384"/>
          </a:xfrm>
        </p:grpSpPr>
        <p:pic>
          <p:nvPicPr>
            <p:cNvPr id="37925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91"/>
            <a:stretch>
              <a:fillRect/>
            </a:stretch>
          </p:blipFill>
          <p:spPr bwMode="auto">
            <a:xfrm>
              <a:off x="4595541" y="2047330"/>
              <a:ext cx="3267855" cy="245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26" name="Grupa 20"/>
            <p:cNvGrpSpPr>
              <a:grpSpLocks/>
            </p:cNvGrpSpPr>
            <p:nvPr/>
          </p:nvGrpSpPr>
          <p:grpSpPr bwMode="auto">
            <a:xfrm>
              <a:off x="5250966" y="2286000"/>
              <a:ext cx="2270296" cy="1931830"/>
              <a:chOff x="4499992" y="1412775"/>
              <a:chExt cx="4398523" cy="2023106"/>
            </a:xfrm>
          </p:grpSpPr>
          <p:sp>
            <p:nvSpPr>
              <p:cNvPr id="7" name="Prostokąt 6"/>
              <p:cNvSpPr/>
              <p:nvPr/>
            </p:nvSpPr>
            <p:spPr>
              <a:xfrm>
                <a:off x="4500705" y="1412138"/>
                <a:ext cx="4399242" cy="20243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8" name="Prostokąt 7"/>
              <p:cNvSpPr/>
              <p:nvPr/>
            </p:nvSpPr>
            <p:spPr>
              <a:xfrm>
                <a:off x="6014290" y="2204944"/>
                <a:ext cx="2448809" cy="5767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</p:grpSp>
      <p:sp>
        <p:nvSpPr>
          <p:cNvPr id="11" name="Trójkąt prostokątny 10"/>
          <p:cNvSpPr/>
          <p:nvPr/>
        </p:nvSpPr>
        <p:spPr>
          <a:xfrm flipH="1" flipV="1">
            <a:off x="7405688" y="2735263"/>
            <a:ext cx="374650" cy="47942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7894" name="Picture 2" descr="D:\@Passport_Gosia\Konferencje\Prezentacje\Wiosna_2014\Rysunki\02040153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792" b="28235"/>
          <a:stretch>
            <a:fillRect/>
          </a:stretch>
        </p:blipFill>
        <p:spPr bwMode="auto">
          <a:xfrm rot="979222">
            <a:off x="7907338" y="3214688"/>
            <a:ext cx="8620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21"/>
          <p:cNvSpPr txBox="1"/>
          <p:nvPr/>
        </p:nvSpPr>
        <p:spPr>
          <a:xfrm>
            <a:off x="5248275" y="2982913"/>
            <a:ext cx="23241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600" dirty="0">
                <a:latin typeface="+mj-lt"/>
              </a:rPr>
              <a:t>EGZAMIN POTWIERDZAJACY KWALIFIKACJE ZAWODOWE</a:t>
            </a:r>
          </a:p>
          <a:p>
            <a:pPr algn="ctr">
              <a:defRPr/>
            </a:pPr>
            <a:r>
              <a:rPr lang="pl-PL" sz="600" dirty="0">
                <a:latin typeface="+mj-lt"/>
              </a:rPr>
              <a:t>Czerwiec 2014</a:t>
            </a:r>
          </a:p>
          <a:p>
            <a:pPr algn="ctr">
              <a:defRPr/>
            </a:pPr>
            <a:r>
              <a:rPr lang="pl-PL" sz="600" dirty="0">
                <a:latin typeface="+mj-lt"/>
              </a:rPr>
              <a:t>Etap pisemny</a:t>
            </a:r>
          </a:p>
          <a:p>
            <a:pPr algn="ctr">
              <a:defRPr/>
            </a:pPr>
            <a:r>
              <a:rPr lang="pl-PL" sz="600" dirty="0">
                <a:latin typeface="+mj-lt"/>
              </a:rPr>
              <a:t>KARTY ODPOWIEDZI</a:t>
            </a:r>
          </a:p>
          <a:p>
            <a:pPr>
              <a:defRPr/>
            </a:pPr>
            <a:r>
              <a:rPr lang="pl-PL" sz="600" dirty="0">
                <a:latin typeface="+mj-lt"/>
              </a:rPr>
              <a:t>Kod ośrodka egzaminacyjnego</a:t>
            </a:r>
          </a:p>
          <a:p>
            <a:pPr>
              <a:defRPr/>
            </a:pPr>
            <a:r>
              <a:rPr lang="pl-PL" sz="600" dirty="0">
                <a:latin typeface="+mj-lt"/>
              </a:rPr>
              <a:t>Nazwa i adres szkoły</a:t>
            </a:r>
          </a:p>
          <a:p>
            <a:pPr>
              <a:defRPr/>
            </a:pPr>
            <a:r>
              <a:rPr lang="pl-PL" sz="600" dirty="0">
                <a:latin typeface="+mj-lt"/>
              </a:rPr>
              <a:t>Data </a:t>
            </a:r>
          </a:p>
          <a:p>
            <a:pPr>
              <a:defRPr/>
            </a:pPr>
            <a:endParaRPr lang="pl-PL" sz="600" dirty="0">
              <a:latin typeface="+mj-lt"/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5259388" y="3678238"/>
          <a:ext cx="2243137" cy="115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76"/>
                <a:gridCol w="1043218"/>
                <a:gridCol w="656843"/>
              </a:tblGrid>
              <a:tr h="304588">
                <a:tc>
                  <a:txBody>
                    <a:bodyPr/>
                    <a:lstStyle/>
                    <a:p>
                      <a:r>
                        <a:rPr lang="pl-PL" sz="7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Symbol</a:t>
                      </a:r>
                      <a:r>
                        <a:rPr lang="pl-PL" sz="7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zawodu</a:t>
                      </a:r>
                      <a:endParaRPr lang="pl-PL" sz="7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7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Nazwa zawodu</a:t>
                      </a:r>
                      <a:endParaRPr lang="pl-PL" sz="7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7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Liczba kart odpowiedzi</a:t>
                      </a:r>
                      <a:endParaRPr lang="pl-PL" sz="7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175"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175"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175"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175"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645" marB="4564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 rot="19695217">
            <a:off x="2905125" y="3216275"/>
            <a:ext cx="43576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Zaklejać w obecności</a:t>
            </a:r>
            <a:b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</a:b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co najmniej 2 zdających</a:t>
            </a:r>
          </a:p>
        </p:txBody>
      </p:sp>
      <p:pic>
        <p:nvPicPr>
          <p:cNvPr id="50" name="Picture 6" descr="D:\@Passport_Gosia\Sesja_2014\2014_EK_2\T_masazysta\rysunki\ręka ni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3086100"/>
            <a:ext cx="546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 descr="D:\@Passport_Gosia\Sesja_2014\2014_EK_2\T_masazysta\rysunki\ręka ni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3128963"/>
            <a:ext cx="5461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036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41545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42174178"/>
              </p:ext>
            </p:extLst>
          </p:nvPr>
        </p:nvGraphicFramePr>
        <p:xfrm>
          <a:off x="611560" y="1412875"/>
          <a:ext cx="8056190" cy="489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614"/>
                <a:gridCol w="2098576"/>
              </a:tblGrid>
              <a:tr h="791989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pisemną egzaminu i spakować dokumentację w sali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1989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protokoły zbiorcze z przebiegu części pisemnej w dniu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Spakować dokumentację z części pisemnej egzaminu i wysłać do OKE 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wniosek dotyczący ukończenia szkoły przez uczniów (logowanie kodem zespołu</a:t>
                      </a:r>
                      <a:r>
                        <a:rPr lang="pl-PL" altLang="pl-PL" sz="20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jeśli szkoła jest w zespole)</a:t>
                      </a:r>
                      <a:endParaRPr lang="pl-PL" altLang="pl-PL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Zgłosić zdających do sesji letniej do starego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nowego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praktyczną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27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151" y="4883336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805413" y="3142280"/>
            <a:ext cx="1695450" cy="514350"/>
            <a:chOff x="6826962" y="2276872"/>
            <a:chExt cx="1695450" cy="514350"/>
          </a:xfrm>
        </p:grpSpPr>
        <p:pic>
          <p:nvPicPr>
            <p:cNvPr id="25" name="Obraz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65695" b="4831"/>
            <a:stretch>
              <a:fillRect/>
            </a:stretch>
          </p:blipFill>
          <p:spPr bwMode="auto">
            <a:xfrm>
              <a:off x="6826962" y="2276872"/>
              <a:ext cx="1695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pole tekstowe 2"/>
            <p:cNvSpPr txBox="1">
              <a:spLocks noChangeArrowheads="1"/>
            </p:cNvSpPr>
            <p:nvPr/>
          </p:nvSpPr>
          <p:spPr bwMode="auto">
            <a:xfrm>
              <a:off x="7519171" y="2302845"/>
              <a:ext cx="574675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18000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 dirty="0" err="1">
                  <a:solidFill>
                    <a:schemeClr val="bg1"/>
                  </a:solidFill>
                </a:rPr>
                <a:t>Pocztex</a:t>
              </a:r>
              <a:endParaRPr lang="pl-PL" altLang="pl-P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05264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hlinkClick r:id="rId5" action="ppaction://hlinksldjump"/>
          </p:cNvPr>
          <p:cNvSpPr txBox="1"/>
          <p:nvPr/>
        </p:nvSpPr>
        <p:spPr>
          <a:xfrm>
            <a:off x="6928696" y="5030180"/>
            <a:ext cx="854075" cy="3063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002060"/>
                </a:solidFill>
                <a:hlinkClick r:id="rId6" action="ppaction://hlinksldjump"/>
              </a:rPr>
              <a:t>OBIEG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3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82" y="3717032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>
            <a:hlinkClick r:id="rId5" action="ppaction://hlinksldjump"/>
          </p:cNvPr>
          <p:cNvSpPr txBox="1"/>
          <p:nvPr/>
        </p:nvSpPr>
        <p:spPr>
          <a:xfrm>
            <a:off x="6972132" y="4365104"/>
            <a:ext cx="136201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smtClean="0">
                <a:solidFill>
                  <a:srgbClr val="002060"/>
                </a:solidFill>
              </a:rPr>
              <a:t>Do  16.01.2015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6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82" y="2283539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611560" y="134076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21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03" y="1607414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898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3917558"/>
              </p:ext>
            </p:extLst>
          </p:nvPr>
        </p:nvGraphicFramePr>
        <p:xfrm>
          <a:off x="592138" y="1412875"/>
          <a:ext cx="8075612" cy="456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036"/>
                <a:gridCol w="2098576"/>
              </a:tblGrid>
              <a:tr h="720203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Sprawdzić zamówione arkusze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Powołać i przeszkolić zespoły nadzorujące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Odebrać naklejki dla zdających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dokumentację do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Wprowadzić i sprawdzić dane w systemie umów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pisemną egzaminu i spakować dokumentację w sali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17" name="Obraz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401763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hlinkClick r:id="rId4" action="ppaction://hlinksldjump"/>
          </p:cNvPr>
          <p:cNvSpPr txBox="1"/>
          <p:nvPr/>
        </p:nvSpPr>
        <p:spPr>
          <a:xfrm>
            <a:off x="6992938" y="3841750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WWW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046913" y="2205038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Pisemny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8172400" y="220486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0" name="Prostokąt 9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" name="Trójkąt równoramienny 11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8172400" y="254449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4" name="Prostokąt 13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Trójkąt równoramienny 15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pic>
        <p:nvPicPr>
          <p:cNvPr id="12324" name="Picture 5" descr="ok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60" y="2532063"/>
            <a:ext cx="1793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trzałka w prawo 18"/>
          <p:cNvSpPr/>
          <p:nvPr/>
        </p:nvSpPr>
        <p:spPr>
          <a:xfrm>
            <a:off x="7046913" y="2455863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Praktyczny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735638" y="2230438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</a:t>
            </a:r>
            <a:r>
              <a:rPr lang="pl-PL" sz="1400" b="1" dirty="0" smtClean="0"/>
              <a:t> na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/>
              <a:t>stronie WWW</a:t>
            </a:r>
          </a:p>
        </p:txBody>
      </p:sp>
      <p:sp>
        <p:nvSpPr>
          <p:cNvPr id="2" name="Prostokąt zaokrąglony 1">
            <a:hlinkClick r:id="rId4" action="ppaction://hlinksldjump"/>
          </p:cNvPr>
          <p:cNvSpPr/>
          <p:nvPr/>
        </p:nvSpPr>
        <p:spPr>
          <a:xfrm>
            <a:off x="673258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7270750" y="3141663"/>
            <a:ext cx="504825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781843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5" name="Obraz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3" y="5399118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010" b="90878"/>
          <a:stretch/>
        </p:blipFill>
        <p:spPr>
          <a:xfrm>
            <a:off x="6588224" y="4582552"/>
            <a:ext cx="2016000" cy="41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8141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Protokół zbiorczy po części pisemnej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2" cy="57324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dirty="0" smtClean="0"/>
              <a:t>Potrzebne do wypełnienia </a:t>
            </a:r>
            <a:r>
              <a:rPr dirty="0" err="1" smtClean="0"/>
              <a:t>protokołu</a:t>
            </a:r>
            <a:r>
              <a:rPr dirty="0" smtClean="0"/>
              <a:t>  </a:t>
            </a:r>
            <a:r>
              <a:rPr dirty="0" err="1" smtClean="0"/>
              <a:t>informacje</a:t>
            </a:r>
            <a:r>
              <a:rPr dirty="0" smtClean="0"/>
              <a:t>:</a:t>
            </a:r>
          </a:p>
          <a:p>
            <a:pPr>
              <a:defRPr/>
            </a:pPr>
            <a:r>
              <a:rPr sz="2400" dirty="0" smtClean="0"/>
              <a:t>rozliczenie </a:t>
            </a:r>
            <a:r>
              <a:rPr sz="2400" dirty="0"/>
              <a:t>materiałów egzaminacyjnych</a:t>
            </a:r>
          </a:p>
          <a:p>
            <a:pPr marL="0" indent="-439738">
              <a:defRPr/>
            </a:pPr>
            <a:r>
              <a:rPr sz="2400" dirty="0" err="1" smtClean="0"/>
              <a:t>liczby</a:t>
            </a:r>
            <a:r>
              <a:rPr sz="2400" dirty="0" smtClean="0"/>
              <a:t> zdających, </a:t>
            </a:r>
            <a:endParaRPr sz="2400" dirty="0"/>
          </a:p>
          <a:p>
            <a:pPr marL="720725" lvl="2" indent="-360363">
              <a:defRPr/>
            </a:pPr>
            <a:r>
              <a:rPr lang="pl-PL" sz="2200" dirty="0" smtClean="0"/>
              <a:t>którzy ujęci byli </a:t>
            </a:r>
            <a:r>
              <a:rPr lang="pl-PL" sz="2200" dirty="0"/>
              <a:t>w ostatecznym harmonogramie, </a:t>
            </a:r>
          </a:p>
          <a:p>
            <a:pPr marL="720725" lvl="2" indent="-360363">
              <a:defRPr/>
            </a:pPr>
            <a:r>
              <a:rPr lang="pl-PL" sz="2200" dirty="0"/>
              <a:t>którzy </a:t>
            </a:r>
            <a:r>
              <a:rPr lang="pl-PL" sz="2200" dirty="0" smtClean="0"/>
              <a:t>nie </a:t>
            </a:r>
            <a:r>
              <a:rPr lang="pl-PL" sz="2200" dirty="0"/>
              <a:t>zgłosili się na </a:t>
            </a:r>
            <a:r>
              <a:rPr lang="pl-PL" sz="2200" dirty="0" smtClean="0"/>
              <a:t>egzamin</a:t>
            </a:r>
            <a:endParaRPr lang="pl-PL" sz="2200" dirty="0"/>
          </a:p>
          <a:p>
            <a:pPr marL="720725" lvl="2" indent="-360363">
              <a:defRPr/>
            </a:pPr>
            <a:r>
              <a:rPr lang="pl-PL" sz="2200" dirty="0"/>
              <a:t>którzy </a:t>
            </a:r>
            <a:r>
              <a:rPr lang="pl-PL" sz="2200" dirty="0" smtClean="0"/>
              <a:t>zrezygnowali </a:t>
            </a:r>
            <a:r>
              <a:rPr lang="pl-PL" sz="2200" dirty="0"/>
              <a:t>z </a:t>
            </a:r>
            <a:r>
              <a:rPr lang="pl-PL" sz="2200" dirty="0" smtClean="0"/>
              <a:t>egzaminu</a:t>
            </a:r>
            <a:endParaRPr lang="pl-PL" sz="2200" dirty="0"/>
          </a:p>
          <a:p>
            <a:pPr marL="720725" lvl="2" indent="-360363">
              <a:defRPr/>
            </a:pPr>
            <a:r>
              <a:rPr lang="pl-PL" sz="2200" dirty="0" smtClean="0"/>
              <a:t>którym </a:t>
            </a:r>
            <a:r>
              <a:rPr lang="pl-PL" sz="2200" dirty="0"/>
              <a:t>przerwano egzamin</a:t>
            </a:r>
          </a:p>
          <a:p>
            <a:pPr>
              <a:defRPr/>
            </a:pPr>
            <a:r>
              <a:rPr sz="2400" dirty="0"/>
              <a:t>dane zdających, którzy nie zgłosili się do egzaminu</a:t>
            </a:r>
          </a:p>
          <a:p>
            <a:pPr>
              <a:defRPr/>
            </a:pPr>
            <a:r>
              <a:rPr sz="2400" dirty="0"/>
              <a:t>dane laureatów i finalistów olimpiad</a:t>
            </a:r>
          </a:p>
          <a:p>
            <a:pPr>
              <a:defRPr/>
            </a:pPr>
            <a:r>
              <a:rPr sz="2400" dirty="0" smtClean="0"/>
              <a:t>obserwatorzy</a:t>
            </a:r>
            <a:endParaRPr sz="2400" dirty="0"/>
          </a:p>
          <a:p>
            <a:pPr>
              <a:defRPr/>
            </a:pPr>
            <a:r>
              <a:rPr sz="2400" dirty="0"/>
              <a:t>informacje o nieprawidłowościach dotyczących otrzymanych materiałów </a:t>
            </a:r>
            <a:r>
              <a:rPr sz="2400" dirty="0" smtClean="0"/>
              <a:t>egzaminacyjnych, powody powielenia arkusza</a:t>
            </a:r>
          </a:p>
          <a:p>
            <a:pPr>
              <a:defRPr/>
            </a:pPr>
            <a:r>
              <a:rPr sz="2400" dirty="0" smtClean="0"/>
              <a:t>uwagi dotyczące przebiegu egzaminu</a:t>
            </a:r>
            <a:endParaRPr sz="2400" dirty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sz="2400" dirty="0" smtClean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724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1412875"/>
          <a:ext cx="8056190" cy="410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614"/>
                <a:gridCol w="2098576"/>
              </a:tblGrid>
              <a:tr h="791989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protokoły zbiorcze z przebiegu części pisemnej w dniu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Spakować dokumentację z części pisemnej egzaminu i wysłać do OKE 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wniosek dotyczący ukończenia szkoły przez uczniów (logowanie kodem zespołu</a:t>
                      </a:r>
                      <a:r>
                        <a:rPr lang="pl-PL" altLang="pl-PL" sz="20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jeśli szkoła jest w zespole)</a:t>
                      </a:r>
                      <a:endParaRPr lang="pl-PL" altLang="pl-PL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Zgłosić zdających do sesji letniej do starego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nowego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praktyczną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27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40" y="4017928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835002" y="2276872"/>
            <a:ext cx="1695450" cy="514350"/>
            <a:chOff x="6826962" y="2276872"/>
            <a:chExt cx="1695450" cy="514350"/>
          </a:xfrm>
        </p:grpSpPr>
        <p:pic>
          <p:nvPicPr>
            <p:cNvPr id="25" name="Obraz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65695" b="4831"/>
            <a:stretch>
              <a:fillRect/>
            </a:stretch>
          </p:blipFill>
          <p:spPr bwMode="auto">
            <a:xfrm>
              <a:off x="6826962" y="2276872"/>
              <a:ext cx="1695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pole tekstowe 2"/>
            <p:cNvSpPr txBox="1">
              <a:spLocks noChangeArrowheads="1"/>
            </p:cNvSpPr>
            <p:nvPr/>
          </p:nvSpPr>
          <p:spPr bwMode="auto">
            <a:xfrm>
              <a:off x="7519171" y="2302845"/>
              <a:ext cx="574675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18000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 dirty="0" err="1">
                  <a:solidFill>
                    <a:schemeClr val="bg1"/>
                  </a:solidFill>
                </a:rPr>
                <a:t>Pocztex</a:t>
              </a:r>
              <a:endParaRPr lang="pl-PL" altLang="pl-P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09" y="4939856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hlinkClick r:id="rId5" action="ppaction://hlinksldjump"/>
          </p:cNvPr>
          <p:cNvSpPr txBox="1"/>
          <p:nvPr/>
        </p:nvSpPr>
        <p:spPr>
          <a:xfrm>
            <a:off x="6958285" y="4164772"/>
            <a:ext cx="854075" cy="3063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002060"/>
                </a:solidFill>
                <a:hlinkClick r:id="rId6" action="ppaction://hlinksldjump"/>
              </a:rPr>
              <a:t>OBIEG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3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1" y="2914674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>
            <a:hlinkClick r:id="rId5" action="ppaction://hlinksldjump"/>
          </p:cNvPr>
          <p:cNvSpPr txBox="1"/>
          <p:nvPr/>
        </p:nvSpPr>
        <p:spPr>
          <a:xfrm>
            <a:off x="7001721" y="3612450"/>
            <a:ext cx="136201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smtClean="0">
                <a:solidFill>
                  <a:srgbClr val="002060"/>
                </a:solidFill>
              </a:rPr>
              <a:t>Do  16.01.2015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6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1" y="1418131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611560" y="134076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721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30"/>
          <p:cNvGrpSpPr>
            <a:grpSpLocks/>
          </p:cNvGrpSpPr>
          <p:nvPr/>
        </p:nvGrpSpPr>
        <p:grpSpPr bwMode="auto">
          <a:xfrm>
            <a:off x="179388" y="1865313"/>
            <a:ext cx="1800225" cy="2016125"/>
            <a:chOff x="179512" y="1685707"/>
            <a:chExt cx="1800200" cy="2016224"/>
          </a:xfrm>
        </p:grpSpPr>
        <p:sp>
          <p:nvSpPr>
            <p:cNvPr id="15" name="Prostokąt 14"/>
            <p:cNvSpPr/>
            <p:nvPr/>
          </p:nvSpPr>
          <p:spPr>
            <a:xfrm>
              <a:off x="179512" y="1685707"/>
              <a:ext cx="1800200" cy="20162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323972" y="1701583"/>
              <a:ext cx="1439843" cy="7382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400" dirty="0">
                  <a:latin typeface="+mj-lt"/>
                </a:rPr>
                <a:t>Specyfikacja dostawy </a:t>
              </a:r>
            </a:p>
            <a:p>
              <a:pPr>
                <a:defRPr/>
              </a:pPr>
              <a:endParaRPr lang="pl-PL" sz="1400" dirty="0">
                <a:latin typeface="+mj-lt"/>
              </a:endParaRPr>
            </a:p>
          </p:txBody>
        </p:sp>
      </p:grpSp>
      <p:grpSp>
        <p:nvGrpSpPr>
          <p:cNvPr id="4" name="Grupa 31"/>
          <p:cNvGrpSpPr>
            <a:grpSpLocks/>
          </p:cNvGrpSpPr>
          <p:nvPr/>
        </p:nvGrpSpPr>
        <p:grpSpPr bwMode="auto">
          <a:xfrm>
            <a:off x="395288" y="2600325"/>
            <a:ext cx="1873250" cy="2016125"/>
            <a:chOff x="395536" y="2549803"/>
            <a:chExt cx="1872208" cy="2016224"/>
          </a:xfrm>
        </p:grpSpPr>
        <p:sp>
          <p:nvSpPr>
            <p:cNvPr id="16" name="Prostokąt 15"/>
            <p:cNvSpPr/>
            <p:nvPr/>
          </p:nvSpPr>
          <p:spPr>
            <a:xfrm>
              <a:off x="395536" y="2549803"/>
              <a:ext cx="1800810" cy="20162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66933" y="2618069"/>
              <a:ext cx="1800811" cy="5223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400" dirty="0">
                  <a:latin typeface="+mj-lt"/>
                </a:rPr>
                <a:t>Oryginały list zdających w salach</a:t>
              </a:r>
            </a:p>
          </p:txBody>
        </p:sp>
      </p:grpSp>
      <p:grpSp>
        <p:nvGrpSpPr>
          <p:cNvPr id="7" name="Grupa 32"/>
          <p:cNvGrpSpPr>
            <a:grpSpLocks/>
          </p:cNvGrpSpPr>
          <p:nvPr/>
        </p:nvGrpSpPr>
        <p:grpSpPr bwMode="auto">
          <a:xfrm>
            <a:off x="611188" y="3321050"/>
            <a:ext cx="1800225" cy="2016125"/>
            <a:chOff x="611560" y="3284984"/>
            <a:chExt cx="1800200" cy="2016224"/>
          </a:xfrm>
        </p:grpSpPr>
        <p:sp>
          <p:nvSpPr>
            <p:cNvPr id="13" name="Prostokąt 12"/>
            <p:cNvSpPr/>
            <p:nvPr/>
          </p:nvSpPr>
          <p:spPr>
            <a:xfrm>
              <a:off x="611560" y="3284984"/>
              <a:ext cx="1800200" cy="20162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682996" y="3429454"/>
              <a:ext cx="1657327" cy="11684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400" dirty="0">
                  <a:latin typeface="+mj-lt"/>
                </a:rPr>
                <a:t>1 egzemplarz protokołu zbiorczego (wydruk z OBIEG/SMOK)</a:t>
              </a:r>
            </a:p>
            <a:p>
              <a:pPr algn="ctr">
                <a:defRPr/>
              </a:pPr>
              <a:endParaRPr lang="pl-PL" sz="1400" dirty="0">
                <a:latin typeface="+mj-lt"/>
              </a:endParaRPr>
            </a:p>
          </p:txBody>
        </p:sp>
      </p:grpSp>
      <p:grpSp>
        <p:nvGrpSpPr>
          <p:cNvPr id="31" name="Grupa 33"/>
          <p:cNvGrpSpPr>
            <a:grpSpLocks/>
          </p:cNvGrpSpPr>
          <p:nvPr/>
        </p:nvGrpSpPr>
        <p:grpSpPr bwMode="auto">
          <a:xfrm>
            <a:off x="782638" y="4400550"/>
            <a:ext cx="1871662" cy="2016125"/>
            <a:chOff x="1619672" y="4221088"/>
            <a:chExt cx="1872208" cy="2016224"/>
          </a:xfrm>
        </p:grpSpPr>
        <p:sp>
          <p:nvSpPr>
            <p:cNvPr id="14" name="Prostokąt 13"/>
            <p:cNvSpPr/>
            <p:nvPr/>
          </p:nvSpPr>
          <p:spPr>
            <a:xfrm>
              <a:off x="1691130" y="4221088"/>
              <a:ext cx="1800750" cy="20162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619672" y="4436999"/>
              <a:ext cx="1872208" cy="11700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400" dirty="0">
                  <a:latin typeface="+mj-lt"/>
                </a:rPr>
                <a:t>Oryginały  protokołów przebiegu etapu/części pisemnej  egzaminu </a:t>
              </a:r>
              <a:br>
                <a:rPr lang="pl-PL" sz="1400" dirty="0">
                  <a:latin typeface="+mj-lt"/>
                </a:rPr>
              </a:br>
              <a:r>
                <a:rPr lang="pl-PL" sz="1400" dirty="0">
                  <a:latin typeface="+mj-lt"/>
                </a:rPr>
                <a:t>w sali</a:t>
              </a:r>
            </a:p>
            <a:p>
              <a:pPr algn="ctr">
                <a:defRPr/>
              </a:pPr>
              <a:endParaRPr lang="pl-PL" sz="1400" dirty="0">
                <a:latin typeface="+mj-lt"/>
              </a:endParaRPr>
            </a:p>
          </p:txBody>
        </p:sp>
      </p:grpSp>
      <p:grpSp>
        <p:nvGrpSpPr>
          <p:cNvPr id="32" name="Grupa 41"/>
          <p:cNvGrpSpPr>
            <a:grpSpLocks/>
          </p:cNvGrpSpPr>
          <p:nvPr/>
        </p:nvGrpSpPr>
        <p:grpSpPr bwMode="auto">
          <a:xfrm>
            <a:off x="7092950" y="1881188"/>
            <a:ext cx="1800225" cy="2016125"/>
            <a:chOff x="7092280" y="1700808"/>
            <a:chExt cx="1800200" cy="2016224"/>
          </a:xfrm>
        </p:grpSpPr>
        <p:sp>
          <p:nvSpPr>
            <p:cNvPr id="29" name="Prostokąt 28"/>
            <p:cNvSpPr/>
            <p:nvPr/>
          </p:nvSpPr>
          <p:spPr>
            <a:xfrm>
              <a:off x="7092280" y="1700808"/>
              <a:ext cx="1800200" cy="20162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200229" y="1753198"/>
              <a:ext cx="1620815" cy="5239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400" dirty="0">
                  <a:latin typeface="+mj-lt"/>
                </a:rPr>
                <a:t>Oryginał arkusza obserwacji</a:t>
              </a:r>
            </a:p>
          </p:txBody>
        </p:sp>
      </p:grpSp>
      <p:grpSp>
        <p:nvGrpSpPr>
          <p:cNvPr id="33" name="Grupa 42"/>
          <p:cNvGrpSpPr>
            <a:grpSpLocks/>
          </p:cNvGrpSpPr>
          <p:nvPr/>
        </p:nvGrpSpPr>
        <p:grpSpPr bwMode="auto">
          <a:xfrm>
            <a:off x="6948488" y="2586038"/>
            <a:ext cx="1800225" cy="2016125"/>
            <a:chOff x="6948264" y="2405787"/>
            <a:chExt cx="1800200" cy="2016224"/>
          </a:xfrm>
        </p:grpSpPr>
        <p:sp>
          <p:nvSpPr>
            <p:cNvPr id="28" name="Prostokąt 27"/>
            <p:cNvSpPr/>
            <p:nvPr/>
          </p:nvSpPr>
          <p:spPr>
            <a:xfrm>
              <a:off x="6948264" y="2405787"/>
              <a:ext cx="1800200" cy="20162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6948264" y="2405787"/>
              <a:ext cx="1728763" cy="5239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400" dirty="0">
                  <a:latin typeface="+mj-lt"/>
                </a:rPr>
                <a:t>Oryginał protokołu zdarzenia</a:t>
              </a:r>
            </a:p>
          </p:txBody>
        </p:sp>
      </p:grpSp>
      <p:grpSp>
        <p:nvGrpSpPr>
          <p:cNvPr id="34" name="Grupa 43"/>
          <p:cNvGrpSpPr>
            <a:grpSpLocks/>
          </p:cNvGrpSpPr>
          <p:nvPr/>
        </p:nvGrpSpPr>
        <p:grpSpPr bwMode="auto">
          <a:xfrm>
            <a:off x="6727825" y="3105150"/>
            <a:ext cx="1958975" cy="2016125"/>
            <a:chOff x="6728048" y="2924944"/>
            <a:chExt cx="1958752" cy="2016224"/>
          </a:xfrm>
        </p:grpSpPr>
        <p:sp>
          <p:nvSpPr>
            <p:cNvPr id="26" name="Prostokąt 25"/>
            <p:cNvSpPr/>
            <p:nvPr/>
          </p:nvSpPr>
          <p:spPr>
            <a:xfrm>
              <a:off x="6804239" y="2924944"/>
              <a:ext cx="1800020" cy="20162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 dirty="0">
                <a:latin typeface="+mj-lt"/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6728048" y="2996386"/>
              <a:ext cx="1958752" cy="9541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400" dirty="0">
                  <a:latin typeface="+mj-lt"/>
                </a:rPr>
                <a:t>Oświadczenia zdających </a:t>
              </a:r>
              <a:br>
                <a:rPr lang="pl-PL" sz="1400" dirty="0">
                  <a:latin typeface="+mj-lt"/>
                </a:rPr>
              </a:br>
              <a:r>
                <a:rPr lang="pl-PL" sz="1400" dirty="0">
                  <a:latin typeface="+mj-lt"/>
                </a:rPr>
                <a:t>o rezygnacji  wraz </a:t>
              </a:r>
              <a:br>
                <a:rPr lang="pl-PL" sz="1400" dirty="0">
                  <a:latin typeface="+mj-lt"/>
                </a:rPr>
              </a:br>
              <a:r>
                <a:rPr lang="pl-PL" sz="1400" dirty="0">
                  <a:latin typeface="+mj-lt"/>
                </a:rPr>
                <a:t>z arkuszami i kartami odpowiedzi</a:t>
              </a:r>
            </a:p>
          </p:txBody>
        </p:sp>
      </p:grpSp>
      <p:grpSp>
        <p:nvGrpSpPr>
          <p:cNvPr id="42" name="Grupa 44"/>
          <p:cNvGrpSpPr>
            <a:grpSpLocks/>
          </p:cNvGrpSpPr>
          <p:nvPr/>
        </p:nvGrpSpPr>
        <p:grpSpPr bwMode="auto">
          <a:xfrm>
            <a:off x="6675438" y="4094163"/>
            <a:ext cx="1800225" cy="2016125"/>
            <a:chOff x="6660232" y="4645144"/>
            <a:chExt cx="1800200" cy="2016224"/>
          </a:xfrm>
        </p:grpSpPr>
        <p:sp>
          <p:nvSpPr>
            <p:cNvPr id="30" name="Prostokąt 29"/>
            <p:cNvSpPr/>
            <p:nvPr/>
          </p:nvSpPr>
          <p:spPr>
            <a:xfrm>
              <a:off x="6660232" y="4645144"/>
              <a:ext cx="1800200" cy="20162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6660232" y="4737224"/>
              <a:ext cx="1800200" cy="16002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400" dirty="0">
                  <a:latin typeface="+mj-lt"/>
                </a:rPr>
                <a:t>Oryginały decyzji </a:t>
              </a:r>
              <a:br>
                <a:rPr lang="pl-PL" sz="1400" dirty="0">
                  <a:latin typeface="+mj-lt"/>
                </a:rPr>
              </a:br>
              <a:r>
                <a:rPr lang="pl-PL" sz="1400" dirty="0">
                  <a:latin typeface="+mj-lt"/>
                </a:rPr>
                <a:t>o przerwaniu </a:t>
              </a:r>
              <a:br>
                <a:rPr lang="pl-PL" sz="1400" dirty="0">
                  <a:latin typeface="+mj-lt"/>
                </a:rPr>
              </a:br>
              <a:r>
                <a:rPr lang="pl-PL" sz="1400" dirty="0">
                  <a:latin typeface="+mj-lt"/>
                </a:rPr>
                <a:t>i unieważnieniu etapu egzaminu wraz </a:t>
              </a:r>
              <a:br>
                <a:rPr lang="pl-PL" sz="1400" dirty="0">
                  <a:latin typeface="+mj-lt"/>
                </a:rPr>
              </a:br>
              <a:r>
                <a:rPr lang="pl-PL" sz="1400" dirty="0">
                  <a:latin typeface="+mj-lt"/>
                </a:rPr>
                <a:t>z unieważnionymi karatami odpowiedzi </a:t>
              </a:r>
              <a:br>
                <a:rPr lang="pl-PL" sz="1400" dirty="0">
                  <a:latin typeface="+mj-lt"/>
                </a:rPr>
              </a:br>
              <a:r>
                <a:rPr lang="pl-PL" sz="1400" dirty="0">
                  <a:latin typeface="+mj-lt"/>
                </a:rPr>
                <a:t>i arkuszami</a:t>
              </a:r>
            </a:p>
          </p:txBody>
        </p:sp>
      </p:grpSp>
      <p:grpSp>
        <p:nvGrpSpPr>
          <p:cNvPr id="43" name="Grupa 45"/>
          <p:cNvGrpSpPr>
            <a:grpSpLocks/>
          </p:cNvGrpSpPr>
          <p:nvPr/>
        </p:nvGrpSpPr>
        <p:grpSpPr bwMode="auto">
          <a:xfrm>
            <a:off x="4932363" y="4400550"/>
            <a:ext cx="1800225" cy="2016125"/>
            <a:chOff x="4932040" y="4221088"/>
            <a:chExt cx="1800200" cy="2016224"/>
          </a:xfrm>
        </p:grpSpPr>
        <p:sp>
          <p:nvSpPr>
            <p:cNvPr id="27" name="Prostokąt 26"/>
            <p:cNvSpPr/>
            <p:nvPr/>
          </p:nvSpPr>
          <p:spPr>
            <a:xfrm>
              <a:off x="4932040" y="4221088"/>
              <a:ext cx="1800200" cy="201622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5003476" y="4365558"/>
              <a:ext cx="1549378" cy="18161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400" dirty="0">
                  <a:latin typeface="+mj-lt"/>
                </a:rPr>
                <a:t>Poświadczone za zgodność </a:t>
              </a:r>
              <a:br>
                <a:rPr lang="pl-PL" sz="1400" dirty="0">
                  <a:latin typeface="+mj-lt"/>
                </a:rPr>
              </a:br>
              <a:r>
                <a:rPr lang="pl-PL" sz="1400" dirty="0">
                  <a:latin typeface="+mj-lt"/>
                </a:rPr>
                <a:t>z oryginałem kopie zaświadczeń stwierdzających uzyskanie tytułu laureata, finalisty olimpiady</a:t>
              </a:r>
            </a:p>
          </p:txBody>
        </p:sp>
      </p:grpSp>
      <p:sp>
        <p:nvSpPr>
          <p:cNvPr id="40" name="pole tekstowe 39"/>
          <p:cNvSpPr txBox="1"/>
          <p:nvPr/>
        </p:nvSpPr>
        <p:spPr>
          <a:xfrm>
            <a:off x="179512" y="1320717"/>
            <a:ext cx="1944216" cy="369332"/>
          </a:xfrm>
          <a:prstGeom prst="rect">
            <a:avLst/>
          </a:prstGeom>
          <a:solidFill>
            <a:srgbClr val="616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  <a:latin typeface="+mj-lt"/>
              </a:rPr>
              <a:t>Obowiązkowo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6962189" y="1358948"/>
            <a:ext cx="1944216" cy="369332"/>
          </a:xfrm>
          <a:prstGeom prst="rect">
            <a:avLst/>
          </a:prstGeom>
          <a:solidFill>
            <a:srgbClr val="616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  <a:latin typeface="+mj-lt"/>
              </a:rPr>
              <a:t>Jeśli są</a:t>
            </a:r>
          </a:p>
        </p:txBody>
      </p:sp>
      <p:sp>
        <p:nvSpPr>
          <p:cNvPr id="47" name="Prostokąt 46"/>
          <p:cNvSpPr/>
          <p:nvPr/>
        </p:nvSpPr>
        <p:spPr>
          <a:xfrm>
            <a:off x="-309729" y="1057422"/>
            <a:ext cx="9547434" cy="17851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ctr">
              <a:defRPr/>
            </a:pP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ctr">
              <a:defRPr/>
            </a:pPr>
            <a:r>
              <a:rPr lang="pl-PL" sz="2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Proszę nie </a:t>
            </a:r>
            <a:r>
              <a:rPr lang="pl-PL" sz="2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zaklejać koperty</a:t>
            </a:r>
            <a:r>
              <a:rPr lang="pl-PL" sz="2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!!!</a:t>
            </a:r>
          </a:p>
          <a:p>
            <a:pPr algn="ctr">
              <a:defRPr/>
            </a:pP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ctr">
              <a:defRPr/>
            </a:pP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ctr">
              <a:defRPr/>
            </a:pP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50" name="Tytuł 1"/>
          <p:cNvSpPr>
            <a:spLocks noGrp="1"/>
          </p:cNvSpPr>
          <p:nvPr>
            <p:ph type="title"/>
          </p:nvPr>
        </p:nvSpPr>
        <p:spPr>
          <a:xfrm>
            <a:off x="330200" y="490538"/>
            <a:ext cx="8274050" cy="719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3100" dirty="0" smtClean="0"/>
              <a:t>Spakowanie dokumentacji przez PZN/PZE</a:t>
            </a:r>
            <a:br>
              <a:rPr lang="pl-PL" sz="3100" dirty="0" smtClean="0"/>
            </a:br>
            <a:r>
              <a:rPr lang="pl-PL" sz="3100" dirty="0" smtClean="0"/>
              <a:t>po etapie/części  pisemnej</a:t>
            </a:r>
            <a:endParaRPr lang="pl-PL" sz="3100" dirty="0"/>
          </a:p>
        </p:txBody>
      </p:sp>
      <p:grpSp>
        <p:nvGrpSpPr>
          <p:cNvPr id="44" name="Grupa 43"/>
          <p:cNvGrpSpPr>
            <a:grpSpLocks/>
          </p:cNvGrpSpPr>
          <p:nvPr/>
        </p:nvGrpSpPr>
        <p:grpSpPr bwMode="auto">
          <a:xfrm>
            <a:off x="2700338" y="2395538"/>
            <a:ext cx="2016125" cy="3409950"/>
            <a:chOff x="2933656" y="3281823"/>
            <a:chExt cx="2016621" cy="3409029"/>
          </a:xfrm>
        </p:grpSpPr>
        <p:grpSp>
          <p:nvGrpSpPr>
            <p:cNvPr id="2" name="Grupa 6"/>
            <p:cNvGrpSpPr/>
            <p:nvPr/>
          </p:nvGrpSpPr>
          <p:grpSpPr>
            <a:xfrm rot="16200000">
              <a:off x="2237452" y="3978027"/>
              <a:ext cx="3409029" cy="2016621"/>
              <a:chOff x="3059832" y="2708920"/>
              <a:chExt cx="3240360" cy="1440160"/>
            </a:xfr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grpSpPr>
          <p:sp>
            <p:nvSpPr>
              <p:cNvPr id="5" name="Prostokąt 4"/>
              <p:cNvSpPr/>
              <p:nvPr/>
            </p:nvSpPr>
            <p:spPr>
              <a:xfrm>
                <a:off x="3059832" y="2708920"/>
                <a:ext cx="2808312" cy="144016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6" name="Trapez 5"/>
              <p:cNvSpPr/>
              <p:nvPr/>
            </p:nvSpPr>
            <p:spPr>
              <a:xfrm rot="5400000">
                <a:off x="5364088" y="3212976"/>
                <a:ext cx="1440160" cy="432048"/>
              </a:xfrm>
              <a:prstGeom prst="trapezoid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</p:grpSp>
        <p:sp>
          <p:nvSpPr>
            <p:cNvPr id="8" name="pole tekstowe 7"/>
            <p:cNvSpPr txBox="1"/>
            <p:nvPr/>
          </p:nvSpPr>
          <p:spPr>
            <a:xfrm>
              <a:off x="2993996" y="4094403"/>
              <a:ext cx="1876887" cy="645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dirty="0">
                  <a:latin typeface="+mj-lt"/>
                </a:rPr>
                <a:t>Dokumentacja:</a:t>
              </a:r>
            </a:p>
            <a:p>
              <a:pPr>
                <a:defRPr/>
              </a:pPr>
              <a:r>
                <a:rPr lang="pl-PL" dirty="0">
                  <a:latin typeface="+mj-lt"/>
                </a:rPr>
                <a:t>Kod szkoły……...</a:t>
              </a:r>
            </a:p>
          </p:txBody>
        </p:sp>
      </p:grpSp>
      <p:grpSp>
        <p:nvGrpSpPr>
          <p:cNvPr id="67" name="Grupa 66"/>
          <p:cNvGrpSpPr>
            <a:grpSpLocks/>
          </p:cNvGrpSpPr>
          <p:nvPr/>
        </p:nvGrpSpPr>
        <p:grpSpPr bwMode="auto">
          <a:xfrm>
            <a:off x="1954213" y="2887663"/>
            <a:ext cx="2143125" cy="2722562"/>
            <a:chOff x="1259632" y="2283612"/>
            <a:chExt cx="2320455" cy="2722604"/>
          </a:xfrm>
        </p:grpSpPr>
        <p:grpSp>
          <p:nvGrpSpPr>
            <p:cNvPr id="38937" name="Grupa 67"/>
            <p:cNvGrpSpPr>
              <a:grpSpLocks/>
            </p:cNvGrpSpPr>
            <p:nvPr/>
          </p:nvGrpSpPr>
          <p:grpSpPr bwMode="auto">
            <a:xfrm>
              <a:off x="1259632" y="2283612"/>
              <a:ext cx="1790190" cy="2054225"/>
              <a:chOff x="3032124" y="4424403"/>
              <a:chExt cx="1790190" cy="2054225"/>
            </a:xfrm>
          </p:grpSpPr>
          <p:sp>
            <p:nvSpPr>
              <p:cNvPr id="79" name="Text Box 4"/>
              <p:cNvSpPr txBox="1">
                <a:spLocks noChangeArrowheads="1"/>
              </p:cNvSpPr>
              <p:nvPr/>
            </p:nvSpPr>
            <p:spPr bwMode="auto">
              <a:xfrm>
                <a:off x="3118067" y="4424403"/>
                <a:ext cx="1619162" cy="205425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3894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124" y="5026208"/>
                <a:ext cx="1790190" cy="703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1" name="AutoShape 6"/>
              <p:cNvCxnSpPr>
                <a:cxnSpLocks noChangeShapeType="1"/>
              </p:cNvCxnSpPr>
              <p:nvPr/>
            </p:nvCxnSpPr>
            <p:spPr bwMode="auto">
              <a:xfrm>
                <a:off x="3118067" y="4562517"/>
                <a:ext cx="1619162" cy="0"/>
              </a:xfrm>
              <a:prstGeom prst="straightConnector1">
                <a:avLst/>
              </a:prstGeom>
              <a:noFill/>
              <a:ln w="76200" cmpd="sng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2" name="Łącznik prosty 81"/>
              <p:cNvCxnSpPr/>
              <p:nvPr/>
            </p:nvCxnSpPr>
            <p:spPr bwMode="auto">
              <a:xfrm>
                <a:off x="3118067" y="4689519"/>
                <a:ext cx="16191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938" name="Grupa 68"/>
            <p:cNvGrpSpPr>
              <a:grpSpLocks/>
            </p:cNvGrpSpPr>
            <p:nvPr/>
          </p:nvGrpSpPr>
          <p:grpSpPr bwMode="auto">
            <a:xfrm>
              <a:off x="1547664" y="2708920"/>
              <a:ext cx="1790190" cy="2054225"/>
              <a:chOff x="3032124" y="4424403"/>
              <a:chExt cx="1790190" cy="2054225"/>
            </a:xfrm>
          </p:grpSpPr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3117084" y="4424552"/>
                <a:ext cx="1620881" cy="205425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3894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124" y="5026208"/>
                <a:ext cx="1790190" cy="703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7" name="AutoShape 6"/>
              <p:cNvCxnSpPr>
                <a:cxnSpLocks noChangeShapeType="1"/>
              </p:cNvCxnSpPr>
              <p:nvPr/>
            </p:nvCxnSpPr>
            <p:spPr bwMode="auto">
              <a:xfrm>
                <a:off x="3117084" y="4562666"/>
                <a:ext cx="1620881" cy="0"/>
              </a:xfrm>
              <a:prstGeom prst="straightConnector1">
                <a:avLst/>
              </a:prstGeom>
              <a:noFill/>
              <a:ln w="76200" cmpd="sng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8" name="Łącznik prosty 77"/>
              <p:cNvCxnSpPr/>
              <p:nvPr/>
            </p:nvCxnSpPr>
            <p:spPr bwMode="auto">
              <a:xfrm>
                <a:off x="3117084" y="4689668"/>
                <a:ext cx="16208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939" name="Grupa 69"/>
            <p:cNvGrpSpPr>
              <a:grpSpLocks/>
            </p:cNvGrpSpPr>
            <p:nvPr/>
          </p:nvGrpSpPr>
          <p:grpSpPr bwMode="auto">
            <a:xfrm>
              <a:off x="1789897" y="2951991"/>
              <a:ext cx="1790190" cy="2054225"/>
              <a:chOff x="3032124" y="4424403"/>
              <a:chExt cx="1790190" cy="2054225"/>
            </a:xfrm>
          </p:grpSpPr>
          <p:sp>
            <p:nvSpPr>
              <p:cNvPr id="71" name="Text Box 4"/>
              <p:cNvSpPr txBox="1">
                <a:spLocks noChangeArrowheads="1"/>
              </p:cNvSpPr>
              <p:nvPr/>
            </p:nvSpPr>
            <p:spPr bwMode="auto">
              <a:xfrm>
                <a:off x="3117209" y="4424371"/>
                <a:ext cx="1619162" cy="205425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3894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124" y="5026208"/>
                <a:ext cx="1790190" cy="703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3" name="AutoShape 6"/>
              <p:cNvCxnSpPr>
                <a:cxnSpLocks noChangeShapeType="1"/>
              </p:cNvCxnSpPr>
              <p:nvPr/>
            </p:nvCxnSpPr>
            <p:spPr bwMode="auto">
              <a:xfrm>
                <a:off x="3117209" y="4562486"/>
                <a:ext cx="1619162" cy="0"/>
              </a:xfrm>
              <a:prstGeom prst="straightConnector1">
                <a:avLst/>
              </a:prstGeom>
              <a:noFill/>
              <a:ln w="76200" cmpd="sng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4" name="Łącznik prosty 73"/>
              <p:cNvCxnSpPr/>
              <p:nvPr/>
            </p:nvCxnSpPr>
            <p:spPr bwMode="auto">
              <a:xfrm>
                <a:off x="3117209" y="4689488"/>
                <a:ext cx="16191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upa 44"/>
          <p:cNvGrpSpPr>
            <a:grpSpLocks/>
          </p:cNvGrpSpPr>
          <p:nvPr/>
        </p:nvGrpSpPr>
        <p:grpSpPr bwMode="auto">
          <a:xfrm>
            <a:off x="4826000" y="2128838"/>
            <a:ext cx="2403475" cy="3608387"/>
            <a:chOff x="4826578" y="2246059"/>
            <a:chExt cx="2402308" cy="3608895"/>
          </a:xfrm>
        </p:grpSpPr>
        <p:sp>
          <p:nvSpPr>
            <p:cNvPr id="49" name="Sześcian 48"/>
            <p:cNvSpPr/>
            <p:nvPr/>
          </p:nvSpPr>
          <p:spPr>
            <a:xfrm>
              <a:off x="4826578" y="2246059"/>
              <a:ext cx="2402308" cy="3608895"/>
            </a:xfrm>
            <a:prstGeom prst="cube">
              <a:avLst>
                <a:gd name="adj" fmla="val 11544"/>
              </a:avLst>
            </a:prstGeom>
            <a:solidFill>
              <a:srgbClr val="D68F00"/>
            </a:solidFill>
            <a:ln>
              <a:solidFill>
                <a:srgbClr val="D6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51" name="pole tekstowe 50"/>
            <p:cNvSpPr txBox="1"/>
            <p:nvPr/>
          </p:nvSpPr>
          <p:spPr>
            <a:xfrm>
              <a:off x="5040787" y="2595358"/>
              <a:ext cx="1693040" cy="10764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latin typeface="+mj-lt"/>
                </a:rPr>
                <a:t>OKE w Krakowie</a:t>
              </a:r>
            </a:p>
            <a:p>
              <a:pPr algn="ctr">
                <a:defRPr/>
              </a:pPr>
              <a:r>
                <a:rPr lang="pl-PL" sz="1600" dirty="0">
                  <a:latin typeface="+mj-lt"/>
                </a:rPr>
                <a:t>WEZ</a:t>
              </a:r>
            </a:p>
            <a:p>
              <a:pPr algn="ctr">
                <a:defRPr/>
              </a:pPr>
              <a:r>
                <a:rPr lang="pl-PL" sz="1600" dirty="0">
                  <a:latin typeface="+mj-lt"/>
                </a:rPr>
                <a:t>os. Szkolne 37</a:t>
              </a:r>
            </a:p>
            <a:p>
              <a:pPr algn="ctr">
                <a:defRPr/>
              </a:pPr>
              <a:r>
                <a:rPr lang="pl-PL" sz="1600" dirty="0">
                  <a:latin typeface="+mj-lt"/>
                </a:rPr>
                <a:t>31-978 Kraków</a:t>
              </a:r>
            </a:p>
          </p:txBody>
        </p:sp>
      </p:grp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415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28697 0.13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25937 0.010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022E-16 L 0.23975 -0.059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21684 -0.241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47691 0.141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4533 0.02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74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43576 -0.054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8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42361 -0.19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-979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23073 -0.22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24722 -0.026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30782 -0.044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2870062"/>
              </p:ext>
            </p:extLst>
          </p:nvPr>
        </p:nvGraphicFramePr>
        <p:xfrm>
          <a:off x="611560" y="1412875"/>
          <a:ext cx="8056190" cy="410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614"/>
                <a:gridCol w="2098576"/>
              </a:tblGrid>
              <a:tr h="791989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protokoły zbiorcze z przebiegu części pisemnej w dniu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Spakować dokumentację z części pisemnej egzaminu i wysłać do OKE 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wniosek dotyczący ukończenia szkoły przez uczniów (logowanie kodem zespołu</a:t>
                      </a:r>
                      <a:r>
                        <a:rPr lang="pl-PL" altLang="pl-PL" sz="20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jeśli szkoła jest w zespole)</a:t>
                      </a:r>
                      <a:endParaRPr lang="pl-PL" altLang="pl-PL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Zgłosić zdających do sesji letniej do starego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nowego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praktyczną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27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40" y="4017928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835002" y="2276872"/>
            <a:ext cx="1695450" cy="514350"/>
            <a:chOff x="6826962" y="2276872"/>
            <a:chExt cx="1695450" cy="514350"/>
          </a:xfrm>
        </p:grpSpPr>
        <p:pic>
          <p:nvPicPr>
            <p:cNvPr id="25" name="Obraz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65695" b="4831"/>
            <a:stretch>
              <a:fillRect/>
            </a:stretch>
          </p:blipFill>
          <p:spPr bwMode="auto">
            <a:xfrm>
              <a:off x="6826962" y="2276872"/>
              <a:ext cx="1695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pole tekstowe 2"/>
            <p:cNvSpPr txBox="1">
              <a:spLocks noChangeArrowheads="1"/>
            </p:cNvSpPr>
            <p:nvPr/>
          </p:nvSpPr>
          <p:spPr bwMode="auto">
            <a:xfrm>
              <a:off x="7519171" y="2302845"/>
              <a:ext cx="574675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18000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 dirty="0" err="1">
                  <a:solidFill>
                    <a:schemeClr val="bg1"/>
                  </a:solidFill>
                </a:rPr>
                <a:t>Pocztex</a:t>
              </a:r>
              <a:endParaRPr lang="pl-PL" altLang="pl-P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09" y="4939856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hlinkClick r:id="rId5" action="ppaction://hlinksldjump"/>
          </p:cNvPr>
          <p:cNvSpPr txBox="1"/>
          <p:nvPr/>
        </p:nvSpPr>
        <p:spPr>
          <a:xfrm>
            <a:off x="6958285" y="4164772"/>
            <a:ext cx="854075" cy="3063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002060"/>
                </a:solidFill>
                <a:hlinkClick r:id="rId6" action="ppaction://hlinksldjump"/>
              </a:rPr>
              <a:t>OBIEG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3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1" y="2914674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>
            <a:hlinkClick r:id="rId5" action="ppaction://hlinksldjump"/>
          </p:cNvPr>
          <p:cNvSpPr txBox="1"/>
          <p:nvPr/>
        </p:nvSpPr>
        <p:spPr>
          <a:xfrm>
            <a:off x="7001721" y="3612450"/>
            <a:ext cx="136201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smtClean="0">
                <a:solidFill>
                  <a:srgbClr val="002060"/>
                </a:solidFill>
              </a:rPr>
              <a:t>Do  16.01.2015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6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1" y="1418131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611560" y="134076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47708" y="2089897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138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 smtClean="0"/>
              <a:t>Wniosek dotyczący </a:t>
            </a:r>
            <a:br>
              <a:rPr lang="pl-PL" dirty="0" smtClean="0"/>
            </a:br>
            <a:r>
              <a:rPr lang="pl-PL" dirty="0" smtClean="0"/>
              <a:t>ukończenia szkoły przez uczniów</a:t>
            </a:r>
            <a:endParaRPr lang="pl-PL" dirty="0"/>
          </a:p>
        </p:txBody>
      </p:sp>
      <p:pic>
        <p:nvPicPr>
          <p:cNvPr id="39940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48" b="9325"/>
          <a:stretch>
            <a:fillRect/>
          </a:stretch>
        </p:blipFill>
        <p:spPr bwMode="auto">
          <a:xfrm>
            <a:off x="814388" y="1835150"/>
            <a:ext cx="7669212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6197600" y="2706688"/>
            <a:ext cx="936625" cy="433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Strzałka w górę 5"/>
          <p:cNvSpPr/>
          <p:nvPr/>
        </p:nvSpPr>
        <p:spPr>
          <a:xfrm>
            <a:off x="5913126" y="4978161"/>
            <a:ext cx="504056" cy="936104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588125" y="2159000"/>
            <a:ext cx="792163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565" b="11684"/>
          <a:stretch>
            <a:fillRect/>
          </a:stretch>
        </p:blipFill>
        <p:spPr bwMode="auto">
          <a:xfrm>
            <a:off x="762000" y="2706688"/>
            <a:ext cx="77216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724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1412875"/>
          <a:ext cx="8056190" cy="410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614"/>
                <a:gridCol w="2098576"/>
              </a:tblGrid>
              <a:tr h="791989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protokoły zbiorcze z przebiegu części pisemnej w dniu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Spakować dokumentację z części pisemnej egzaminu i wysłać do OKE 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wniosek dotyczący ukończenia szkoły przez uczniów (logowanie kodem zespołu</a:t>
                      </a:r>
                      <a:r>
                        <a:rPr lang="pl-PL" altLang="pl-PL" sz="20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jeśli szkoła jest w zespole)</a:t>
                      </a:r>
                      <a:endParaRPr lang="pl-PL" altLang="pl-PL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Zgłosić zdających do sesji letniej do starego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nowego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praktyczną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27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40" y="4017928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835002" y="2276872"/>
            <a:ext cx="1695450" cy="514350"/>
            <a:chOff x="6826962" y="2276872"/>
            <a:chExt cx="1695450" cy="514350"/>
          </a:xfrm>
        </p:grpSpPr>
        <p:pic>
          <p:nvPicPr>
            <p:cNvPr id="25" name="Obraz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65695" b="4831"/>
            <a:stretch>
              <a:fillRect/>
            </a:stretch>
          </p:blipFill>
          <p:spPr bwMode="auto">
            <a:xfrm>
              <a:off x="6826962" y="2276872"/>
              <a:ext cx="1695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pole tekstowe 2"/>
            <p:cNvSpPr txBox="1">
              <a:spLocks noChangeArrowheads="1"/>
            </p:cNvSpPr>
            <p:nvPr/>
          </p:nvSpPr>
          <p:spPr bwMode="auto">
            <a:xfrm>
              <a:off x="7519171" y="2302845"/>
              <a:ext cx="574675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18000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 dirty="0" err="1">
                  <a:solidFill>
                    <a:schemeClr val="bg1"/>
                  </a:solidFill>
                </a:rPr>
                <a:t>Pocztex</a:t>
              </a:r>
              <a:endParaRPr lang="pl-PL" altLang="pl-P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09" y="4939856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hlinkClick r:id="rId5" action="ppaction://hlinksldjump"/>
          </p:cNvPr>
          <p:cNvSpPr txBox="1"/>
          <p:nvPr/>
        </p:nvSpPr>
        <p:spPr>
          <a:xfrm>
            <a:off x="6958285" y="4164772"/>
            <a:ext cx="854075" cy="3063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002060"/>
                </a:solidFill>
                <a:hlinkClick r:id="rId6" action="ppaction://hlinksldjump"/>
              </a:rPr>
              <a:t>OBIEG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3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1" y="2914674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>
            <a:hlinkClick r:id="rId5" action="ppaction://hlinksldjump"/>
          </p:cNvPr>
          <p:cNvSpPr txBox="1"/>
          <p:nvPr/>
        </p:nvSpPr>
        <p:spPr>
          <a:xfrm>
            <a:off x="7001721" y="3612450"/>
            <a:ext cx="136201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smtClean="0">
                <a:solidFill>
                  <a:srgbClr val="002060"/>
                </a:solidFill>
              </a:rPr>
              <a:t>Do  16.01.2015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6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1" y="1418131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611560" y="134076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47708" y="2089897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47708" y="2791222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9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958180"/>
          </a:xfrm>
        </p:spPr>
        <p:txBody>
          <a:bodyPr>
            <a:normAutofit/>
          </a:bodyPr>
          <a:lstStyle/>
          <a:p>
            <a:r>
              <a:rPr lang="pl-PL" altLang="pl-PL" sz="3200" dirty="0" smtClean="0"/>
              <a:t>Zgłaszanie zdających na sesję letnią 2015 r.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51186" y="1772816"/>
            <a:ext cx="3600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pl-PL"/>
            </a:defPPr>
            <a:lvl1pPr algn="ctr">
              <a:defRPr sz="2800" b="1">
                <a:latin typeface="+mj-lt"/>
              </a:defRPr>
            </a:lvl1pPr>
          </a:lstStyle>
          <a:p>
            <a:pPr>
              <a:defRPr/>
            </a:pPr>
            <a:r>
              <a:rPr lang="pl-PL" dirty="0" smtClean="0"/>
              <a:t>Stary egzamin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560527" y="1772816"/>
            <a:ext cx="36000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latin typeface="+mj-lt"/>
              </a:rPr>
              <a:t>Nowy egzamin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51186" y="2780928"/>
            <a:ext cx="3600000" cy="2308324"/>
          </a:xfrm>
          <a:prstGeom prst="rect">
            <a:avLst/>
          </a:prstGeom>
          <a:solidFill>
            <a:srgbClr val="FFD6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buClr>
                <a:srgbClr val="002060"/>
              </a:buClr>
              <a:defRPr/>
            </a:pPr>
            <a:r>
              <a:rPr lang="pl-PL" sz="2400" dirty="0" smtClean="0">
                <a:latin typeface="+mj-lt"/>
              </a:rPr>
              <a:t>Zdający </a:t>
            </a:r>
            <a:r>
              <a:rPr lang="pl-PL" sz="2400" dirty="0">
                <a:latin typeface="+mj-lt"/>
              </a:rPr>
              <a:t>składają deklaracje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do </a:t>
            </a:r>
            <a:r>
              <a:rPr lang="pl-PL" sz="2400" b="1" dirty="0">
                <a:latin typeface="+mj-lt"/>
              </a:rPr>
              <a:t>20.12.2014 r</a:t>
            </a:r>
            <a:r>
              <a:rPr lang="pl-PL" sz="2400" b="1" dirty="0" smtClean="0">
                <a:latin typeface="+mj-lt"/>
              </a:rPr>
              <a:t>.</a:t>
            </a:r>
          </a:p>
          <a:p>
            <a:pPr algn="ctr">
              <a:buClr>
                <a:srgbClr val="002060"/>
              </a:buClr>
              <a:defRPr/>
            </a:pPr>
            <a:endParaRPr lang="pl-PL" sz="2400" b="1" dirty="0">
              <a:latin typeface="+mj-lt"/>
            </a:endParaRPr>
          </a:p>
          <a:p>
            <a:pPr algn="ctr">
              <a:buClr>
                <a:srgbClr val="002060"/>
              </a:buClr>
              <a:defRPr/>
            </a:pPr>
            <a:r>
              <a:rPr lang="pl-PL" sz="2400" dirty="0">
                <a:latin typeface="+mj-lt"/>
              </a:rPr>
              <a:t>Dyrektor szkoły zgłasza </a:t>
            </a:r>
            <a:r>
              <a:rPr lang="pl-PL" sz="2400" dirty="0" smtClean="0">
                <a:latin typeface="+mj-lt"/>
              </a:rPr>
              <a:t>uczniów/absolwentów 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do </a:t>
            </a:r>
            <a:r>
              <a:rPr lang="pl-PL" sz="2400" b="1" dirty="0">
                <a:latin typeface="+mj-lt"/>
              </a:rPr>
              <a:t>10.01.2015 r.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560527" y="2780928"/>
            <a:ext cx="3600000" cy="2308324"/>
          </a:xfrm>
          <a:prstGeom prst="rect">
            <a:avLst/>
          </a:prstGeom>
          <a:solidFill>
            <a:srgbClr val="ADC0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buClr>
                <a:srgbClr val="002060"/>
              </a:buClr>
              <a:defRPr/>
            </a:pPr>
            <a:r>
              <a:rPr lang="pl-PL" sz="2400" dirty="0" smtClean="0">
                <a:latin typeface="+mj-lt"/>
              </a:rPr>
              <a:t>Zdający </a:t>
            </a:r>
            <a:r>
              <a:rPr lang="pl-PL" sz="2400" dirty="0">
                <a:latin typeface="+mj-lt"/>
              </a:rPr>
              <a:t>składają deklaracje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do </a:t>
            </a:r>
            <a:r>
              <a:rPr lang="pl-PL" sz="2400" b="1" dirty="0">
                <a:latin typeface="+mj-lt"/>
              </a:rPr>
              <a:t>25. 01.2015 r</a:t>
            </a:r>
            <a:r>
              <a:rPr lang="pl-PL" sz="2400" b="1" dirty="0" smtClean="0">
                <a:latin typeface="+mj-lt"/>
              </a:rPr>
              <a:t>.</a:t>
            </a:r>
          </a:p>
          <a:p>
            <a:pPr algn="ctr">
              <a:buClr>
                <a:srgbClr val="002060"/>
              </a:buClr>
              <a:defRPr/>
            </a:pPr>
            <a:endParaRPr lang="pl-PL" sz="2400" b="1" dirty="0">
              <a:latin typeface="+mj-lt"/>
            </a:endParaRPr>
          </a:p>
          <a:p>
            <a:pPr algn="ctr">
              <a:buClr>
                <a:srgbClr val="002060"/>
              </a:buClr>
              <a:defRPr/>
            </a:pPr>
            <a:r>
              <a:rPr lang="pl-PL" sz="2400" dirty="0">
                <a:latin typeface="+mj-lt"/>
              </a:rPr>
              <a:t>Dyrektor szkoły zgłasza </a:t>
            </a:r>
            <a:r>
              <a:rPr lang="pl-PL" sz="2400" dirty="0" smtClean="0">
                <a:latin typeface="+mj-lt"/>
              </a:rPr>
              <a:t>uczniów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do </a:t>
            </a:r>
            <a:r>
              <a:rPr lang="pl-PL" sz="2400" b="1" dirty="0">
                <a:latin typeface="+mj-lt"/>
              </a:rPr>
              <a:t>01.02.2015 r.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996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1412875"/>
          <a:ext cx="8056190" cy="410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614"/>
                <a:gridCol w="2098576"/>
              </a:tblGrid>
              <a:tr h="791989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protokoły zbiorcze z przebiegu części pisemnej w dniu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Spakować dokumentację z części pisemnej egzaminu i wysłać do OKE 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wniosek dotyczący ukończenia szkoły przez uczniów (logowanie kodem zespołu</a:t>
                      </a:r>
                      <a:r>
                        <a:rPr lang="pl-PL" altLang="pl-PL" sz="20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jeśli szkoła jest w zespole)</a:t>
                      </a:r>
                      <a:endParaRPr lang="pl-PL" altLang="pl-PL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Zgłosić zdających do sesji letniej do starego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nowego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praktyczną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27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40" y="4017928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835002" y="2276872"/>
            <a:ext cx="1695450" cy="514350"/>
            <a:chOff x="6826962" y="2276872"/>
            <a:chExt cx="1695450" cy="514350"/>
          </a:xfrm>
        </p:grpSpPr>
        <p:pic>
          <p:nvPicPr>
            <p:cNvPr id="25" name="Obraz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65695" b="4831"/>
            <a:stretch>
              <a:fillRect/>
            </a:stretch>
          </p:blipFill>
          <p:spPr bwMode="auto">
            <a:xfrm>
              <a:off x="6826962" y="2276872"/>
              <a:ext cx="1695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pole tekstowe 2"/>
            <p:cNvSpPr txBox="1">
              <a:spLocks noChangeArrowheads="1"/>
            </p:cNvSpPr>
            <p:nvPr/>
          </p:nvSpPr>
          <p:spPr bwMode="auto">
            <a:xfrm>
              <a:off x="7519171" y="2302845"/>
              <a:ext cx="574675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18000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 dirty="0" err="1">
                  <a:solidFill>
                    <a:schemeClr val="bg1"/>
                  </a:solidFill>
                </a:rPr>
                <a:t>Pocztex</a:t>
              </a:r>
              <a:endParaRPr lang="pl-PL" altLang="pl-P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09" y="4939856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hlinkClick r:id="rId5" action="ppaction://hlinksldjump"/>
          </p:cNvPr>
          <p:cNvSpPr txBox="1"/>
          <p:nvPr/>
        </p:nvSpPr>
        <p:spPr>
          <a:xfrm>
            <a:off x="6958285" y="4164772"/>
            <a:ext cx="854075" cy="3063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002060"/>
                </a:solidFill>
                <a:hlinkClick r:id="rId6" action="ppaction://hlinksldjump"/>
              </a:rPr>
              <a:t>OBIEG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3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1" y="2914674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>
            <a:hlinkClick r:id="rId5" action="ppaction://hlinksldjump"/>
          </p:cNvPr>
          <p:cNvSpPr txBox="1"/>
          <p:nvPr/>
        </p:nvSpPr>
        <p:spPr>
          <a:xfrm>
            <a:off x="7001721" y="3612450"/>
            <a:ext cx="136201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smtClean="0">
                <a:solidFill>
                  <a:srgbClr val="002060"/>
                </a:solidFill>
              </a:rPr>
              <a:t>Do  16.01.2015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6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1" y="1418131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611560" y="134076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47708" y="2089897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47708" y="2791222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47708" y="3842776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517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>
            <a:normAutofit/>
          </a:bodyPr>
          <a:lstStyle/>
          <a:p>
            <a:r>
              <a:rPr lang="pl-PL" altLang="pl-PL" sz="3200" dirty="0" smtClean="0"/>
              <a:t>Informacje o przygotowaniu stanowisk</a:t>
            </a:r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>
          <a:xfrm>
            <a:off x="611188" y="1600200"/>
            <a:ext cx="8353300" cy="4852988"/>
          </a:xfrm>
        </p:spPr>
        <p:txBody>
          <a:bodyPr/>
          <a:lstStyle/>
          <a:p>
            <a:pPr marL="450850" indent="-450850">
              <a:spcBef>
                <a:spcPts val="1200"/>
              </a:spcBef>
            </a:pPr>
            <a:r>
              <a:rPr altLang="pl-PL" b="1" dirty="0" err="1" smtClean="0"/>
              <a:t>Wyposażenie</a:t>
            </a:r>
            <a:r>
              <a:rPr altLang="pl-PL" dirty="0" smtClean="0"/>
              <a:t> </a:t>
            </a:r>
            <a:r>
              <a:rPr lang="pl-PL" altLang="pl-PL" dirty="0" smtClean="0"/>
              <a:t>–</a:t>
            </a:r>
            <a:r>
              <a:rPr altLang="pl-PL" dirty="0" smtClean="0"/>
              <a:t> pliki są zamieszczone platformie  MOODLE – Egzaminy w kursie </a:t>
            </a:r>
            <a:r>
              <a:rPr altLang="pl-PL" i="1" dirty="0" smtClean="0"/>
              <a:t>Nowy  egzamin zawodowy</a:t>
            </a:r>
            <a:r>
              <a:rPr altLang="pl-PL" dirty="0" smtClean="0"/>
              <a:t> (pliki są aktualizowane)</a:t>
            </a:r>
          </a:p>
          <a:p>
            <a:pPr marL="450850" indent="-450850">
              <a:spcBef>
                <a:spcPts val="1200"/>
              </a:spcBef>
            </a:pPr>
            <a:r>
              <a:rPr altLang="pl-PL" b="1" dirty="0" smtClean="0"/>
              <a:t>Wskazania</a:t>
            </a:r>
            <a:r>
              <a:rPr altLang="pl-PL" dirty="0" smtClean="0"/>
              <a:t> do przygotowania stanowisk będą umieszczone w materiałach w SMOK-u </a:t>
            </a:r>
            <a:br>
              <a:rPr altLang="pl-PL" dirty="0" smtClean="0"/>
            </a:br>
            <a:r>
              <a:rPr altLang="pl-PL" dirty="0" smtClean="0"/>
              <a:t>(należy zwrócić uwagę na sesję)</a:t>
            </a:r>
          </a:p>
          <a:p>
            <a:pPr marL="450850" indent="-450850">
              <a:spcBef>
                <a:spcPts val="1200"/>
              </a:spcBef>
            </a:pPr>
            <a:r>
              <a:rPr altLang="pl-PL" b="1" dirty="0" smtClean="0"/>
              <a:t>Wytyczne</a:t>
            </a:r>
            <a:r>
              <a:rPr altLang="pl-PL" dirty="0" smtClean="0"/>
              <a:t> zostaną dostarczone z arkuszami (informacja, że będą dostarczone wytyczne zawarta będzie we wskazaniach)</a:t>
            </a:r>
          </a:p>
          <a:p>
            <a:pPr lvl="1">
              <a:spcBef>
                <a:spcPts val="1200"/>
              </a:spcBef>
            </a:pPr>
            <a:endParaRPr lang="pl-PL" altLang="pl-PL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08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143000"/>
          </a:xfrm>
        </p:spPr>
        <p:txBody>
          <a:bodyPr/>
          <a:lstStyle/>
          <a:p>
            <a:r>
              <a:rPr lang="pl-PL" dirty="0" smtClean="0"/>
              <a:t>Odebranie przesyłki z materiałami egzaminacyjnymi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03783"/>
            <a:ext cx="889248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l-PL" sz="2400" dirty="0" smtClean="0"/>
              <a:t>Terminy dostaw: </a:t>
            </a:r>
          </a:p>
          <a:p>
            <a:pPr lvl="1">
              <a:spcBef>
                <a:spcPts val="1200"/>
              </a:spcBef>
            </a:pPr>
            <a:r>
              <a:rPr lang="pl-PL" sz="2000" dirty="0" smtClean="0"/>
              <a:t>model „D” − przesyłka dostarczana w dniu egzaminu od 6.30 – 8.00</a:t>
            </a:r>
          </a:p>
          <a:p>
            <a:pPr lvl="1">
              <a:spcBef>
                <a:spcPts val="1200"/>
              </a:spcBef>
            </a:pPr>
            <a:r>
              <a:rPr lang="pl-PL" sz="2000" dirty="0"/>
              <a:t>p</a:t>
            </a:r>
            <a:r>
              <a:rPr lang="pl-PL" sz="2000" dirty="0" smtClean="0"/>
              <a:t>ozostałe − przesyłka </a:t>
            </a:r>
            <a:r>
              <a:rPr lang="pl-PL" sz="2000" dirty="0"/>
              <a:t>dostarczana w </a:t>
            </a:r>
            <a:r>
              <a:rPr lang="pl-PL" sz="2000" dirty="0" smtClean="0"/>
              <a:t>przeddzień </a:t>
            </a:r>
            <a:r>
              <a:rPr lang="pl-PL" sz="2000" dirty="0"/>
              <a:t>egzaminu od </a:t>
            </a:r>
            <a:r>
              <a:rPr lang="pl-PL" sz="2000" dirty="0" smtClean="0"/>
              <a:t>8.00 </a:t>
            </a:r>
            <a:r>
              <a:rPr lang="pl-PL" sz="2000" dirty="0"/>
              <a:t>– </a:t>
            </a:r>
            <a:r>
              <a:rPr lang="pl-PL" sz="2000" dirty="0" smtClean="0"/>
              <a:t>12.00</a:t>
            </a:r>
            <a:endParaRPr lang="pl-PL" sz="2000" dirty="0"/>
          </a:p>
          <a:p>
            <a:pPr>
              <a:spcBef>
                <a:spcPts val="1200"/>
              </a:spcBef>
            </a:pPr>
            <a:r>
              <a:rPr lang="pl-PL" sz="2400" dirty="0" smtClean="0"/>
              <a:t>KOE </a:t>
            </a:r>
            <a:r>
              <a:rPr lang="pl-PL" sz="2400" dirty="0"/>
              <a:t>lub upoważniona przez niego pisemnie </a:t>
            </a:r>
            <a:r>
              <a:rPr lang="pl-PL" sz="2400" dirty="0" smtClean="0"/>
              <a:t>osoba, w </a:t>
            </a:r>
            <a:r>
              <a:rPr lang="pl-PL" sz="2400" dirty="0"/>
              <a:t>obecności innej osoby z </a:t>
            </a:r>
            <a:r>
              <a:rPr lang="pl-PL" sz="2400" dirty="0" smtClean="0"/>
              <a:t>OE, odbiera przesyłkę ‎i‎ sprawdza, </a:t>
            </a:r>
            <a:r>
              <a:rPr lang="pl-PL" sz="2400" dirty="0"/>
              <a:t>czy </a:t>
            </a:r>
            <a:r>
              <a:rPr lang="pl-PL" sz="2400" dirty="0" smtClean="0"/>
              <a:t>nie </a:t>
            </a:r>
            <a:r>
              <a:rPr lang="pl-PL" sz="2400" dirty="0"/>
              <a:t>została </a:t>
            </a:r>
            <a:r>
              <a:rPr lang="pl-PL" sz="2400" dirty="0" smtClean="0"/>
              <a:t>naruszona</a:t>
            </a:r>
            <a:endParaRPr lang="pl-PL" sz="2400" dirty="0"/>
          </a:p>
          <a:p>
            <a:pPr lvl="0">
              <a:spcBef>
                <a:spcPts val="1200"/>
              </a:spcBef>
            </a:pPr>
            <a:r>
              <a:rPr lang="pl-PL" sz="2400" dirty="0"/>
              <a:t>sprawdza, czy zawartość przesyłki jest zgodna z zapotrzebowaniem – </a:t>
            </a:r>
            <a:r>
              <a:rPr lang="pl-PL" sz="2400" b="1" dirty="0"/>
              <a:t>nie otwiera kopert z arkuszami </a:t>
            </a:r>
            <a:r>
              <a:rPr lang="pl-PL" sz="2400" b="1" dirty="0" smtClean="0"/>
              <a:t>egzaminacyjnymi</a:t>
            </a:r>
            <a:r>
              <a:rPr lang="pl-PL" sz="2400" dirty="0" smtClean="0"/>
              <a:t> i </a:t>
            </a:r>
            <a:r>
              <a:rPr lang="pl-PL" sz="2400" b="1" dirty="0" smtClean="0"/>
              <a:t>z </a:t>
            </a:r>
            <a:r>
              <a:rPr lang="pl-PL" sz="2400" b="1" dirty="0"/>
              <a:t>kryteriami </a:t>
            </a:r>
            <a:r>
              <a:rPr lang="pl-PL" sz="2400" b="1" dirty="0" smtClean="0"/>
              <a:t>oceny</a:t>
            </a:r>
            <a:endParaRPr lang="pl-PL" sz="2400" dirty="0"/>
          </a:p>
          <a:p>
            <a:pPr>
              <a:spcBef>
                <a:spcPts val="1200"/>
              </a:spcBef>
            </a:pPr>
            <a:r>
              <a:rPr lang="pl-PL" sz="2400" dirty="0"/>
              <a:t>przechowuje i zabezpiecza arkusze egzaminacyjne, kryteria oceniania oraz karty oceny w czasie trwania egzaminów w ośrodku </a:t>
            </a:r>
            <a:r>
              <a:rPr lang="pl-PL" sz="2400" dirty="0" smtClean="0"/>
              <a:t>egzaminacyjnym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364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8394405"/>
              </p:ext>
            </p:extLst>
          </p:nvPr>
        </p:nvGraphicFramePr>
        <p:xfrm>
          <a:off x="611560" y="1412875"/>
          <a:ext cx="8056190" cy="410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614"/>
                <a:gridCol w="2098576"/>
              </a:tblGrid>
              <a:tr h="791989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protokoły zbiorcze z przebiegu części pisemnej w dniu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Spakować dokumentację z części pisemnej egzaminu i wysłać do OKE 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wniosek dotyczący ukończenia szkoły przez uczniów (logowanie kodem zespołu</a:t>
                      </a:r>
                      <a:r>
                        <a:rPr lang="pl-PL" altLang="pl-PL" sz="20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jeśli szkoła jest w zespole)</a:t>
                      </a:r>
                      <a:endParaRPr lang="pl-PL" altLang="pl-PL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Zgłosić zdających do sesji letniej do starego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nowego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praktyczną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27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40" y="4017928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835002" y="2276872"/>
            <a:ext cx="1695450" cy="514350"/>
            <a:chOff x="6826962" y="2276872"/>
            <a:chExt cx="1695450" cy="514350"/>
          </a:xfrm>
        </p:grpSpPr>
        <p:pic>
          <p:nvPicPr>
            <p:cNvPr id="25" name="Obraz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65695" b="4831"/>
            <a:stretch>
              <a:fillRect/>
            </a:stretch>
          </p:blipFill>
          <p:spPr bwMode="auto">
            <a:xfrm>
              <a:off x="6826962" y="2276872"/>
              <a:ext cx="1695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pole tekstowe 2"/>
            <p:cNvSpPr txBox="1">
              <a:spLocks noChangeArrowheads="1"/>
            </p:cNvSpPr>
            <p:nvPr/>
          </p:nvSpPr>
          <p:spPr bwMode="auto">
            <a:xfrm>
              <a:off x="7519171" y="2302845"/>
              <a:ext cx="574675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18000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 dirty="0" err="1">
                  <a:solidFill>
                    <a:schemeClr val="bg1"/>
                  </a:solidFill>
                </a:rPr>
                <a:t>Pocztex</a:t>
              </a:r>
              <a:endParaRPr lang="pl-PL" altLang="pl-P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09" y="4939856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hlinkClick r:id="rId5" action="ppaction://hlinksldjump"/>
          </p:cNvPr>
          <p:cNvSpPr txBox="1"/>
          <p:nvPr/>
        </p:nvSpPr>
        <p:spPr>
          <a:xfrm>
            <a:off x="6958285" y="4164772"/>
            <a:ext cx="854075" cy="3063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002060"/>
                </a:solidFill>
                <a:hlinkClick r:id="rId6" action="ppaction://hlinksldjump"/>
              </a:rPr>
              <a:t>OBIEG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3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1" y="2914674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>
            <a:hlinkClick r:id="rId5" action="ppaction://hlinksldjump"/>
          </p:cNvPr>
          <p:cNvSpPr txBox="1"/>
          <p:nvPr/>
        </p:nvSpPr>
        <p:spPr>
          <a:xfrm>
            <a:off x="7001721" y="3612450"/>
            <a:ext cx="136201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smtClean="0">
                <a:solidFill>
                  <a:srgbClr val="002060"/>
                </a:solidFill>
              </a:rPr>
              <a:t>Do  16.01.2015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16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1" y="1418131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769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ęciokąt 11"/>
          <p:cNvSpPr/>
          <p:nvPr/>
        </p:nvSpPr>
        <p:spPr>
          <a:xfrm>
            <a:off x="526354" y="1345946"/>
            <a:ext cx="1980000" cy="936104"/>
          </a:xfrm>
          <a:prstGeom prst="homePlate">
            <a:avLst>
              <a:gd name="adj" fmla="val 2710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Około  45 min przed wyznaczoną godziną egzaminu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2541869" y="1278375"/>
            <a:ext cx="6350611" cy="1115160"/>
          </a:xfrm>
          <a:prstGeom prst="roundRect">
            <a:avLst/>
          </a:prstGeom>
          <a:solidFill>
            <a:srgbClr val="C9D4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Przekazanie PZN dokumentacji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Sprawdzenie dokumentu tożsamości i upoważnienia obserwatora 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Ewentualne uzupełnienie składów ZN</a:t>
            </a:r>
          </a:p>
        </p:txBody>
      </p:sp>
      <p:sp>
        <p:nvSpPr>
          <p:cNvPr id="18" name="Pięciokąt 17"/>
          <p:cNvSpPr/>
          <p:nvPr/>
        </p:nvSpPr>
        <p:spPr>
          <a:xfrm>
            <a:off x="526354" y="2548907"/>
            <a:ext cx="1980000" cy="936104"/>
          </a:xfrm>
          <a:prstGeom prst="homePlate">
            <a:avLst>
              <a:gd name="adj" fmla="val 2710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Około </a:t>
            </a:r>
          </a:p>
          <a:p>
            <a:pPr algn="ctr">
              <a:defRPr/>
            </a:pPr>
            <a:r>
              <a:rPr lang="pl-PL" sz="1600" dirty="0"/>
              <a:t>20 min przed wyznaczoną godziną egzaminu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2541869" y="2492895"/>
            <a:ext cx="6350611" cy="1389951"/>
          </a:xfrm>
          <a:prstGeom prst="roundRect">
            <a:avLst/>
          </a:prstGeom>
          <a:solidFill>
            <a:srgbClr val="C9D4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Wpuszczanie zdających do </a:t>
            </a:r>
            <a:r>
              <a:rPr lang="pl-PL" sz="1700" dirty="0" err="1">
                <a:solidFill>
                  <a:srgbClr val="002060"/>
                </a:solidFill>
              </a:rPr>
              <a:t>sal</a:t>
            </a:r>
            <a:r>
              <a:rPr lang="pl-PL" sz="1700" dirty="0">
                <a:solidFill>
                  <a:srgbClr val="002060"/>
                </a:solidFill>
              </a:rPr>
              <a:t> (sprawdzenie tożsamości, </a:t>
            </a:r>
            <a:r>
              <a:rPr lang="pl-PL" sz="1700" dirty="0" smtClean="0">
                <a:solidFill>
                  <a:srgbClr val="002060"/>
                </a:solidFill>
              </a:rPr>
              <a:t>odnotowanie </a:t>
            </a:r>
            <a:r>
              <a:rPr lang="pl-PL" sz="1700" dirty="0">
                <a:solidFill>
                  <a:srgbClr val="002060"/>
                </a:solidFill>
              </a:rPr>
              <a:t>obecności)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Przekazanie kart </a:t>
            </a:r>
            <a:r>
              <a:rPr lang="pl-PL" sz="1700" dirty="0" smtClean="0">
                <a:solidFill>
                  <a:srgbClr val="002060"/>
                </a:solidFill>
              </a:rPr>
              <a:t>oceny </a:t>
            </a:r>
            <a:r>
              <a:rPr lang="pl-PL" sz="1700" dirty="0">
                <a:solidFill>
                  <a:srgbClr val="002060"/>
                </a:solidFill>
              </a:rPr>
              <a:t>i arkuszy egzaminacyjnych do </a:t>
            </a:r>
            <a:r>
              <a:rPr lang="pl-PL" sz="1700" dirty="0" err="1">
                <a:solidFill>
                  <a:srgbClr val="002060"/>
                </a:solidFill>
              </a:rPr>
              <a:t>sal</a:t>
            </a:r>
            <a:endParaRPr lang="pl-PL" sz="17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l-PL" sz="1700" b="1" dirty="0">
                <a:solidFill>
                  <a:srgbClr val="002060"/>
                </a:solidFill>
              </a:rPr>
              <a:t>Przeprowadzenie instruktażu stanowiskowego i potwierdzenie podpisem przez </a:t>
            </a:r>
            <a:r>
              <a:rPr lang="pl-PL" sz="1700" b="1" dirty="0" smtClean="0">
                <a:solidFill>
                  <a:srgbClr val="002060"/>
                </a:solidFill>
              </a:rPr>
              <a:t>zdających </a:t>
            </a:r>
            <a:r>
              <a:rPr lang="pl-PL" sz="1700" b="1" dirty="0">
                <a:solidFill>
                  <a:srgbClr val="002060"/>
                </a:solidFill>
              </a:rPr>
              <a:t>na liście obecności</a:t>
            </a:r>
          </a:p>
        </p:txBody>
      </p:sp>
      <p:sp>
        <p:nvSpPr>
          <p:cNvPr id="20" name="Pięciokąt 19"/>
          <p:cNvSpPr/>
          <p:nvPr/>
        </p:nvSpPr>
        <p:spPr>
          <a:xfrm>
            <a:off x="526354" y="4057918"/>
            <a:ext cx="1980000" cy="936104"/>
          </a:xfrm>
          <a:prstGeom prst="homePlate">
            <a:avLst>
              <a:gd name="adj" fmla="val 2710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solidFill>
                  <a:srgbClr val="FFFF00"/>
                </a:solidFill>
              </a:rPr>
              <a:t>Wyznaczona</a:t>
            </a:r>
          </a:p>
          <a:p>
            <a:pPr algn="ctr">
              <a:defRPr/>
            </a:pPr>
            <a:r>
              <a:rPr lang="pl-PL" sz="1600" b="1" dirty="0">
                <a:solidFill>
                  <a:srgbClr val="FFFF00"/>
                </a:solidFill>
              </a:rPr>
              <a:t>godzina egzaminu</a:t>
            </a:r>
          </a:p>
        </p:txBody>
      </p:sp>
      <p:sp>
        <p:nvSpPr>
          <p:cNvPr id="21" name="Pięciokąt 20"/>
          <p:cNvSpPr/>
          <p:nvPr/>
        </p:nvSpPr>
        <p:spPr>
          <a:xfrm>
            <a:off x="526354" y="5420352"/>
            <a:ext cx="1980000" cy="936104"/>
          </a:xfrm>
          <a:prstGeom prst="homePlate">
            <a:avLst>
              <a:gd name="adj" fmla="val 2710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Około </a:t>
            </a:r>
            <a:r>
              <a:rPr lang="pl-PL" sz="1600" dirty="0" smtClean="0"/>
              <a:t>10 </a:t>
            </a:r>
            <a:r>
              <a:rPr lang="pl-PL" sz="1600" dirty="0"/>
              <a:t>min  po wyznaczonej godzinie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2541869" y="4005064"/>
            <a:ext cx="6350611" cy="1296144"/>
          </a:xfrm>
          <a:prstGeom prst="roundRect">
            <a:avLst/>
          </a:prstGeom>
          <a:solidFill>
            <a:srgbClr val="C9D4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700" b="1" dirty="0">
                <a:solidFill>
                  <a:srgbClr val="002060"/>
                </a:solidFill>
              </a:rPr>
              <a:t>Rozdanie kart </a:t>
            </a:r>
            <a:r>
              <a:rPr lang="pl-PL" sz="1700" b="1" dirty="0" smtClean="0">
                <a:solidFill>
                  <a:srgbClr val="002060"/>
                </a:solidFill>
              </a:rPr>
              <a:t>oceny </a:t>
            </a:r>
            <a:r>
              <a:rPr lang="pl-PL" sz="1700" b="1" dirty="0">
                <a:solidFill>
                  <a:srgbClr val="002060"/>
                </a:solidFill>
              </a:rPr>
              <a:t>i arkuszy egzaminacyjnych zdającym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Sprawdzenie kompletności arkuszy egzaminacyjnych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Ewentualna wymiana </a:t>
            </a:r>
            <a:r>
              <a:rPr lang="pl-PL" sz="1700" dirty="0" smtClean="0">
                <a:solidFill>
                  <a:srgbClr val="002060"/>
                </a:solidFill>
              </a:rPr>
              <a:t>lub </a:t>
            </a:r>
            <a:r>
              <a:rPr lang="pl-PL" sz="1700" dirty="0">
                <a:solidFill>
                  <a:srgbClr val="002060"/>
                </a:solidFill>
              </a:rPr>
              <a:t>za zgodą dyr. OKE powielenie arkuszy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Zapoznanie się zdających z instrukcją i naklejenie naklejek z nr </a:t>
            </a:r>
            <a:r>
              <a:rPr lang="pl-PL" sz="1700" dirty="0" smtClean="0">
                <a:solidFill>
                  <a:srgbClr val="002060"/>
                </a:solidFill>
              </a:rPr>
              <a:t>PESEL na kartę oceny i arkusz egzaminacyjny</a:t>
            </a:r>
            <a:endParaRPr lang="pl-PL" sz="1700" dirty="0">
              <a:solidFill>
                <a:srgbClr val="002060"/>
              </a:solidFill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2541869" y="5423425"/>
            <a:ext cx="6350611" cy="1173927"/>
          </a:xfrm>
          <a:prstGeom prst="roundRect">
            <a:avLst/>
          </a:prstGeom>
          <a:solidFill>
            <a:srgbClr val="C9D4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700" b="1" dirty="0">
                <a:solidFill>
                  <a:srgbClr val="002060"/>
                </a:solidFill>
              </a:rPr>
              <a:t>Przez 10 min zdający zapoznają się ze stanowiskiem i zadaniem  (czas niewliczany do czasu egzaminu)</a:t>
            </a:r>
          </a:p>
          <a:p>
            <a:pPr>
              <a:defRPr/>
            </a:pPr>
            <a:r>
              <a:rPr lang="pl-PL" sz="1700" dirty="0">
                <a:solidFill>
                  <a:srgbClr val="002060"/>
                </a:solidFill>
              </a:rPr>
              <a:t>Zapisanie w widocznym miejscu godziny rozpoczęcia i zakończenia egzaminu </a:t>
            </a:r>
          </a:p>
        </p:txBody>
      </p:sp>
      <p:sp>
        <p:nvSpPr>
          <p:cNvPr id="3" name="Strzałka zakrzywiona w prawo 2"/>
          <p:cNvSpPr/>
          <p:nvPr/>
        </p:nvSpPr>
        <p:spPr>
          <a:xfrm>
            <a:off x="238427" y="1820125"/>
            <a:ext cx="287337" cy="12239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Strzałka zakrzywiona w prawo 12"/>
          <p:cNvSpPr/>
          <p:nvPr/>
        </p:nvSpPr>
        <p:spPr>
          <a:xfrm>
            <a:off x="201914" y="3110762"/>
            <a:ext cx="288925" cy="12239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Strzałka zakrzywiona w prawo 13"/>
          <p:cNvSpPr/>
          <p:nvPr/>
        </p:nvSpPr>
        <p:spPr>
          <a:xfrm>
            <a:off x="201914" y="4456962"/>
            <a:ext cx="288925" cy="12239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 bwMode="auto">
          <a:xfrm>
            <a:off x="611188" y="116632"/>
            <a:ext cx="8075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sz="3200" dirty="0" smtClean="0"/>
              <a:t>Rozpoczęcie części praktycznej egzaminu</a:t>
            </a:r>
            <a:endParaRPr lang="pl-PL" sz="32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911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6929438" y="3232150"/>
            <a:ext cx="1933575" cy="1109663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180" t="8333" r="5231" b="8333"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6081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 dirty="0">
                  <a:latin typeface="+mj-lt"/>
                </a:rPr>
                <a:t>kod OE </a:t>
              </a: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88913" y="1273175"/>
          <a:ext cx="8864600" cy="5532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270"/>
                <a:gridCol w="2941904"/>
                <a:gridCol w="2010449"/>
                <a:gridCol w="2276977"/>
              </a:tblGrid>
              <a:tr h="64011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bezpieczna koperta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banderola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Papierowa koperta /skoroszyt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474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0715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6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arkusze zdających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600" b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z włożonymi do środka Kartami oceny i rezultatami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Kopertę zakleja </a:t>
                      </a:r>
                      <a:r>
                        <a:rPr lang="pl-PL" sz="1600" b="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PZNCP </a:t>
                      </a:r>
                      <a:br>
                        <a:rPr lang="pl-PL" sz="1600" b="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</a:br>
                      <a:r>
                        <a:rPr lang="pl-PL" sz="1600" b="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w obecności zdających w sali </a:t>
                      </a:r>
                    </a:p>
                  </a:txBody>
                  <a:tcPr marL="91431" marR="91431" marT="45723" marB="45723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6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Niewykorzystane arkusze egzaminacyjne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6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Niewykorzystane kryteria oceniania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pl-PL" sz="16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31" marR="91431" marT="45723" marB="45723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6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1" marR="91431" marT="45723" marB="45723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131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1" marR="91431" marT="45723" marB="45723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6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Pogrupowane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wypełnione Karty oceny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kryteria oceniania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6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arkusze zdających </a:t>
                      </a:r>
                      <a:br>
                        <a:rPr kumimoji="0" lang="pl-PL" sz="16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pl-PL" sz="16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z ewentualnymi dokumentami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600" b="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Kopertę zakleja  KOE w obecności egzaminatora i ZNCP </a:t>
                      </a:r>
                      <a:br>
                        <a:rPr kumimoji="0" lang="pl-PL" sz="1600" b="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pl-PL" sz="1600" b="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w sali/miejscu egzaminu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600" b="0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1" marR="91431" marT="45723" marB="45723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None/>
                      </a:pPr>
                      <a:endParaRPr kumimoji="0" lang="pl-PL" sz="16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0756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 smtClean="0"/>
              <a:t>Pakowanie materiałów egzaminacyjnych w sali </a:t>
            </a:r>
            <a:br>
              <a:rPr lang="pl-PL" dirty="0" smtClean="0"/>
            </a:br>
            <a:r>
              <a:rPr lang="pl-PL" dirty="0" smtClean="0"/>
              <a:t>po części praktycznej egzaminu</a:t>
            </a:r>
            <a:endParaRPr lang="pl-PL" dirty="0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252413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2108200" y="1981200"/>
            <a:ext cx="2179638" cy="1211263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91"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pole tekstowe 13"/>
          <p:cNvSpPr txBox="1"/>
          <p:nvPr/>
        </p:nvSpPr>
        <p:spPr>
          <a:xfrm>
            <a:off x="338094" y="3391165"/>
            <a:ext cx="14078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D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53085" y="3983969"/>
            <a:ext cx="14078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DK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68073" y="5428281"/>
            <a:ext cx="14078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W</a:t>
            </a:r>
          </a:p>
        </p:txBody>
      </p:sp>
      <p:sp>
        <p:nvSpPr>
          <p:cNvPr id="10" name="Schemat blokowy: dysk magnetyczny 9"/>
          <p:cNvSpPr/>
          <p:nvPr/>
        </p:nvSpPr>
        <p:spPr>
          <a:xfrm>
            <a:off x="4954588" y="2243138"/>
            <a:ext cx="1341437" cy="487362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pl-PL" sz="1200" dirty="0">
                <a:solidFill>
                  <a:schemeClr val="tx1"/>
                </a:solidFill>
                <a:latin typeface="+mj-lt"/>
              </a:rPr>
              <a:t>Kod OE liczba sztuk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68073" y="6033144"/>
            <a:ext cx="140788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WK</a:t>
            </a:r>
          </a:p>
        </p:txBody>
      </p:sp>
      <p:sp>
        <p:nvSpPr>
          <p:cNvPr id="4" name="Prostokąt 3"/>
          <p:cNvSpPr/>
          <p:nvPr/>
        </p:nvSpPr>
        <p:spPr>
          <a:xfrm rot="20411825">
            <a:off x="7210425" y="2428875"/>
            <a:ext cx="1655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  <p:sp>
        <p:nvSpPr>
          <p:cNvPr id="27" name="Prostokąt 26"/>
          <p:cNvSpPr/>
          <p:nvPr/>
        </p:nvSpPr>
        <p:spPr>
          <a:xfrm rot="19695217">
            <a:off x="2720975" y="2409825"/>
            <a:ext cx="11493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7032625" y="3910013"/>
            <a:ext cx="1830388" cy="2135187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38200" cy="677863"/>
              <a:chOff x="3696" y="3362"/>
              <a:chExt cx="528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1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7" y="2293514"/>
              <a:ext cx="1455113" cy="21535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pl-PL" sz="800" dirty="0">
                <a:latin typeface="+mj-lt"/>
              </a:endParaRPr>
            </a:p>
            <a:p>
              <a:pPr>
                <a:spcBef>
                  <a:spcPct val="50000"/>
                </a:spcBef>
                <a:defRPr/>
              </a:pPr>
              <a:endParaRPr lang="pl-PL" sz="800" dirty="0">
                <a:latin typeface="+mj-lt"/>
              </a:endParaRPr>
            </a:p>
            <a:p>
              <a:pPr marL="90488" indent="-90488">
                <a:spcBef>
                  <a:spcPct val="50000"/>
                </a:spcBef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Lista zdających </a:t>
              </a:r>
            </a:p>
            <a:p>
              <a:pPr marL="90488" indent="-90488">
                <a:spcBef>
                  <a:spcPct val="50000"/>
                </a:spcBef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egzaminu w sali</a:t>
              </a:r>
            </a:p>
            <a:p>
              <a:pPr marL="90488" indent="-90488">
                <a:spcBef>
                  <a:spcPct val="50000"/>
                </a:spcBef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Inne dokumenty</a:t>
              </a:r>
              <a:endParaRPr lang="pl-PL" sz="1000" dirty="0">
                <a:latin typeface="+mj-lt"/>
              </a:endParaRPr>
            </a:p>
            <a:p>
              <a:pPr>
                <a:spcBef>
                  <a:spcPct val="50000"/>
                </a:spcBef>
                <a:defRPr/>
              </a:pPr>
              <a:endParaRPr lang="pl-PL" sz="1000" dirty="0">
                <a:latin typeface="+mj-lt"/>
              </a:endParaRPr>
            </a:p>
            <a:p>
              <a:pPr>
                <a:spcBef>
                  <a:spcPct val="50000"/>
                </a:spcBef>
                <a:defRPr/>
              </a:pP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811512" y="2341629"/>
              <a:ext cx="1424050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200" dirty="0">
                <a:latin typeface="+mj-lt"/>
              </a:endParaRPr>
            </a:p>
          </p:txBody>
        </p:sp>
      </p:grpSp>
      <p:pic>
        <p:nvPicPr>
          <p:cNvPr id="41008" name="Picture 66" descr="skoroszy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2179638"/>
            <a:ext cx="1087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9" name="Grupa 22"/>
          <p:cNvGrpSpPr>
            <a:grpSpLocks/>
          </p:cNvGrpSpPr>
          <p:nvPr/>
        </p:nvGrpSpPr>
        <p:grpSpPr bwMode="auto">
          <a:xfrm>
            <a:off x="7508875" y="2159000"/>
            <a:ext cx="1385888" cy="966788"/>
            <a:chOff x="7015463" y="2630751"/>
            <a:chExt cx="1386468" cy="967304"/>
          </a:xfrm>
        </p:grpSpPr>
        <p:pic>
          <p:nvPicPr>
            <p:cNvPr id="41010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180" t="8333" r="5231" b="8333"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pole tekstowe 24"/>
            <p:cNvSpPr txBox="1"/>
            <p:nvPr/>
          </p:nvSpPr>
          <p:spPr>
            <a:xfrm>
              <a:off x="7091695" y="2867415"/>
              <a:ext cx="1054541" cy="462209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 dirty="0">
                  <a:latin typeface="+mj-lt"/>
                </a:rPr>
                <a:t>kod OE </a:t>
              </a: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6850" y="584200"/>
            <a:ext cx="8496300" cy="793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Osoby uprawnione do przebywania w sali/miejscu podczas egzaminu zawodowego</a:t>
            </a:r>
            <a:endParaRPr lang="pl-PL" dirty="0"/>
          </a:p>
        </p:txBody>
      </p:sp>
      <p:sp>
        <p:nvSpPr>
          <p:cNvPr id="4" name="Chmurka 3"/>
          <p:cNvSpPr/>
          <p:nvPr/>
        </p:nvSpPr>
        <p:spPr>
          <a:xfrm>
            <a:off x="514350" y="1617663"/>
            <a:ext cx="8086725" cy="48244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4820" name="Grupa 12"/>
          <p:cNvGrpSpPr>
            <a:grpSpLocks/>
          </p:cNvGrpSpPr>
          <p:nvPr/>
        </p:nvGrpSpPr>
        <p:grpSpPr bwMode="auto">
          <a:xfrm>
            <a:off x="2628900" y="1841500"/>
            <a:ext cx="2165350" cy="1835150"/>
            <a:chOff x="1068898" y="1802541"/>
            <a:chExt cx="2165949" cy="1835217"/>
          </a:xfrm>
        </p:grpSpPr>
        <p:pic>
          <p:nvPicPr>
            <p:cNvPr id="34842" name="Picture 3" descr="D:\@Passport_Gosia\Szkolenia\Rysunki\Ludziki\dwa_ludzik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716" y="1802541"/>
              <a:ext cx="12065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ole tekstowe 6"/>
            <p:cNvSpPr txBox="1"/>
            <p:nvPr/>
          </p:nvSpPr>
          <p:spPr>
            <a:xfrm>
              <a:off x="1068898" y="2807466"/>
              <a:ext cx="2165949" cy="8302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7345D"/>
                  </a:solidFill>
                  <a:latin typeface="+mj-lt"/>
                </a:rPr>
                <a:t>Osoby wchodzące </a:t>
              </a:r>
              <a:br>
                <a:rPr lang="pl-PL" sz="1600" dirty="0">
                  <a:solidFill>
                    <a:srgbClr val="07345D"/>
                  </a:solidFill>
                  <a:latin typeface="+mj-lt"/>
                </a:rPr>
              </a:br>
              <a:r>
                <a:rPr lang="pl-PL" sz="1600" dirty="0">
                  <a:solidFill>
                    <a:srgbClr val="07345D"/>
                  </a:solidFill>
                  <a:latin typeface="+mj-lt"/>
                </a:rPr>
                <a:t>w skład ZN zatrudnione w szkole/placówce</a:t>
              </a:r>
            </a:p>
          </p:txBody>
        </p:sp>
      </p:grpSp>
      <p:grpSp>
        <p:nvGrpSpPr>
          <p:cNvPr id="16" name="Grupa 15"/>
          <p:cNvGrpSpPr>
            <a:grpSpLocks/>
          </p:cNvGrpSpPr>
          <p:nvPr/>
        </p:nvGrpSpPr>
        <p:grpSpPr bwMode="auto">
          <a:xfrm flipH="1">
            <a:off x="1671638" y="4652963"/>
            <a:ext cx="1495425" cy="1195387"/>
            <a:chOff x="5320145" y="1504489"/>
            <a:chExt cx="1496291" cy="1194877"/>
          </a:xfrm>
        </p:grpSpPr>
        <p:pic>
          <p:nvPicPr>
            <p:cNvPr id="34840" name="Picture 2" descr="E:\@Passport_Gosia\Konferencje\Prezentacje\Zima 2014\Rysunki gotowe\obserwato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595" y="1504489"/>
              <a:ext cx="987425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pole tekstowe 17"/>
            <p:cNvSpPr txBox="1"/>
            <p:nvPr/>
          </p:nvSpPr>
          <p:spPr>
            <a:xfrm>
              <a:off x="5320145" y="2361373"/>
              <a:ext cx="1496291" cy="337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B936C"/>
                  </a:solidFill>
                  <a:latin typeface="+mj-lt"/>
                </a:rPr>
                <a:t>Obserwator</a:t>
              </a:r>
            </a:p>
          </p:txBody>
        </p:sp>
      </p:grpSp>
      <p:pic>
        <p:nvPicPr>
          <p:cNvPr id="34822" name="Picture 10" descr="D:\@Passport_Gosia\Szkolenia\Rysunki\Ludziki\jeden_ludzik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767013"/>
            <a:ext cx="457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814888" y="2268538"/>
            <a:ext cx="42211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>
                <a:solidFill>
                  <a:srgbClr val="002060"/>
                </a:solidFill>
                <a:latin typeface="+mj-lt"/>
              </a:rPr>
              <a:t>Osoba z zewnątrz: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pl-PL" sz="1600" dirty="0">
                <a:solidFill>
                  <a:srgbClr val="07345D"/>
                </a:solidFill>
                <a:latin typeface="+mj-lt"/>
              </a:rPr>
              <a:t>Egzaminatorzy</a:t>
            </a:r>
          </a:p>
          <a:p>
            <a:pPr marL="182563" indent="-182563">
              <a:defRPr/>
            </a:pPr>
            <a:r>
              <a:rPr lang="pl-PL" sz="1600" b="1" dirty="0">
                <a:solidFill>
                  <a:srgbClr val="002060"/>
                </a:solidFill>
                <a:latin typeface="+mj-lt"/>
              </a:rPr>
              <a:t>albo</a:t>
            </a:r>
            <a:r>
              <a:rPr lang="pl-PL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pl-PL" sz="1600" dirty="0">
                <a:solidFill>
                  <a:srgbClr val="07345D"/>
                </a:solidFill>
                <a:latin typeface="+mj-lt"/>
              </a:rPr>
              <a:t>nauczyciele zatrudnieni </a:t>
            </a:r>
            <a:br>
              <a:rPr lang="pl-PL" sz="1600" dirty="0">
                <a:solidFill>
                  <a:srgbClr val="07345D"/>
                </a:solidFill>
                <a:latin typeface="+mj-lt"/>
              </a:rPr>
            </a:br>
            <a:r>
              <a:rPr lang="pl-PL" sz="1600" dirty="0">
                <a:solidFill>
                  <a:srgbClr val="07345D"/>
                </a:solidFill>
                <a:latin typeface="+mj-lt"/>
              </a:rPr>
              <a:t>w innej szkole – członkowie ZN</a:t>
            </a:r>
          </a:p>
        </p:txBody>
      </p:sp>
      <p:pic>
        <p:nvPicPr>
          <p:cNvPr id="34824" name="Obraz 24" descr="lupa_praw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271713"/>
            <a:ext cx="65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ole tekstowe 27"/>
          <p:cNvSpPr txBox="1"/>
          <p:nvPr/>
        </p:nvSpPr>
        <p:spPr>
          <a:xfrm>
            <a:off x="3654425" y="5916613"/>
            <a:ext cx="2082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0B936C"/>
                </a:solidFill>
                <a:latin typeface="+mj-lt"/>
              </a:rPr>
              <a:t>Zdający </a:t>
            </a:r>
          </a:p>
        </p:txBody>
      </p:sp>
      <p:grpSp>
        <p:nvGrpSpPr>
          <p:cNvPr id="34826" name="Grupa 30"/>
          <p:cNvGrpSpPr>
            <a:grpSpLocks/>
          </p:cNvGrpSpPr>
          <p:nvPr/>
        </p:nvGrpSpPr>
        <p:grpSpPr bwMode="auto">
          <a:xfrm>
            <a:off x="3606800" y="3817938"/>
            <a:ext cx="1992313" cy="2062162"/>
            <a:chOff x="3347389" y="3535243"/>
            <a:chExt cx="1991946" cy="2061502"/>
          </a:xfrm>
        </p:grpSpPr>
        <p:pic>
          <p:nvPicPr>
            <p:cNvPr id="34833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457" y="3535243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4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354" y="3637758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5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262" y="4516745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6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071" y="4024054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7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835" y="4485214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8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389" y="3535244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9" name="Picture 6" descr="D:\@Passport_Gosia\Sesja_2014\2014_EK_2\T_masazysta\rysunki\ręka nie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931" y="4232966"/>
              <a:ext cx="5475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a 26"/>
          <p:cNvGrpSpPr>
            <a:grpSpLocks/>
          </p:cNvGrpSpPr>
          <p:nvPr/>
        </p:nvGrpSpPr>
        <p:grpSpPr bwMode="auto">
          <a:xfrm>
            <a:off x="755576" y="3212976"/>
            <a:ext cx="1905000" cy="2027237"/>
            <a:chOff x="811009" y="3529755"/>
            <a:chExt cx="1619884" cy="1698765"/>
          </a:xfrm>
        </p:grpSpPr>
        <p:sp>
          <p:nvSpPr>
            <p:cNvPr id="19" name="pole tekstowe 18"/>
            <p:cNvSpPr txBox="1"/>
            <p:nvPr/>
          </p:nvSpPr>
          <p:spPr>
            <a:xfrm>
              <a:off x="811009" y="3529755"/>
              <a:ext cx="1619884" cy="6970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B936C"/>
                  </a:solidFill>
                  <a:latin typeface="+mj-lt"/>
                </a:rPr>
                <a:t>Dyrektor szkoły/placówki lub powołany zastępca</a:t>
              </a:r>
            </a:p>
          </p:txBody>
        </p:sp>
        <p:pic>
          <p:nvPicPr>
            <p:cNvPr id="34832" name="Picture 2" descr="D:\@Passport_Gosia\Szkolenia\Rysunki\Rysunki gotowe_jesien_2013\Stary-nowy\nowy bez teczki właściw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29" y="4148520"/>
              <a:ext cx="763373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a 13"/>
          <p:cNvGrpSpPr>
            <a:grpSpLocks/>
          </p:cNvGrpSpPr>
          <p:nvPr/>
        </p:nvGrpSpPr>
        <p:grpSpPr bwMode="auto">
          <a:xfrm>
            <a:off x="5565775" y="3571875"/>
            <a:ext cx="2033588" cy="1587500"/>
            <a:chOff x="5293274" y="3571478"/>
            <a:chExt cx="2033382" cy="1587516"/>
          </a:xfrm>
        </p:grpSpPr>
        <p:sp>
          <p:nvSpPr>
            <p:cNvPr id="39" name="pole tekstowe 38"/>
            <p:cNvSpPr txBox="1"/>
            <p:nvPr/>
          </p:nvSpPr>
          <p:spPr>
            <a:xfrm>
              <a:off x="5293274" y="4574788"/>
              <a:ext cx="2033382" cy="5842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B936C"/>
                  </a:solidFill>
                  <a:latin typeface="+mj-lt"/>
                </a:rPr>
                <a:t>Asystent techniczny/</a:t>
              </a:r>
            </a:p>
            <a:p>
              <a:pPr algn="ctr">
                <a:defRPr/>
              </a:pPr>
              <a:r>
                <a:rPr lang="pl-PL" sz="1600" dirty="0">
                  <a:solidFill>
                    <a:srgbClr val="0B936C"/>
                  </a:solidFill>
                  <a:latin typeface="+mj-lt"/>
                </a:rPr>
                <a:t>Operator systemu</a:t>
              </a:r>
            </a:p>
          </p:txBody>
        </p:sp>
        <p:pic>
          <p:nvPicPr>
            <p:cNvPr id="34830" name="Picture 2" descr="D:\@Passport_Gosia\Szkolenia\Rysunki\rysunki_konferencja jesień 2013\warsztat pracy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974" y="3571478"/>
              <a:ext cx="1023444" cy="102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824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21626562"/>
              </p:ext>
            </p:extLst>
          </p:nvPr>
        </p:nvGraphicFramePr>
        <p:xfrm>
          <a:off x="467544" y="1845482"/>
          <a:ext cx="8075612" cy="479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052"/>
                <a:gridCol w="1954560"/>
              </a:tblGrid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praktyczną egzaminu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Gromadzić i zabezpieczać dokumentację z kolejnych zmian części praktycznej egzaminu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protokoły zbiorcze z przebiegu części praktycznej egzaminu po zakończeniu egzaminów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 danej kwalifikacji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 i wysłać paczkę z dokumentacją z części praktycznej w kwalifikacji do OKE w Krakowie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rozliczenie ośrodka egzaminacyjnego 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wysłać do OKE w Krakowie w ciągu 14 dni od zakończenia egzaminów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pole tekstowe 19"/>
          <p:cNvSpPr txBox="1"/>
          <p:nvPr/>
        </p:nvSpPr>
        <p:spPr>
          <a:xfrm>
            <a:off x="6876256" y="5949280"/>
            <a:ext cx="138112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</a:t>
            </a:r>
            <a:r>
              <a:rPr lang="pl-PL" sz="1400" b="1" dirty="0" smtClean="0"/>
              <a:t> WWW</a:t>
            </a:r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10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4038763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2972038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719093" y="4878030"/>
            <a:ext cx="1695450" cy="514350"/>
            <a:chOff x="6804248" y="3634730"/>
            <a:chExt cx="1695450" cy="514350"/>
          </a:xfrm>
        </p:grpSpPr>
        <p:pic>
          <p:nvPicPr>
            <p:cNvPr id="18" name="Obraz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65695" b="4831"/>
            <a:stretch>
              <a:fillRect/>
            </a:stretch>
          </p:blipFill>
          <p:spPr bwMode="auto">
            <a:xfrm>
              <a:off x="6804248" y="3634730"/>
              <a:ext cx="1695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pole tekstowe 2"/>
            <p:cNvSpPr txBox="1">
              <a:spLocks noChangeArrowheads="1"/>
            </p:cNvSpPr>
            <p:nvPr/>
          </p:nvSpPr>
          <p:spPr bwMode="auto">
            <a:xfrm>
              <a:off x="7509098" y="3634730"/>
              <a:ext cx="574675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18000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 dirty="0" err="1">
                  <a:solidFill>
                    <a:schemeClr val="bg1"/>
                  </a:solidFill>
                </a:rPr>
                <a:t>Pocztex</a:t>
              </a:r>
              <a:endParaRPr lang="pl-PL" altLang="pl-P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22" y="2050756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467544" y="1980129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17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 smtClean="0"/>
              <a:t>Gromadzenie dokumentacji z części praktycznej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8775" y="1412875"/>
            <a:ext cx="6557963" cy="2678113"/>
          </a:xfrm>
        </p:spPr>
        <p:txBody>
          <a:bodyPr/>
          <a:lstStyle/>
          <a:p>
            <a:pPr marL="539750" indent="-539750">
              <a:defRPr/>
            </a:pPr>
            <a:r>
              <a:rPr sz="2400" dirty="0" smtClean="0"/>
              <a:t>Powielenie po każdym egzaminie z kwalifikacji:</a:t>
            </a:r>
          </a:p>
          <a:p>
            <a:pPr lvl="1">
              <a:defRPr/>
            </a:pPr>
            <a:r>
              <a:rPr lang="pl-PL" sz="1800" dirty="0" smtClean="0"/>
              <a:t>listy obecności</a:t>
            </a:r>
          </a:p>
          <a:p>
            <a:pPr lvl="1">
              <a:defRPr/>
            </a:pPr>
            <a:r>
              <a:rPr lang="pl-PL" sz="1800" dirty="0" smtClean="0"/>
              <a:t>protokołu z przebiegu części praktycznej egzaminu w sali</a:t>
            </a:r>
          </a:p>
          <a:p>
            <a:pPr lvl="1">
              <a:defRPr/>
            </a:pPr>
            <a:r>
              <a:rPr lang="pl-PL" sz="1800" dirty="0" smtClean="0"/>
              <a:t>ewentualnych: protokołów zdarzenia, oświadczenia zdającego o rezygnacji z egzaminu, decyzji o przerwaniu </a:t>
            </a:r>
            <a:br>
              <a:rPr lang="pl-PL" sz="1800" dirty="0" smtClean="0"/>
            </a:br>
            <a:r>
              <a:rPr lang="pl-PL" sz="1800" dirty="0" smtClean="0"/>
              <a:t>i unieważnieniu egzaminu</a:t>
            </a:r>
          </a:p>
          <a:p>
            <a:pPr lvl="1">
              <a:defRPr/>
            </a:pPr>
            <a:r>
              <a:rPr lang="pl-PL" sz="1800" dirty="0" smtClean="0"/>
              <a:t>arkusza obserwacji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sz="2400" dirty="0"/>
          </a:p>
          <a:p>
            <a:pPr>
              <a:defRPr/>
            </a:pPr>
            <a:r>
              <a:rPr sz="2400" dirty="0" smtClean="0"/>
              <a:t>wpięcie  </a:t>
            </a:r>
            <a:r>
              <a:rPr sz="2400" dirty="0"/>
              <a:t>oryginałów do </a:t>
            </a:r>
            <a:r>
              <a:rPr sz="2400" dirty="0" smtClean="0"/>
              <a:t>skoroszytu</a:t>
            </a:r>
          </a:p>
          <a:p>
            <a:pPr>
              <a:defRPr/>
            </a:pPr>
            <a:endParaRPr sz="2400" dirty="0" smtClean="0"/>
          </a:p>
          <a:p>
            <a:pPr>
              <a:defRPr/>
            </a:pPr>
            <a:endParaRPr sz="2400" dirty="0" smtClean="0"/>
          </a:p>
          <a:p>
            <a:pPr>
              <a:defRPr/>
            </a:pPr>
            <a:r>
              <a:rPr sz="2400" dirty="0" smtClean="0"/>
              <a:t>gromadzenie kopert </a:t>
            </a:r>
            <a:r>
              <a:rPr sz="2400" dirty="0" err="1" smtClean="0"/>
              <a:t>bezpiecznych</a:t>
            </a:r>
            <a:r>
              <a:rPr sz="2400" dirty="0" smtClean="0"/>
              <a:t> </a:t>
            </a:r>
            <a:br>
              <a:rPr sz="2400" dirty="0" smtClean="0"/>
            </a:br>
            <a:r>
              <a:rPr sz="2400" dirty="0" smtClean="0"/>
              <a:t>w sejfie</a:t>
            </a:r>
            <a:endParaRPr sz="2400" dirty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pl-PL" sz="2200" dirty="0"/>
          </a:p>
        </p:txBody>
      </p:sp>
      <p:sp>
        <p:nvSpPr>
          <p:cNvPr id="5" name="Nawias klamrowy zamykający 4"/>
          <p:cNvSpPr/>
          <p:nvPr/>
        </p:nvSpPr>
        <p:spPr>
          <a:xfrm>
            <a:off x="6659563" y="1512888"/>
            <a:ext cx="215900" cy="2174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Schemat blokowy: wiele dokumentów 5"/>
          <p:cNvSpPr/>
          <p:nvPr/>
        </p:nvSpPr>
        <p:spPr>
          <a:xfrm>
            <a:off x="7740650" y="1741488"/>
            <a:ext cx="1223838" cy="158273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 err="1" smtClean="0"/>
              <a:t>Dokumen</a:t>
            </a:r>
            <a:r>
              <a:rPr lang="pl-PL" sz="1600" dirty="0" smtClean="0"/>
              <a:t>-</a:t>
            </a:r>
            <a:br>
              <a:rPr lang="pl-PL" sz="1600" dirty="0" smtClean="0"/>
            </a:br>
            <a:r>
              <a:rPr lang="pl-PL" sz="1600" dirty="0" err="1" smtClean="0"/>
              <a:t>tacja</a:t>
            </a:r>
            <a:r>
              <a:rPr lang="pl-PL" sz="1600" dirty="0" smtClean="0"/>
              <a:t> </a:t>
            </a:r>
            <a:r>
              <a:rPr lang="pl-PL" sz="1600" dirty="0"/>
              <a:t>szkolna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6948488" y="2387600"/>
            <a:ext cx="792162" cy="401638"/>
          </a:xfrm>
          <a:prstGeom prst="rightArrow">
            <a:avLst>
              <a:gd name="adj1" fmla="val 50000"/>
              <a:gd name="adj2" fmla="val 4608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Kopie</a:t>
            </a:r>
          </a:p>
        </p:txBody>
      </p:sp>
      <p:grpSp>
        <p:nvGrpSpPr>
          <p:cNvPr id="41991" name="Grupa 18"/>
          <p:cNvGrpSpPr>
            <a:grpSpLocks/>
          </p:cNvGrpSpPr>
          <p:nvPr/>
        </p:nvGrpSpPr>
        <p:grpSpPr bwMode="auto">
          <a:xfrm>
            <a:off x="6015038" y="4090988"/>
            <a:ext cx="1509712" cy="1752600"/>
            <a:chOff x="5839866" y="4361607"/>
            <a:chExt cx="1508504" cy="1692000"/>
          </a:xfrm>
        </p:grpSpPr>
        <p:grpSp>
          <p:nvGrpSpPr>
            <p:cNvPr id="41998" name="Group 70"/>
            <p:cNvGrpSpPr>
              <a:grpSpLocks/>
            </p:cNvGrpSpPr>
            <p:nvPr/>
          </p:nvGrpSpPr>
          <p:grpSpPr bwMode="auto">
            <a:xfrm>
              <a:off x="6278438" y="5170037"/>
              <a:ext cx="601467" cy="460878"/>
              <a:chOff x="3696" y="3362"/>
              <a:chExt cx="528" cy="427"/>
            </a:xfrm>
          </p:grpSpPr>
          <p:sp>
            <p:nvSpPr>
              <p:cNvPr id="13" name="AutoShape 20"/>
              <p:cNvSpPr>
                <a:spLocks noChangeArrowheads="1"/>
              </p:cNvSpPr>
              <p:nvPr/>
            </p:nvSpPr>
            <p:spPr bwMode="auto">
              <a:xfrm rot="2627017">
                <a:off x="3694" y="3519"/>
                <a:ext cx="338" cy="146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4" name="Oval 21"/>
              <p:cNvSpPr>
                <a:spLocks noChangeArrowheads="1"/>
              </p:cNvSpPr>
              <p:nvPr/>
            </p:nvSpPr>
            <p:spPr bwMode="auto">
              <a:xfrm>
                <a:off x="3901" y="3360"/>
                <a:ext cx="320" cy="4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999" name="Picture 66" descr="skoroszy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866" y="4361607"/>
              <a:ext cx="1508504" cy="16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7"/>
            <p:cNvSpPr txBox="1">
              <a:spLocks noChangeArrowheads="1"/>
            </p:cNvSpPr>
            <p:nvPr/>
          </p:nvSpPr>
          <p:spPr bwMode="auto">
            <a:xfrm>
              <a:off x="6084145" y="4422911"/>
              <a:ext cx="1116706" cy="15693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spcBef>
                  <a:spcPts val="0"/>
                </a:spcBef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Lista zdających </a:t>
              </a:r>
            </a:p>
            <a:p>
              <a:pPr marL="90488" indent="-90488">
                <a:spcBef>
                  <a:spcPts val="0"/>
                </a:spcBef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egzaminu w sali</a:t>
              </a:r>
            </a:p>
            <a:p>
              <a:pPr marL="90488" indent="-90488">
                <a:spcBef>
                  <a:spcPts val="0"/>
                </a:spcBef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Inne dokumenty</a:t>
              </a:r>
            </a:p>
          </p:txBody>
        </p:sp>
        <p:sp>
          <p:nvSpPr>
            <p:cNvPr id="12" name="Rectangle 68"/>
            <p:cNvSpPr>
              <a:spLocks noChangeArrowheads="1"/>
            </p:cNvSpPr>
            <p:nvPr/>
          </p:nvSpPr>
          <p:spPr bwMode="auto">
            <a:xfrm>
              <a:off x="6084145" y="4493411"/>
              <a:ext cx="1134154" cy="1397739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200" dirty="0">
                <a:latin typeface="+mj-lt"/>
              </a:endParaRPr>
            </a:p>
          </p:txBody>
        </p:sp>
      </p:grpSp>
      <p:sp>
        <p:nvSpPr>
          <p:cNvPr id="15" name="Strzałka w prawo 14"/>
          <p:cNvSpPr/>
          <p:nvPr/>
        </p:nvSpPr>
        <p:spPr>
          <a:xfrm>
            <a:off x="3725863" y="3729038"/>
            <a:ext cx="3929062" cy="3619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Kopia</a:t>
            </a:r>
          </a:p>
        </p:txBody>
      </p:sp>
      <p:grpSp>
        <p:nvGrpSpPr>
          <p:cNvPr id="16" name="Grupa 15"/>
          <p:cNvGrpSpPr>
            <a:grpSpLocks/>
          </p:cNvGrpSpPr>
          <p:nvPr/>
        </p:nvGrpSpPr>
        <p:grpSpPr bwMode="auto">
          <a:xfrm flipH="1">
            <a:off x="7459663" y="3362325"/>
            <a:ext cx="1241425" cy="823913"/>
            <a:chOff x="5320145" y="1504489"/>
            <a:chExt cx="1496291" cy="1194877"/>
          </a:xfrm>
        </p:grpSpPr>
        <p:pic>
          <p:nvPicPr>
            <p:cNvPr id="41996" name="Picture 2" descr="E:\@Passport_Gosia\Konferencje\Prezentacje\Zima 2014\Rysunki gotowe\obserwato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13594" y="1504489"/>
              <a:ext cx="987425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pole tekstowe 17"/>
            <p:cNvSpPr txBox="1"/>
            <p:nvPr/>
          </p:nvSpPr>
          <p:spPr>
            <a:xfrm>
              <a:off x="5320145" y="2360932"/>
              <a:ext cx="1496291" cy="33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2060"/>
                  </a:solidFill>
                  <a:latin typeface="+mj-lt"/>
                </a:rPr>
                <a:t>Obserwator</a:t>
              </a:r>
            </a:p>
          </p:txBody>
        </p:sp>
      </p:grpSp>
      <p:pic>
        <p:nvPicPr>
          <p:cNvPr id="41994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5861050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rzycisk akcji: Powrót 20">
            <a:hlinkClick r:id="rId5" action="ppaction://hlinksldjump" highlightClick="1"/>
          </p:cNvPr>
          <p:cNvSpPr/>
          <p:nvPr/>
        </p:nvSpPr>
        <p:spPr>
          <a:xfrm>
            <a:off x="8799513" y="6324600"/>
            <a:ext cx="360362" cy="53975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416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845482"/>
          <a:ext cx="8075612" cy="386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052"/>
                <a:gridCol w="1954560"/>
              </a:tblGrid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Gromadzić i zabezpieczać dokumentację z kolejnych zmian części praktycznej egzaminu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protokoły zbiorcze z przebiegu części praktycznej egzaminu po zakończeniu egzaminów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 danej kwalifikacji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i wysłać paczkę z dokumentacją z części praktycznej w kwalifikacji do OKE w Krakowie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rozliczenie ośrodka  egzaminacyjnego 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wysłać do OKE w Krakowie w ciągu 14 dni od zakończenia egzaminów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pole tekstowe 19"/>
          <p:cNvSpPr txBox="1"/>
          <p:nvPr/>
        </p:nvSpPr>
        <p:spPr>
          <a:xfrm>
            <a:off x="6889403" y="4922004"/>
            <a:ext cx="138112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</a:t>
            </a:r>
            <a:r>
              <a:rPr lang="pl-PL" sz="1400" b="1" dirty="0" smtClean="0"/>
              <a:t> WWW</a:t>
            </a:r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10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47" y="3011487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90" y="1944762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732240" y="3850754"/>
            <a:ext cx="1695450" cy="514350"/>
            <a:chOff x="6804248" y="3634730"/>
            <a:chExt cx="1695450" cy="514350"/>
          </a:xfrm>
        </p:grpSpPr>
        <p:pic>
          <p:nvPicPr>
            <p:cNvPr id="18" name="Obraz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65695" b="4831"/>
            <a:stretch>
              <a:fillRect/>
            </a:stretch>
          </p:blipFill>
          <p:spPr bwMode="auto">
            <a:xfrm>
              <a:off x="6804248" y="3634730"/>
              <a:ext cx="1695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pole tekstowe 2"/>
            <p:cNvSpPr txBox="1">
              <a:spLocks noChangeArrowheads="1"/>
            </p:cNvSpPr>
            <p:nvPr/>
          </p:nvSpPr>
          <p:spPr bwMode="auto">
            <a:xfrm>
              <a:off x="7509098" y="3634730"/>
              <a:ext cx="574675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18000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 dirty="0" err="1">
                  <a:solidFill>
                    <a:schemeClr val="bg1"/>
                  </a:solidFill>
                </a:rPr>
                <a:t>Pocztex</a:t>
              </a:r>
              <a:endParaRPr lang="pl-PL" altLang="pl-PL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467544" y="1844824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729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075612" cy="1143000"/>
          </a:xfrm>
        </p:spPr>
        <p:txBody>
          <a:bodyPr/>
          <a:lstStyle/>
          <a:p>
            <a:r>
              <a:rPr lang="pl-PL" altLang="pl-PL" sz="3200" smtClean="0"/>
              <a:t>Protokół zbiorczy z części praktycznej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188" y="1125538"/>
            <a:ext cx="8075612" cy="51117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dirty="0"/>
              <a:t>Potrzebne do wypełnienia </a:t>
            </a:r>
            <a:r>
              <a:rPr dirty="0" err="1"/>
              <a:t>protokołu</a:t>
            </a:r>
            <a:r>
              <a:rPr dirty="0"/>
              <a:t>  </a:t>
            </a:r>
            <a:r>
              <a:rPr dirty="0" err="1" smtClean="0"/>
              <a:t>informacje</a:t>
            </a:r>
            <a:r>
              <a:rPr dirty="0" smtClean="0"/>
              <a:t>:</a:t>
            </a:r>
            <a:endParaRPr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sz="2400" dirty="0"/>
              <a:t>rozliczenie materiałów egzaminacyjnych</a:t>
            </a:r>
          </a:p>
          <a:p>
            <a:pPr marL="0" indent="-439738">
              <a:buFont typeface="Wingdings" panose="05000000000000000000" pitchFamily="2" charset="2"/>
              <a:buChar char="ü"/>
              <a:defRPr/>
            </a:pPr>
            <a:r>
              <a:rPr sz="2400" dirty="0" err="1" smtClean="0"/>
              <a:t>liczby</a:t>
            </a:r>
            <a:r>
              <a:rPr sz="2400" dirty="0" smtClean="0"/>
              <a:t> </a:t>
            </a:r>
            <a:r>
              <a:rPr sz="2400" dirty="0" err="1" smtClean="0"/>
              <a:t>zdających</a:t>
            </a:r>
            <a:r>
              <a:rPr sz="2400" dirty="0" smtClean="0"/>
              <a:t>: </a:t>
            </a:r>
            <a:endParaRPr sz="2400" dirty="0"/>
          </a:p>
          <a:p>
            <a:pPr marL="720725" lvl="2" indent="-360363">
              <a:defRPr/>
            </a:pPr>
            <a:r>
              <a:rPr lang="pl-PL" sz="2200" dirty="0"/>
              <a:t>którzy ujęci byli w ostatecznym harmonogramie, </a:t>
            </a:r>
          </a:p>
          <a:p>
            <a:pPr marL="720725" lvl="2" indent="-360363">
              <a:defRPr/>
            </a:pPr>
            <a:r>
              <a:rPr lang="pl-PL" sz="2200" dirty="0"/>
              <a:t>którzy nie zgłosili się na egzamin</a:t>
            </a:r>
          </a:p>
          <a:p>
            <a:pPr marL="720725" lvl="2" indent="-360363">
              <a:defRPr/>
            </a:pPr>
            <a:r>
              <a:rPr lang="pl-PL" sz="2200" dirty="0"/>
              <a:t>którzy zrezygnowali z egzaminu</a:t>
            </a:r>
          </a:p>
          <a:p>
            <a:pPr marL="720725" lvl="2" indent="-360363">
              <a:defRPr/>
            </a:pPr>
            <a:r>
              <a:rPr lang="pl-PL" sz="2200" dirty="0"/>
              <a:t>którym przerwano egzamin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sz="2400" dirty="0"/>
              <a:t>dane zdających, którzy nie zgłosili się do </a:t>
            </a:r>
            <a:r>
              <a:rPr sz="2400" dirty="0" smtClean="0"/>
              <a:t>egzaminu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sz="2400" dirty="0" err="1" smtClean="0"/>
              <a:t>liczby</a:t>
            </a:r>
            <a:r>
              <a:rPr sz="2400" dirty="0" smtClean="0"/>
              <a:t> </a:t>
            </a:r>
            <a:r>
              <a:rPr sz="2400" dirty="0"/>
              <a:t>egzaminów </a:t>
            </a:r>
            <a:endParaRPr sz="2400" dirty="0" smtClean="0"/>
          </a:p>
          <a:p>
            <a:pPr marL="720725" lvl="2" indent="-360363">
              <a:defRPr/>
            </a:pPr>
            <a:r>
              <a:rPr lang="pl-PL" sz="2200" dirty="0"/>
              <a:t>zaplanowanych, </a:t>
            </a:r>
          </a:p>
          <a:p>
            <a:pPr marL="720725" lvl="2" indent="-360363">
              <a:defRPr/>
            </a:pPr>
            <a:r>
              <a:rPr lang="pl-PL" sz="2200" dirty="0"/>
              <a:t>przeprowadzonych, </a:t>
            </a:r>
          </a:p>
          <a:p>
            <a:pPr marL="720725" lvl="2" indent="-360363">
              <a:defRPr/>
            </a:pPr>
            <a:r>
              <a:rPr lang="pl-PL" sz="2200" dirty="0"/>
              <a:t>nieodbytych </a:t>
            </a:r>
            <a:r>
              <a:rPr lang="pl-PL" sz="2200" dirty="0" smtClean="0"/>
              <a:t>z </a:t>
            </a:r>
            <a:r>
              <a:rPr lang="pl-PL" sz="2200" dirty="0"/>
              <a:t>powodu braku </a:t>
            </a:r>
            <a:r>
              <a:rPr lang="pl-PL" sz="2200" dirty="0" smtClean="0"/>
              <a:t>zdających</a:t>
            </a:r>
            <a:endParaRPr lang="pl-PL" sz="22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075612" cy="1143000"/>
          </a:xfrm>
        </p:spPr>
        <p:txBody>
          <a:bodyPr/>
          <a:lstStyle/>
          <a:p>
            <a:r>
              <a:rPr lang="pl-PL" altLang="pl-PL" sz="3200" smtClean="0"/>
              <a:t>Protokół zbiorczy z części praktycznej</a:t>
            </a: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69987"/>
            <a:ext cx="8219256" cy="56880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altLang="pl-PL" sz="2400" dirty="0" err="1" smtClean="0"/>
              <a:t>liczby</a:t>
            </a:r>
            <a:r>
              <a:rPr altLang="pl-PL" sz="2400" dirty="0" smtClean="0"/>
              <a:t> osób, które pełniły funkcje: </a:t>
            </a:r>
          </a:p>
          <a:p>
            <a:pPr lvl="1"/>
            <a:r>
              <a:rPr lang="pl-PL" altLang="pl-PL" sz="2200" dirty="0" smtClean="0"/>
              <a:t>KOE, </a:t>
            </a:r>
          </a:p>
          <a:p>
            <a:pPr lvl="1"/>
            <a:r>
              <a:rPr lang="pl-PL" altLang="pl-PL" sz="2200" dirty="0" smtClean="0"/>
              <a:t>asystentów technicznych, </a:t>
            </a:r>
          </a:p>
          <a:p>
            <a:pPr lvl="1"/>
            <a:r>
              <a:rPr lang="pl-PL" altLang="pl-PL" sz="2200" dirty="0" smtClean="0"/>
              <a:t>egzaminatorów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altLang="pl-PL" sz="2400" dirty="0" smtClean="0"/>
              <a:t>informacje o każdym asystencie: </a:t>
            </a:r>
            <a:r>
              <a:rPr altLang="pl-PL" sz="2400" dirty="0" err="1" smtClean="0"/>
              <a:t>imię</a:t>
            </a:r>
            <a:r>
              <a:rPr altLang="pl-PL" sz="2400" dirty="0" smtClean="0"/>
              <a:t>, nazwisko, nr PESEL, liczba przygotowanych stanowisk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altLang="pl-PL" sz="2400" dirty="0" smtClean="0"/>
              <a:t>informacje o każdym egzaminatorze: </a:t>
            </a:r>
            <a:r>
              <a:rPr altLang="pl-PL" sz="2400" dirty="0" err="1" smtClean="0"/>
              <a:t>imię</a:t>
            </a:r>
            <a:r>
              <a:rPr altLang="pl-PL" sz="2400" dirty="0" smtClean="0"/>
              <a:t>, nazwisko, nr PESEL, liczba egzaminów, w których obserwował i oceniał zdających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altLang="pl-PL" sz="2400" dirty="0" smtClean="0"/>
              <a:t>obserwatorzy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altLang="pl-PL" sz="2400" dirty="0" smtClean="0"/>
              <a:t>informacje o nieprawidłowościach dotyczących otrzymanych materiałów egzaminacyjnych, powody powielenia arkusza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altLang="pl-PL" sz="2400" dirty="0" smtClean="0"/>
              <a:t>uwagi dotyczące przebiegu egzaminu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845482"/>
          <a:ext cx="8075612" cy="386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052"/>
                <a:gridCol w="1954560"/>
              </a:tblGrid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Gromadzić i zabezpieczać dokumentację z kolejnych zmian części praktycznej egzaminu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protokoły zbiorcze z przebiegu części praktycznej egzaminu po zakończeniu egzaminów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 danej kwalifikacji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 i wysłać paczkę z dokumentacją z części praktycznej w kwalifikacji do OKE w Krakowie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rozliczenie ośrodka  egzaminacyjnego 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wysłać do OKE w Krakowie w ciągu 14 dni od zakończenia egzaminów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pole tekstowe 19"/>
          <p:cNvSpPr txBox="1"/>
          <p:nvPr/>
        </p:nvSpPr>
        <p:spPr>
          <a:xfrm>
            <a:off x="6889403" y="4922004"/>
            <a:ext cx="138112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</a:t>
            </a:r>
            <a:r>
              <a:rPr lang="pl-PL" sz="1400" b="1" dirty="0" smtClean="0"/>
              <a:t> WWW</a:t>
            </a:r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10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47" y="3011487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90" y="1944762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732240" y="3850754"/>
            <a:ext cx="1695450" cy="514350"/>
            <a:chOff x="6804248" y="3634730"/>
            <a:chExt cx="1695450" cy="514350"/>
          </a:xfrm>
        </p:grpSpPr>
        <p:pic>
          <p:nvPicPr>
            <p:cNvPr id="18" name="Obraz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65695" b="4831"/>
            <a:stretch>
              <a:fillRect/>
            </a:stretch>
          </p:blipFill>
          <p:spPr bwMode="auto">
            <a:xfrm>
              <a:off x="6804248" y="3634730"/>
              <a:ext cx="1695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pole tekstowe 2"/>
            <p:cNvSpPr txBox="1">
              <a:spLocks noChangeArrowheads="1"/>
            </p:cNvSpPr>
            <p:nvPr/>
          </p:nvSpPr>
          <p:spPr bwMode="auto">
            <a:xfrm>
              <a:off x="7509098" y="3634730"/>
              <a:ext cx="574675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18000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 dirty="0" err="1">
                  <a:solidFill>
                    <a:schemeClr val="bg1"/>
                  </a:solidFill>
                </a:rPr>
                <a:t>Pocztex</a:t>
              </a:r>
              <a:endParaRPr lang="pl-PL" altLang="pl-PL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467544" y="1772816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67544" y="2636912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68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3146425" y="1643063"/>
            <a:ext cx="2312988" cy="2649537"/>
            <a:chOff x="3148329" y="1485900"/>
            <a:chExt cx="2313032" cy="2650821"/>
          </a:xfrm>
        </p:grpSpPr>
        <p:pic>
          <p:nvPicPr>
            <p:cNvPr id="45093" name="Picture 66" descr="skoroszy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t="-2" r="3085" b="1822"/>
            <a:stretch>
              <a:fillRect/>
            </a:stretch>
          </p:blipFill>
          <p:spPr bwMode="auto">
            <a:xfrm>
              <a:off x="3148329" y="1485900"/>
              <a:ext cx="2313032" cy="265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4" name="Grupa 2"/>
            <p:cNvGrpSpPr>
              <a:grpSpLocks/>
            </p:cNvGrpSpPr>
            <p:nvPr/>
          </p:nvGrpSpPr>
          <p:grpSpPr bwMode="auto">
            <a:xfrm>
              <a:off x="3594505" y="1586137"/>
              <a:ext cx="1764000" cy="2477601"/>
              <a:chOff x="3786047" y="1590497"/>
              <a:chExt cx="1764000" cy="2477601"/>
            </a:xfrm>
          </p:grpSpPr>
          <p:sp>
            <p:nvSpPr>
              <p:cNvPr id="59" name="Text Box 67"/>
              <p:cNvSpPr txBox="1">
                <a:spLocks noChangeArrowheads="1"/>
              </p:cNvSpPr>
              <p:nvPr/>
            </p:nvSpPr>
            <p:spPr bwMode="auto">
              <a:xfrm>
                <a:off x="3785967" y="1590321"/>
                <a:ext cx="1763746" cy="24777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90488" indent="-90488">
                  <a:spcBef>
                    <a:spcPts val="600"/>
                  </a:spcBef>
                  <a:buClr>
                    <a:srgbClr val="0000FA"/>
                  </a:buClr>
                  <a:buFont typeface="Wingdings" pitchFamily="2" charset="2"/>
                  <a:buChar char="§"/>
                  <a:defRPr/>
                </a:pPr>
                <a:r>
                  <a:rPr lang="pl-PL" sz="1500" dirty="0">
                    <a:latin typeface="+mj-lt"/>
                  </a:rPr>
                  <a:t>Specyfikacja dostawy</a:t>
                </a:r>
              </a:p>
              <a:p>
                <a:pPr marL="90488" indent="-90488">
                  <a:spcBef>
                    <a:spcPts val="600"/>
                  </a:spcBef>
                  <a:buClr>
                    <a:srgbClr val="0000FA"/>
                  </a:buClr>
                  <a:buFont typeface="Wingdings" pitchFamily="2" charset="2"/>
                  <a:buChar char="§"/>
                  <a:defRPr/>
                </a:pPr>
                <a:r>
                  <a:rPr lang="pl-PL" sz="1500" dirty="0">
                    <a:latin typeface="+mj-lt"/>
                  </a:rPr>
                  <a:t>Listy zdających </a:t>
                </a:r>
              </a:p>
              <a:p>
                <a:pPr marL="90488" indent="-90488">
                  <a:spcBef>
                    <a:spcPts val="600"/>
                  </a:spcBef>
                  <a:buClr>
                    <a:srgbClr val="0000FA"/>
                  </a:buClr>
                  <a:buFont typeface="Wingdings" pitchFamily="2" charset="2"/>
                  <a:buChar char="§"/>
                  <a:defRPr/>
                </a:pPr>
                <a:r>
                  <a:rPr lang="pl-PL" sz="1500" dirty="0">
                    <a:latin typeface="+mj-lt"/>
                  </a:rPr>
                  <a:t>Protokoły przebiegu egzaminu w sali</a:t>
                </a:r>
              </a:p>
              <a:p>
                <a:pPr marL="90488" indent="-90488">
                  <a:spcBef>
                    <a:spcPts val="600"/>
                  </a:spcBef>
                  <a:buClr>
                    <a:srgbClr val="0000FA"/>
                  </a:buClr>
                  <a:buFont typeface="Wingdings" pitchFamily="2" charset="2"/>
                  <a:buChar char="§"/>
                  <a:defRPr/>
                </a:pPr>
                <a:r>
                  <a:rPr lang="pl-PL" sz="1500" dirty="0">
                    <a:latin typeface="+mj-lt"/>
                  </a:rPr>
                  <a:t>Inne ewentualne dokumenty</a:t>
                </a:r>
              </a:p>
              <a:p>
                <a:pPr marL="90488" indent="-90488">
                  <a:spcBef>
                    <a:spcPts val="600"/>
                  </a:spcBef>
                  <a:buClr>
                    <a:srgbClr val="0000FA"/>
                  </a:buClr>
                  <a:buFont typeface="Wingdings" pitchFamily="2" charset="2"/>
                  <a:buChar char="§"/>
                  <a:defRPr/>
                </a:pPr>
                <a:r>
                  <a:rPr lang="pl-PL" sz="1500" dirty="0">
                    <a:latin typeface="+mj-lt"/>
                  </a:rPr>
                  <a:t>Protokół zbiorczy</a:t>
                </a:r>
              </a:p>
            </p:txBody>
          </p:sp>
          <p:sp>
            <p:nvSpPr>
              <p:cNvPr id="60" name="Rectangle 68"/>
              <p:cNvSpPr>
                <a:spLocks noChangeArrowheads="1"/>
              </p:cNvSpPr>
              <p:nvPr/>
            </p:nvSpPr>
            <p:spPr bwMode="auto">
              <a:xfrm>
                <a:off x="3785967" y="1590321"/>
                <a:ext cx="1763746" cy="2477700"/>
              </a:xfrm>
              <a:prstGeom prst="rect">
                <a:avLst/>
              </a:prstGeom>
              <a:solidFill>
                <a:srgbClr val="FFFFFF">
                  <a:alpha val="58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 sz="1200" dirty="0">
                  <a:latin typeface="+mj-lt"/>
                </a:endParaRPr>
              </a:p>
            </p:txBody>
          </p:sp>
        </p:grpSp>
      </p:grpSp>
      <p:grpSp>
        <p:nvGrpSpPr>
          <p:cNvPr id="2" name="Grupa 1"/>
          <p:cNvGrpSpPr>
            <a:grpSpLocks/>
          </p:cNvGrpSpPr>
          <p:nvPr/>
        </p:nvGrpSpPr>
        <p:grpSpPr bwMode="auto">
          <a:xfrm>
            <a:off x="3273425" y="4397375"/>
            <a:ext cx="1789113" cy="2054225"/>
            <a:chOff x="3032124" y="4424403"/>
            <a:chExt cx="1790190" cy="2054225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3117901" y="4424403"/>
              <a:ext cx="1618637" cy="20542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l-PL">
                <a:latin typeface="+mj-lt"/>
              </a:endParaRPr>
            </a:p>
          </p:txBody>
        </p:sp>
        <p:pic>
          <p:nvPicPr>
            <p:cNvPr id="4509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4" y="5026208"/>
              <a:ext cx="1790190" cy="70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AutoShape 6"/>
            <p:cNvCxnSpPr>
              <a:cxnSpLocks noChangeShapeType="1"/>
            </p:cNvCxnSpPr>
            <p:nvPr/>
          </p:nvCxnSpPr>
          <p:spPr bwMode="auto">
            <a:xfrm>
              <a:off x="3117901" y="4562516"/>
              <a:ext cx="1618637" cy="0"/>
            </a:xfrm>
            <a:prstGeom prst="straightConnector1">
              <a:avLst/>
            </a:prstGeom>
            <a:noFill/>
            <a:ln w="76200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35" name="Łącznik prosty 34"/>
            <p:cNvCxnSpPr/>
            <p:nvPr/>
          </p:nvCxnSpPr>
          <p:spPr bwMode="auto">
            <a:xfrm>
              <a:off x="3117901" y="4689516"/>
              <a:ext cx="16186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60" name="Tytuł 1"/>
          <p:cNvSpPr>
            <a:spLocks noGrp="1"/>
          </p:cNvSpPr>
          <p:nvPr>
            <p:ph type="title"/>
          </p:nvPr>
        </p:nvSpPr>
        <p:spPr>
          <a:xfrm>
            <a:off x="606425" y="125413"/>
            <a:ext cx="8075613" cy="1143000"/>
          </a:xfrm>
        </p:spPr>
        <p:txBody>
          <a:bodyPr/>
          <a:lstStyle/>
          <a:p>
            <a:r>
              <a:rPr lang="pl-PL" altLang="pl-PL" sz="2200" smtClean="0"/>
              <a:t>Pakowanie pakietu po zakończeniu części praktycznej egzaminów </a:t>
            </a:r>
            <a:br>
              <a:rPr lang="pl-PL" altLang="pl-PL" sz="2200" smtClean="0"/>
            </a:br>
            <a:r>
              <a:rPr lang="pl-PL" altLang="pl-PL" sz="2200" smtClean="0"/>
              <a:t>w kwalifikacji</a:t>
            </a:r>
          </a:p>
        </p:txBody>
      </p:sp>
      <p:grpSp>
        <p:nvGrpSpPr>
          <p:cNvPr id="15" name="Grupa 71"/>
          <p:cNvGrpSpPr>
            <a:grpSpLocks/>
          </p:cNvGrpSpPr>
          <p:nvPr/>
        </p:nvGrpSpPr>
        <p:grpSpPr bwMode="auto">
          <a:xfrm>
            <a:off x="342900" y="1485900"/>
            <a:ext cx="1800225" cy="2384425"/>
            <a:chOff x="576063" y="620688"/>
            <a:chExt cx="1619673" cy="2592289"/>
          </a:xfrm>
        </p:grpSpPr>
        <p:sp>
          <p:nvSpPr>
            <p:cNvPr id="67" name="Prostokąt 66"/>
            <p:cNvSpPr/>
            <p:nvPr/>
          </p:nvSpPr>
          <p:spPr>
            <a:xfrm rot="16200000">
              <a:off x="53334" y="1143417"/>
              <a:ext cx="2592289" cy="1546831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68" name="pole tekstowe 67"/>
            <p:cNvSpPr txBox="1"/>
            <p:nvPr/>
          </p:nvSpPr>
          <p:spPr>
            <a:xfrm>
              <a:off x="611771" y="620688"/>
              <a:ext cx="1583965" cy="669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700" dirty="0">
                  <a:latin typeface="+mj-lt"/>
                </a:rPr>
                <a:t>Uszkodzone arkusze</a:t>
              </a:r>
            </a:p>
          </p:txBody>
        </p:sp>
      </p:grpSp>
      <p:grpSp>
        <p:nvGrpSpPr>
          <p:cNvPr id="17" name="Grupa 79"/>
          <p:cNvGrpSpPr>
            <a:grpSpLocks/>
          </p:cNvGrpSpPr>
          <p:nvPr/>
        </p:nvGrpSpPr>
        <p:grpSpPr bwMode="auto">
          <a:xfrm>
            <a:off x="484188" y="2024063"/>
            <a:ext cx="1800225" cy="2395537"/>
            <a:chOff x="3407404" y="1222611"/>
            <a:chExt cx="1625438" cy="2603309"/>
          </a:xfrm>
        </p:grpSpPr>
        <p:sp>
          <p:nvSpPr>
            <p:cNvPr id="74" name="Prostokąt 73"/>
            <p:cNvSpPr/>
            <p:nvPr/>
          </p:nvSpPr>
          <p:spPr>
            <a:xfrm rot="16200000">
              <a:off x="2884943" y="1755423"/>
              <a:ext cx="2592958" cy="154803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75" name="pole tekstowe 74"/>
            <p:cNvSpPr txBox="1"/>
            <p:nvPr/>
          </p:nvSpPr>
          <p:spPr>
            <a:xfrm>
              <a:off x="3448971" y="1222611"/>
              <a:ext cx="1583871" cy="669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700" dirty="0">
                  <a:latin typeface="+mj-lt"/>
                </a:rPr>
                <a:t>Niewykorzystane arkusze</a:t>
              </a:r>
            </a:p>
          </p:txBody>
        </p:sp>
      </p:grpSp>
      <p:grpSp>
        <p:nvGrpSpPr>
          <p:cNvPr id="18" name="Grupa 83"/>
          <p:cNvGrpSpPr>
            <a:grpSpLocks/>
          </p:cNvGrpSpPr>
          <p:nvPr/>
        </p:nvGrpSpPr>
        <p:grpSpPr bwMode="auto">
          <a:xfrm>
            <a:off x="646113" y="2586038"/>
            <a:ext cx="1800225" cy="2384425"/>
            <a:chOff x="2088231" y="2852939"/>
            <a:chExt cx="1547666" cy="2592288"/>
          </a:xfrm>
        </p:grpSpPr>
        <p:sp>
          <p:nvSpPr>
            <p:cNvPr id="78" name="Prostokąt 77"/>
            <p:cNvSpPr/>
            <p:nvPr/>
          </p:nvSpPr>
          <p:spPr>
            <a:xfrm rot="16200000">
              <a:off x="1565920" y="3375250"/>
              <a:ext cx="2592288" cy="154766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83" name="pole tekstowe 82"/>
            <p:cNvSpPr txBox="1"/>
            <p:nvPr/>
          </p:nvSpPr>
          <p:spPr>
            <a:xfrm>
              <a:off x="2105973" y="2913345"/>
              <a:ext cx="1529924" cy="669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700" dirty="0">
                  <a:latin typeface="+mj-lt"/>
                </a:rPr>
                <a:t>Niewykorzystane kryteria oceniania</a:t>
              </a:r>
            </a:p>
          </p:txBody>
        </p:sp>
      </p:grpSp>
      <p:grpSp>
        <p:nvGrpSpPr>
          <p:cNvPr id="45064" name="Grupa 81"/>
          <p:cNvGrpSpPr>
            <a:grpSpLocks/>
          </p:cNvGrpSpPr>
          <p:nvPr/>
        </p:nvGrpSpPr>
        <p:grpSpPr bwMode="auto">
          <a:xfrm>
            <a:off x="6518275" y="1590675"/>
            <a:ext cx="1800225" cy="2384425"/>
            <a:chOff x="5292080" y="1697586"/>
            <a:chExt cx="1619672" cy="2592288"/>
          </a:xfrm>
        </p:grpSpPr>
        <p:sp>
          <p:nvSpPr>
            <p:cNvPr id="76" name="Prostokąt 75"/>
            <p:cNvSpPr/>
            <p:nvPr/>
          </p:nvSpPr>
          <p:spPr>
            <a:xfrm rot="16200000">
              <a:off x="4769351" y="2220315"/>
              <a:ext cx="2592288" cy="154683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77" name="pole tekstowe 76"/>
            <p:cNvSpPr txBox="1"/>
            <p:nvPr/>
          </p:nvSpPr>
          <p:spPr>
            <a:xfrm>
              <a:off x="5327788" y="1697586"/>
              <a:ext cx="1583964" cy="9544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700" dirty="0">
                  <a:latin typeface="+mj-lt"/>
                </a:rPr>
                <a:t>Niewykorzystane koperty bezpieczne</a:t>
              </a:r>
            </a:p>
          </p:txBody>
        </p:sp>
      </p:grpSp>
      <p:sp>
        <p:nvSpPr>
          <p:cNvPr id="43" name="Prostokąt 42"/>
          <p:cNvSpPr/>
          <p:nvPr/>
        </p:nvSpPr>
        <p:spPr>
          <a:xfrm>
            <a:off x="239713" y="1458913"/>
            <a:ext cx="8874125" cy="539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grpSp>
        <p:nvGrpSpPr>
          <p:cNvPr id="55" name="Grupa 54"/>
          <p:cNvGrpSpPr>
            <a:grpSpLocks/>
          </p:cNvGrpSpPr>
          <p:nvPr/>
        </p:nvGrpSpPr>
        <p:grpSpPr bwMode="auto">
          <a:xfrm>
            <a:off x="3581400" y="4532313"/>
            <a:ext cx="1790700" cy="2054225"/>
            <a:chOff x="3032124" y="4424403"/>
            <a:chExt cx="1790190" cy="2054225"/>
          </a:xfrm>
        </p:grpSpPr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3117825" y="4424403"/>
              <a:ext cx="1618789" cy="20542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l-PL">
                <a:latin typeface="+mj-lt"/>
              </a:endParaRPr>
            </a:p>
          </p:txBody>
        </p:sp>
        <p:pic>
          <p:nvPicPr>
            <p:cNvPr id="4507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4" y="5026208"/>
              <a:ext cx="1790190" cy="70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3" name="AutoShape 6"/>
            <p:cNvCxnSpPr>
              <a:cxnSpLocks noChangeShapeType="1"/>
            </p:cNvCxnSpPr>
            <p:nvPr/>
          </p:nvCxnSpPr>
          <p:spPr bwMode="auto">
            <a:xfrm>
              <a:off x="3117825" y="4562515"/>
              <a:ext cx="1618789" cy="0"/>
            </a:xfrm>
            <a:prstGeom prst="straightConnector1">
              <a:avLst/>
            </a:prstGeom>
            <a:noFill/>
            <a:ln w="76200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64" name="Łącznik prosty 63"/>
            <p:cNvCxnSpPr/>
            <p:nvPr/>
          </p:nvCxnSpPr>
          <p:spPr bwMode="auto">
            <a:xfrm>
              <a:off x="3117825" y="4689515"/>
              <a:ext cx="16187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pole tekstowe 71"/>
          <p:cNvSpPr>
            <a:spLocks noChangeArrowheads="1"/>
          </p:cNvSpPr>
          <p:nvPr/>
        </p:nvSpPr>
        <p:spPr bwMode="auto">
          <a:xfrm>
            <a:off x="6550025" y="4583113"/>
            <a:ext cx="1620838" cy="2184400"/>
          </a:xfrm>
          <a:prstGeom prst="foldedCorne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700"/>
              <a:t>Specyfikacja zawartości przesyłki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pl-PL" altLang="pl-PL" sz="17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pl-PL" altLang="pl-PL" sz="17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pl-PL" altLang="pl-PL" sz="17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pl-PL" altLang="pl-PL" sz="1700">
              <a:solidFill>
                <a:schemeClr val="tx1"/>
              </a:solidFill>
            </a:endParaRPr>
          </a:p>
        </p:txBody>
      </p:sp>
      <p:grpSp>
        <p:nvGrpSpPr>
          <p:cNvPr id="73" name="Grupa 72"/>
          <p:cNvGrpSpPr>
            <a:grpSpLocks/>
          </p:cNvGrpSpPr>
          <p:nvPr/>
        </p:nvGrpSpPr>
        <p:grpSpPr bwMode="auto">
          <a:xfrm>
            <a:off x="3862388" y="4683125"/>
            <a:ext cx="1789112" cy="2054225"/>
            <a:chOff x="3032124" y="4424403"/>
            <a:chExt cx="1790190" cy="2054225"/>
          </a:xfrm>
        </p:grpSpPr>
        <p:sp>
          <p:nvSpPr>
            <p:cNvPr id="79" name="Text Box 4"/>
            <p:cNvSpPr txBox="1">
              <a:spLocks noChangeArrowheads="1"/>
            </p:cNvSpPr>
            <p:nvPr/>
          </p:nvSpPr>
          <p:spPr bwMode="auto">
            <a:xfrm>
              <a:off x="3117901" y="4424403"/>
              <a:ext cx="1618637" cy="20542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l-PL">
                <a:latin typeface="+mj-lt"/>
              </a:endParaRPr>
            </a:p>
          </p:txBody>
        </p:sp>
        <p:pic>
          <p:nvPicPr>
            <p:cNvPr id="4507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4" y="5026208"/>
              <a:ext cx="1790190" cy="70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1" name="AutoShape 6"/>
            <p:cNvCxnSpPr>
              <a:cxnSpLocks noChangeShapeType="1"/>
            </p:cNvCxnSpPr>
            <p:nvPr/>
          </p:nvCxnSpPr>
          <p:spPr bwMode="auto">
            <a:xfrm>
              <a:off x="3117901" y="4562516"/>
              <a:ext cx="1618637" cy="0"/>
            </a:xfrm>
            <a:prstGeom prst="straightConnector1">
              <a:avLst/>
            </a:prstGeom>
            <a:noFill/>
            <a:ln w="76200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82" name="Łącznik prosty 81"/>
            <p:cNvCxnSpPr/>
            <p:nvPr/>
          </p:nvCxnSpPr>
          <p:spPr bwMode="auto">
            <a:xfrm>
              <a:off x="3117901" y="4689516"/>
              <a:ext cx="16186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69" name="pole tekstowe 4"/>
          <p:cNvSpPr txBox="1">
            <a:spLocks noChangeArrowheads="1"/>
          </p:cNvSpPr>
          <p:nvPr/>
        </p:nvSpPr>
        <p:spPr bwMode="auto">
          <a:xfrm>
            <a:off x="2411413" y="1111250"/>
            <a:ext cx="3738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Dokumentacja uporządkowana chronologicznie – wg narastających dat</a:t>
            </a:r>
          </a:p>
        </p:txBody>
      </p:sp>
      <p:sp>
        <p:nvSpPr>
          <p:cNvPr id="54" name="Sześcian 53"/>
          <p:cNvSpPr/>
          <p:nvPr/>
        </p:nvSpPr>
        <p:spPr>
          <a:xfrm>
            <a:off x="6300788" y="1204913"/>
            <a:ext cx="2401887" cy="3214687"/>
          </a:xfrm>
          <a:prstGeom prst="cube">
            <a:avLst>
              <a:gd name="adj" fmla="val 11544"/>
            </a:avLst>
          </a:prstGeom>
          <a:solidFill>
            <a:srgbClr val="D68F00"/>
          </a:solidFill>
          <a:ln>
            <a:solidFill>
              <a:srgbClr val="D6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492875" y="1793875"/>
            <a:ext cx="16922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latin typeface="+mj-lt"/>
              </a:rPr>
              <a:t>OKE w Krakowie</a:t>
            </a:r>
          </a:p>
          <a:p>
            <a:pPr algn="ctr">
              <a:defRPr/>
            </a:pPr>
            <a:r>
              <a:rPr lang="pl-PL" sz="1600" dirty="0">
                <a:latin typeface="+mj-lt"/>
              </a:rPr>
              <a:t>WEZ</a:t>
            </a:r>
          </a:p>
          <a:p>
            <a:pPr algn="ctr">
              <a:defRPr/>
            </a:pPr>
            <a:r>
              <a:rPr lang="pl-PL" sz="1600" dirty="0">
                <a:latin typeface="+mj-lt"/>
              </a:rPr>
              <a:t>os. Szkolne 37</a:t>
            </a:r>
          </a:p>
          <a:p>
            <a:pPr algn="ctr">
              <a:defRPr/>
            </a:pPr>
            <a:r>
              <a:rPr lang="pl-PL" sz="1600" dirty="0">
                <a:latin typeface="+mj-lt"/>
              </a:rPr>
              <a:t>31-978 Kraków</a:t>
            </a:r>
          </a:p>
        </p:txBody>
      </p:sp>
      <p:sp>
        <p:nvSpPr>
          <p:cNvPr id="100" name="Przycisk akcji: Powrót 99">
            <a:hlinkClick r:id="rId4" action="ppaction://hlinksldjump" highlightClick="1"/>
          </p:cNvPr>
          <p:cNvSpPr/>
          <p:nvPr/>
        </p:nvSpPr>
        <p:spPr>
          <a:xfrm>
            <a:off x="8740775" y="6334125"/>
            <a:ext cx="360363" cy="53975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381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67899 0.0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64792 -0.036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18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63802 -0.118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28698 -0.420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-210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0973 -0.38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-191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4358 -0.381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34045 -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0868 -0.3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07802374"/>
              </p:ext>
            </p:extLst>
          </p:nvPr>
        </p:nvGraphicFramePr>
        <p:xfrm>
          <a:off x="467544" y="1845482"/>
          <a:ext cx="8075612" cy="386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052"/>
                <a:gridCol w="1954560"/>
              </a:tblGrid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Gromadzić i zabezpieczać dokumentację</a:t>
                      </a:r>
                      <a:r>
                        <a:rPr lang="pl-PL" altLang="pl-PL" sz="20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 kolejnych zmian części praktycznej egzaminu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protokoły zbiorcze z przebiegu części praktycznej egzaminu po zakończeniu egzaminów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 danej kwalifikacji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 i wysłać paczkę z dokumentacją z części praktycznej w kwalifikacji do OKE w Krakowie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rozliczenie ośrodka  egzaminacyjnego 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wysłać do OKE w Krakowie w ciągu 14 dni od zakończenia egzaminów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pole tekstowe 19"/>
          <p:cNvSpPr txBox="1"/>
          <p:nvPr/>
        </p:nvSpPr>
        <p:spPr>
          <a:xfrm>
            <a:off x="6889403" y="4922004"/>
            <a:ext cx="138112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</a:t>
            </a:r>
            <a:r>
              <a:rPr lang="pl-PL" sz="1400" b="1" dirty="0" smtClean="0"/>
              <a:t> WWW</a:t>
            </a:r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10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47" y="3011487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90" y="1944762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732240" y="3850754"/>
            <a:ext cx="1695450" cy="514350"/>
            <a:chOff x="6804248" y="3634730"/>
            <a:chExt cx="1695450" cy="514350"/>
          </a:xfrm>
        </p:grpSpPr>
        <p:pic>
          <p:nvPicPr>
            <p:cNvPr id="18" name="Obraz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65695" b="4831"/>
            <a:stretch>
              <a:fillRect/>
            </a:stretch>
          </p:blipFill>
          <p:spPr bwMode="auto">
            <a:xfrm>
              <a:off x="6804248" y="3634730"/>
              <a:ext cx="1695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pole tekstowe 2"/>
            <p:cNvSpPr txBox="1">
              <a:spLocks noChangeArrowheads="1"/>
            </p:cNvSpPr>
            <p:nvPr/>
          </p:nvSpPr>
          <p:spPr bwMode="auto">
            <a:xfrm>
              <a:off x="7509098" y="3634730"/>
              <a:ext cx="574675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18000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 dirty="0" err="1">
                  <a:solidFill>
                    <a:schemeClr val="bg1"/>
                  </a:solidFill>
                </a:rPr>
                <a:t>Pocztex</a:t>
              </a:r>
              <a:endParaRPr lang="pl-PL" altLang="pl-PL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00050" y="569913"/>
            <a:ext cx="7783513" cy="958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Kiedy i w jaki sposób przekazać materiały egzaminacyjne po egzaminie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94063" y="1876762"/>
            <a:ext cx="2880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W dniu egzaminu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54832" y="1876762"/>
            <a:ext cx="430628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Część praktyczna model D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54832" y="2636912"/>
            <a:ext cx="430628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Część praktyczna model DK, W, WK</a:t>
            </a:r>
          </a:p>
          <a:p>
            <a:pPr algn="ctr"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Etap praktyczny ZSZ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694063" y="2636912"/>
            <a:ext cx="2880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Po egzaminach </a:t>
            </a:r>
            <a:br>
              <a:rPr lang="pl-PL" sz="2000" dirty="0">
                <a:solidFill>
                  <a:srgbClr val="002060"/>
                </a:solidFill>
                <a:latin typeface="+mj-lt"/>
              </a:rPr>
            </a:br>
            <a:r>
              <a:rPr lang="pl-PL" sz="2000" dirty="0">
                <a:solidFill>
                  <a:srgbClr val="002060"/>
                </a:solidFill>
                <a:latin typeface="+mj-lt"/>
              </a:rPr>
              <a:t>w zawodzie /kwalifikacji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668344" y="2790800"/>
            <a:ext cx="1139075" cy="400110"/>
          </a:xfrm>
          <a:prstGeom prst="rect">
            <a:avLst/>
          </a:prstGeom>
          <a:solidFill>
            <a:srgbClr val="FFC5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POCZTEX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690116" y="1876762"/>
            <a:ext cx="1117303" cy="400110"/>
          </a:xfrm>
          <a:prstGeom prst="rect">
            <a:avLst/>
          </a:prstGeom>
          <a:solidFill>
            <a:srgbClr val="FFC5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POCZTEX</a:t>
            </a:r>
          </a:p>
        </p:txBody>
      </p:sp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30188" y="3717032"/>
            <a:ext cx="86963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pl-PL" altLang="pl-PL" sz="2400" dirty="0"/>
              <a:t>Jeśli egzamin zakończy się popołudniu w godzinach, w których nie działa POCZTEX, przesyłkę należy wysłać na drugi dzień rano.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pl-PL" altLang="pl-PL" sz="2400" dirty="0"/>
              <a:t>Jeśli egzamin zakończy się w piątek popołudniu, sobotę lub niedzielę  przesyłkę należy wysłać w poniedziałek rano.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pl-PL" altLang="pl-PL" sz="2400" dirty="0"/>
              <a:t>Do czasu wysłania przesyłki należy ją zabezpieczyć.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3852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845482"/>
          <a:ext cx="8075612" cy="386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052"/>
                <a:gridCol w="1954560"/>
              </a:tblGrid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Gromadzić i zabezpieczać dokumentację z kolejnych zmian części praktycznej egzaminu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Złożyć protokoły zbiorcze z przebiegu części praktycznej egzaminu po zakończeniu egzaminów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 danej kwalifikacji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 i wysłać paczkę z dokumentacją z części praktycznej w kwalifikacji do OKE w Krakowie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418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rozliczenie ośrodka  egzaminacyjnego  </a:t>
                      </a:r>
                      <a:b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 wysłać do OKE w Krakowie w ciągu 14 dni od zakończenia egzaminów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pole tekstowe 19"/>
          <p:cNvSpPr txBox="1"/>
          <p:nvPr/>
        </p:nvSpPr>
        <p:spPr>
          <a:xfrm>
            <a:off x="6889403" y="4922004"/>
            <a:ext cx="138112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</a:t>
            </a:r>
            <a:r>
              <a:rPr lang="pl-PL" sz="1400" b="1" dirty="0" smtClean="0"/>
              <a:t> WWW</a:t>
            </a:r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10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47" y="3011487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90" y="1944762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732240" y="3850754"/>
            <a:ext cx="1695450" cy="514350"/>
            <a:chOff x="6804248" y="3634730"/>
            <a:chExt cx="1695450" cy="514350"/>
          </a:xfrm>
        </p:grpSpPr>
        <p:pic>
          <p:nvPicPr>
            <p:cNvPr id="18" name="Obraz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62" t="65695" b="4831"/>
            <a:stretch>
              <a:fillRect/>
            </a:stretch>
          </p:blipFill>
          <p:spPr bwMode="auto">
            <a:xfrm>
              <a:off x="6804248" y="3634730"/>
              <a:ext cx="16954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pole tekstowe 2"/>
            <p:cNvSpPr txBox="1">
              <a:spLocks noChangeArrowheads="1"/>
            </p:cNvSpPr>
            <p:nvPr/>
          </p:nvSpPr>
          <p:spPr bwMode="auto">
            <a:xfrm>
              <a:off x="7509098" y="3634730"/>
              <a:ext cx="574675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18000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 dirty="0" err="1">
                  <a:solidFill>
                    <a:schemeClr val="bg1"/>
                  </a:solidFill>
                </a:rPr>
                <a:t>Pocztex</a:t>
              </a:r>
              <a:endParaRPr lang="pl-PL" altLang="pl-PL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467544" y="1772816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67544" y="2636912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67544" y="3708321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801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Rozliczenie noclegów egzaminatorów</a:t>
            </a:r>
          </a:p>
        </p:txBody>
      </p:sp>
      <p:sp>
        <p:nvSpPr>
          <p:cNvPr id="49155" name="Symbol zastępczy zawartości 2"/>
          <p:cNvSpPr>
            <a:spLocks noGrp="1"/>
          </p:cNvSpPr>
          <p:nvPr>
            <p:ph idx="1"/>
          </p:nvPr>
        </p:nvSpPr>
        <p:spPr>
          <a:xfrm>
            <a:off x="611188" y="1600200"/>
            <a:ext cx="8075612" cy="1397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altLang="pl-PL" dirty="0" smtClean="0"/>
              <a:t>Cena za </a:t>
            </a:r>
            <a:r>
              <a:rPr altLang="pl-PL" dirty="0" err="1" smtClean="0"/>
              <a:t>dobę</a:t>
            </a:r>
            <a:r>
              <a:rPr altLang="pl-PL" dirty="0" smtClean="0"/>
              <a:t> ≤ 60 zł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altLang="pl-PL" dirty="0" smtClean="0"/>
              <a:t>Jeśli cena za </a:t>
            </a:r>
            <a:r>
              <a:rPr altLang="pl-PL" dirty="0" err="1" smtClean="0"/>
              <a:t>dobę</a:t>
            </a:r>
            <a:r>
              <a:rPr altLang="pl-PL" dirty="0" smtClean="0"/>
              <a:t> &gt; 60 </a:t>
            </a:r>
            <a:r>
              <a:rPr altLang="pl-PL" dirty="0" err="1" smtClean="0"/>
              <a:t>zł</a:t>
            </a:r>
            <a:r>
              <a:rPr altLang="pl-PL" dirty="0" smtClean="0"/>
              <a:t> – konieczna zgoda dyrektora OKE w Krakowie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28663" y="3500438"/>
          <a:ext cx="7958136" cy="211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8"/>
                <a:gridCol w="1728189"/>
                <a:gridCol w="1152129"/>
                <a:gridCol w="1368151"/>
                <a:gridCol w="1152127"/>
                <a:gridCol w="864093"/>
                <a:gridCol w="1189389"/>
              </a:tblGrid>
              <a:tr h="365924">
                <a:tc gridSpan="7"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rgbClr val="002060"/>
                          </a:solidFill>
                        </a:rPr>
                        <a:t>Druk 36 dostępny na stronie OKE w Krakowie</a:t>
                      </a:r>
                      <a:endParaRPr lang="pl-PL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368"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Lp.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Imię i nazwisko egzaminatora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rgbClr val="002060"/>
                          </a:solidFill>
                        </a:rPr>
                        <a:t>Terminy egzaminowania w OE</a:t>
                      </a:r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Liczba noclegów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Cena</a:t>
                      </a:r>
                      <a:r>
                        <a:rPr lang="pl-PL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pl-PL" sz="1800" b="1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800" b="1" baseline="0" dirty="0" smtClean="0">
                          <a:solidFill>
                            <a:srgbClr val="002060"/>
                          </a:solidFill>
                        </a:rPr>
                        <a:t>1 doby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Koszt noclegów razem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00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od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do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007"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007"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3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Rozliczenie dojazdów egzaminatorów</a:t>
            </a:r>
          </a:p>
        </p:txBody>
      </p:sp>
      <p:sp>
        <p:nvSpPr>
          <p:cNvPr id="50179" name="Symbol zastępczy zawartości 4"/>
          <p:cNvSpPr>
            <a:spLocks noGrp="1"/>
          </p:cNvSpPr>
          <p:nvPr>
            <p:ph idx="1"/>
          </p:nvPr>
        </p:nvSpPr>
        <p:spPr>
          <a:xfrm>
            <a:off x="615950" y="1844675"/>
            <a:ext cx="8075613" cy="3240088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altLang="pl-PL" sz="2400" dirty="0" err="1" smtClean="0"/>
              <a:t>egzaminatorowi</a:t>
            </a:r>
            <a:r>
              <a:rPr altLang="pl-PL" sz="2400" dirty="0" smtClean="0"/>
              <a:t> przysługuje zwrot kosztów dojazdu do OE, jeśli koszty przekroczą </a:t>
            </a:r>
            <a:r>
              <a:rPr altLang="pl-PL" sz="2400" b="1" dirty="0" smtClean="0"/>
              <a:t>20% </a:t>
            </a:r>
            <a:r>
              <a:rPr altLang="pl-PL" sz="2400" dirty="0" smtClean="0"/>
              <a:t>wynagrodzenia brutto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altLang="pl-PL" sz="2400" dirty="0" smtClean="0"/>
              <a:t>na wniosek egzaminatora informację o kosztach dojazdu wprowadza KOE podczas generowania </a:t>
            </a:r>
            <a:r>
              <a:rPr altLang="pl-PL" sz="2400" dirty="0" err="1" smtClean="0"/>
              <a:t>zaświadczenia</a:t>
            </a:r>
            <a:r>
              <a:rPr altLang="pl-PL" sz="2400" dirty="0" smtClean="0"/>
              <a:t> </a:t>
            </a:r>
            <a:br>
              <a:rPr altLang="pl-PL" sz="2400" dirty="0" smtClean="0"/>
            </a:br>
            <a:r>
              <a:rPr altLang="pl-PL" sz="2400" dirty="0" smtClean="0"/>
              <a:t>o pracy egzaminatora w ośrodku egzaminacyjnym do systemu umów w pozycji </a:t>
            </a:r>
            <a:r>
              <a:rPr altLang="pl-PL" sz="2400" b="1" dirty="0" smtClean="0"/>
              <a:t>dodatkowe koszty</a:t>
            </a:r>
            <a:r>
              <a:rPr altLang="pl-PL" sz="2400" dirty="0" smtClean="0"/>
              <a:t/>
            </a:r>
            <a:br>
              <a:rPr altLang="pl-PL" sz="2400" dirty="0" smtClean="0"/>
            </a:br>
            <a:r>
              <a:rPr altLang="pl-PL" sz="2400" dirty="0" smtClean="0"/>
              <a:t>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/>
              <a:t>Rozliczenie kosztów surowców/materiałów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77838" y="1412875"/>
            <a:ext cx="8208962" cy="5184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dirty="0"/>
              <a:t>Niezbędne dokumenty</a:t>
            </a:r>
            <a:r>
              <a:rPr dirty="0" smtClean="0"/>
              <a:t>:</a:t>
            </a:r>
          </a:p>
          <a:p>
            <a:pPr lvl="1" indent="-473075">
              <a:defRPr/>
            </a:pPr>
            <a:r>
              <a:rPr lang="pl-PL" sz="2600" dirty="0"/>
              <a:t>faktura/rachunek </a:t>
            </a:r>
            <a:r>
              <a:rPr lang="pl-PL" sz="2600" dirty="0" smtClean="0"/>
              <a:t>(może być zbiorczy) na 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/>
              <a:t>OKE w Krakowie, </a:t>
            </a:r>
            <a:r>
              <a:rPr lang="pl-PL" sz="2600" dirty="0" smtClean="0"/>
              <a:t>31-978 </a:t>
            </a:r>
            <a:r>
              <a:rPr lang="pl-PL" sz="2600" dirty="0"/>
              <a:t>Kraków, al. </a:t>
            </a:r>
            <a:r>
              <a:rPr lang="pl-PL" sz="2600" dirty="0" smtClean="0"/>
              <a:t>Szkolne 37</a:t>
            </a:r>
          </a:p>
          <a:p>
            <a:pPr marL="719138" lvl="1" indent="0">
              <a:buFont typeface="Wingdings" panose="05000000000000000000" pitchFamily="2" charset="2"/>
              <a:buNone/>
              <a:defRPr/>
            </a:pPr>
            <a:r>
              <a:rPr lang="pl-PL" altLang="pl-PL" sz="2200" dirty="0"/>
              <a:t>Na fakturze/rachunku należy napisać</a:t>
            </a:r>
          </a:p>
          <a:p>
            <a:pPr marL="719138" lvl="1" indent="0">
              <a:buFont typeface="Wingdings" panose="05000000000000000000" pitchFamily="2" charset="2"/>
              <a:buNone/>
              <a:defRPr/>
            </a:pPr>
            <a:r>
              <a:rPr lang="pl-PL" sz="2200" dirty="0"/>
              <a:t>„Materiały zużyte na egzaminie potwierdzającym kwalifikacje zawodowe w OE </a:t>
            </a:r>
            <a:r>
              <a:rPr lang="pl-PL" sz="2200" dirty="0" smtClean="0"/>
              <a:t>....................... [</a:t>
            </a:r>
            <a:r>
              <a:rPr lang="pl-PL" sz="2200" dirty="0"/>
              <a:t>kod ośrodka]</a:t>
            </a:r>
            <a:br>
              <a:rPr lang="pl-PL" sz="2200" dirty="0"/>
            </a:br>
            <a:r>
              <a:rPr lang="pl-PL" sz="2200" dirty="0"/>
              <a:t>w </a:t>
            </a:r>
            <a:r>
              <a:rPr lang="pl-PL" sz="2200" dirty="0" smtClean="0"/>
              <a:t>kwalifikacjach ..................................... [oznaczenia kwalifikacji] </a:t>
            </a:r>
            <a:r>
              <a:rPr lang="pl-PL" sz="2200" dirty="0"/>
              <a:t>zgodnie z umową nr ...................... </a:t>
            </a:r>
          </a:p>
          <a:p>
            <a:pPr lvl="1" indent="-473075">
              <a:defRPr/>
            </a:pPr>
            <a:r>
              <a:rPr lang="pl-PL" sz="2600" dirty="0"/>
              <a:t>Załączniki:</a:t>
            </a:r>
          </a:p>
          <a:p>
            <a:pPr marL="900113" lvl="2" indent="-180975">
              <a:defRPr/>
            </a:pPr>
            <a:r>
              <a:rPr lang="pl-PL" sz="2200" dirty="0" smtClean="0"/>
              <a:t>potwierdzone za zgodność z oryginałem kopie dowodów zakupu materiałów (rachunki, faktury)</a:t>
            </a:r>
          </a:p>
          <a:p>
            <a:pPr marL="900113" lvl="2" indent="-180975">
              <a:defRPr/>
            </a:pPr>
            <a:r>
              <a:rPr lang="pl-PL" sz="2200" dirty="0"/>
              <a:t>rozliczenia poniesionych kosztów </a:t>
            </a:r>
            <a:r>
              <a:rPr lang="pl-PL" sz="2200" dirty="0" smtClean="0"/>
              <a:t>(osobno dla każdej kwalifikacji)</a:t>
            </a:r>
            <a:endParaRPr lang="pl-PL" sz="22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 smtClean="0"/>
              <a:t>Rozliczenie kosztów surowców/materiałów </a:t>
            </a:r>
            <a:endParaRPr lang="pl-PL" dirty="0"/>
          </a:p>
        </p:txBody>
      </p:sp>
      <p:sp>
        <p:nvSpPr>
          <p:cNvPr id="48131" name="Symbol zastępczy zawartości 2"/>
          <p:cNvSpPr>
            <a:spLocks noGrp="1"/>
          </p:cNvSpPr>
          <p:nvPr>
            <p:ph idx="1"/>
          </p:nvPr>
        </p:nvSpPr>
        <p:spPr>
          <a:xfrm>
            <a:off x="319088" y="1871663"/>
            <a:ext cx="8074025" cy="3254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altLang="pl-PL" sz="1800" smtClean="0"/>
              <a:t>Druk 37 dostępny na stronie OKE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092280" y="5776470"/>
            <a:ext cx="192635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pl-PL"/>
            </a:defPPr>
            <a:lvl1pPr algn="ctr">
              <a:spcBef>
                <a:spcPct val="50000"/>
              </a:spcBef>
              <a:defRPr sz="17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pl-PL" altLang="pl-PL" sz="1400" dirty="0" smtClean="0"/>
              <a:t>Wartość materiałów faktycznie zużytych przy realizacji tego zad.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23850" y="2284413"/>
          <a:ext cx="8569325" cy="323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56"/>
                <a:gridCol w="1409192"/>
                <a:gridCol w="463098"/>
                <a:gridCol w="404370"/>
                <a:gridCol w="659179"/>
                <a:gridCol w="659179"/>
                <a:gridCol w="577197"/>
                <a:gridCol w="577197"/>
                <a:gridCol w="577197"/>
                <a:gridCol w="577197"/>
                <a:gridCol w="577197"/>
                <a:gridCol w="936145"/>
                <a:gridCol w="792121"/>
              </a:tblGrid>
              <a:tr h="640062">
                <a:tc gridSpan="4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rgbClr val="002060"/>
                          </a:solidFill>
                        </a:rPr>
                        <a:t>Informacje ze specyfikacji materiałowej</a:t>
                      </a:r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rgbClr val="002060"/>
                          </a:solidFill>
                        </a:rPr>
                        <a:t>Informacje z faktur</a:t>
                      </a:r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3945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 smtClean="0">
                          <a:solidFill>
                            <a:srgbClr val="002060"/>
                          </a:solidFill>
                        </a:rPr>
                        <a:t>Lp</a:t>
                      </a:r>
                      <a:endParaRPr lang="pl-PL" sz="12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002060"/>
                          </a:solidFill>
                        </a:rPr>
                        <a:t>Nazwa materiału (zgodna z nazwą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002060"/>
                          </a:solidFill>
                        </a:rPr>
                        <a:t>w specyfikacji materiałowej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002060"/>
                          </a:solidFill>
                        </a:rPr>
                        <a:t> z CKE)</a:t>
                      </a:r>
                    </a:p>
                    <a:p>
                      <a:pPr algn="ctr"/>
                      <a:endParaRPr lang="pl-PL" sz="12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98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endParaRPr lang="pl-PL" sz="140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7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14" marB="45714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8211" name="Grupa 14"/>
          <p:cNvGrpSpPr>
            <a:grpSpLocks/>
          </p:cNvGrpSpPr>
          <p:nvPr/>
        </p:nvGrpSpPr>
        <p:grpSpPr bwMode="auto">
          <a:xfrm>
            <a:off x="2124075" y="2241550"/>
            <a:ext cx="6769100" cy="3275013"/>
            <a:chOff x="2123729" y="1844824"/>
            <a:chExt cx="6769480" cy="3276000"/>
          </a:xfrm>
        </p:grpSpPr>
        <p:sp>
          <p:nvSpPr>
            <p:cNvPr id="48213" name="pole tekstowe 15"/>
            <p:cNvSpPr txBox="1">
              <a:spLocks noChangeArrowheads="1"/>
            </p:cNvSpPr>
            <p:nvPr/>
          </p:nvSpPr>
          <p:spPr bwMode="auto">
            <a:xfrm rot="-5400000">
              <a:off x="1470141" y="3257143"/>
              <a:ext cx="1584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Jednostka miary</a:t>
              </a:r>
            </a:p>
          </p:txBody>
        </p:sp>
        <p:sp>
          <p:nvSpPr>
            <p:cNvPr id="48214" name="pole tekstowe 16"/>
            <p:cNvSpPr txBox="1">
              <a:spLocks noChangeArrowheads="1"/>
            </p:cNvSpPr>
            <p:nvPr/>
          </p:nvSpPr>
          <p:spPr bwMode="auto">
            <a:xfrm rot="16200000">
              <a:off x="1869072" y="3093209"/>
              <a:ext cx="1722105" cy="46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 dirty="0"/>
                <a:t>Ilość na jedno stanowisko</a:t>
              </a:r>
            </a:p>
          </p:txBody>
        </p:sp>
        <p:sp>
          <p:nvSpPr>
            <p:cNvPr id="48215" name="pole tekstowe 17"/>
            <p:cNvSpPr txBox="1">
              <a:spLocks noChangeArrowheads="1"/>
            </p:cNvSpPr>
            <p:nvPr/>
          </p:nvSpPr>
          <p:spPr bwMode="auto">
            <a:xfrm rot="-5400000">
              <a:off x="2079563" y="2978680"/>
              <a:ext cx="23815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 dirty="0"/>
                <a:t>Liczba zdających realizujących zadanie </a:t>
              </a:r>
              <a:r>
                <a:rPr lang="pl-PL" altLang="pl-PL" sz="1200" dirty="0" smtClean="0"/>
                <a:t>z </a:t>
              </a:r>
              <a:r>
                <a:rPr lang="pl-PL" altLang="pl-PL" sz="1200" dirty="0"/>
                <a:t>arkusza</a:t>
              </a:r>
            </a:p>
          </p:txBody>
        </p:sp>
        <p:sp>
          <p:nvSpPr>
            <p:cNvPr id="48216" name="pole tekstowe 18"/>
            <p:cNvSpPr txBox="1">
              <a:spLocks noChangeArrowheads="1"/>
            </p:cNvSpPr>
            <p:nvPr/>
          </p:nvSpPr>
          <p:spPr bwMode="auto">
            <a:xfrm rot="-5400000">
              <a:off x="2718063" y="2978680"/>
              <a:ext cx="24413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Ilość materiału dla wszystkich zdających realizujących zadanie</a:t>
              </a:r>
            </a:p>
          </p:txBody>
        </p:sp>
        <p:sp>
          <p:nvSpPr>
            <p:cNvPr id="48217" name="pole tekstowe 19"/>
            <p:cNvSpPr txBox="1">
              <a:spLocks noChangeArrowheads="1"/>
            </p:cNvSpPr>
            <p:nvPr/>
          </p:nvSpPr>
          <p:spPr bwMode="auto">
            <a:xfrm rot="-5400000">
              <a:off x="3749664" y="3359046"/>
              <a:ext cx="18652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Nr faktury</a:t>
              </a:r>
            </a:p>
          </p:txBody>
        </p:sp>
        <p:sp>
          <p:nvSpPr>
            <p:cNvPr id="48218" name="pole tekstowe 20"/>
            <p:cNvSpPr txBox="1">
              <a:spLocks noChangeArrowheads="1"/>
            </p:cNvSpPr>
            <p:nvPr/>
          </p:nvSpPr>
          <p:spPr bwMode="auto">
            <a:xfrm rot="-5400000">
              <a:off x="4905286" y="3359046"/>
              <a:ext cx="1584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Jednostka miary</a:t>
              </a:r>
            </a:p>
          </p:txBody>
        </p:sp>
        <p:sp>
          <p:nvSpPr>
            <p:cNvPr id="48219" name="pole tekstowe 21"/>
            <p:cNvSpPr txBox="1">
              <a:spLocks noChangeArrowheads="1"/>
            </p:cNvSpPr>
            <p:nvPr/>
          </p:nvSpPr>
          <p:spPr bwMode="auto">
            <a:xfrm rot="-5400000">
              <a:off x="5514966" y="3359046"/>
              <a:ext cx="1584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Ilość</a:t>
              </a:r>
            </a:p>
          </p:txBody>
        </p:sp>
        <p:sp>
          <p:nvSpPr>
            <p:cNvPr id="48220" name="pole tekstowe 22"/>
            <p:cNvSpPr txBox="1">
              <a:spLocks noChangeArrowheads="1"/>
            </p:cNvSpPr>
            <p:nvPr/>
          </p:nvSpPr>
          <p:spPr bwMode="auto">
            <a:xfrm>
              <a:off x="8172400" y="2924944"/>
              <a:ext cx="7208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Uwagi</a:t>
              </a:r>
            </a:p>
          </p:txBody>
        </p:sp>
        <p:sp>
          <p:nvSpPr>
            <p:cNvPr id="48221" name="pole tekstowe 23"/>
            <p:cNvSpPr txBox="1">
              <a:spLocks noChangeArrowheads="1"/>
            </p:cNvSpPr>
            <p:nvPr/>
          </p:nvSpPr>
          <p:spPr bwMode="auto">
            <a:xfrm rot="-5400000">
              <a:off x="4331996" y="3254133"/>
              <a:ext cx="1584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Nr pozycji na fakturze</a:t>
              </a:r>
            </a:p>
          </p:txBody>
        </p:sp>
        <p:sp>
          <p:nvSpPr>
            <p:cNvPr id="48222" name="pole tekstowe 24"/>
            <p:cNvSpPr txBox="1">
              <a:spLocks noChangeArrowheads="1"/>
            </p:cNvSpPr>
            <p:nvPr/>
          </p:nvSpPr>
          <p:spPr bwMode="auto">
            <a:xfrm rot="-5400000">
              <a:off x="6161692" y="3359046"/>
              <a:ext cx="1584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Wartość</a:t>
              </a:r>
            </a:p>
          </p:txBody>
        </p:sp>
        <p:sp>
          <p:nvSpPr>
            <p:cNvPr id="48223" name="pole tekstowe 25"/>
            <p:cNvSpPr txBox="1">
              <a:spLocks noChangeArrowheads="1"/>
            </p:cNvSpPr>
            <p:nvPr/>
          </p:nvSpPr>
          <p:spPr bwMode="auto">
            <a:xfrm rot="-5400000">
              <a:off x="6561090" y="2831018"/>
              <a:ext cx="22709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70C0"/>
                </a:buClr>
                <a:buFont typeface="Wingdings" panose="05000000000000000000" pitchFamily="2" charset="2"/>
                <a:buChar char="q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206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206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206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Wartość materiału zużytego przy wykonywaniu tego zadania przez wszystkich zdających</a:t>
              </a:r>
            </a:p>
          </p:txBody>
        </p:sp>
        <p:cxnSp>
          <p:nvCxnSpPr>
            <p:cNvPr id="27" name="Łącznik prosty 26"/>
            <p:cNvCxnSpPr/>
            <p:nvPr/>
          </p:nvCxnSpPr>
          <p:spPr>
            <a:xfrm>
              <a:off x="4355879" y="1844824"/>
              <a:ext cx="0" cy="327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AutoShape 15"/>
          <p:cNvSpPr>
            <a:spLocks/>
          </p:cNvSpPr>
          <p:nvPr/>
        </p:nvSpPr>
        <p:spPr bwMode="auto">
          <a:xfrm rot="5400000">
            <a:off x="7490619" y="5315744"/>
            <a:ext cx="212725" cy="792163"/>
          </a:xfrm>
          <a:prstGeom prst="rightBrace">
            <a:avLst>
              <a:gd name="adj1" fmla="val 102769"/>
              <a:gd name="adj2" fmla="val 5000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l-PL" altLang="pl-PL" sz="180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3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7772400" cy="1470025"/>
          </a:xfrm>
        </p:spPr>
        <p:txBody>
          <a:bodyPr/>
          <a:lstStyle/>
          <a:p>
            <a:r>
              <a:rPr lang="pl-PL" altLang="pl-PL" sz="3200" dirty="0" smtClean="0"/>
              <a:t>Przekazanie uczniom </a:t>
            </a:r>
            <a:br>
              <a:rPr lang="pl-PL" altLang="pl-PL" sz="3200" dirty="0" smtClean="0"/>
            </a:br>
            <a:r>
              <a:rPr lang="pl-PL" altLang="pl-PL" sz="3200" dirty="0" smtClean="0"/>
              <a:t>świadectw potwierdzających kwalifikacje/ dyplomów/informacji o wyniku 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57200" y="2204864"/>
            <a:ext cx="8435280" cy="1752600"/>
          </a:xfrm>
        </p:spPr>
        <p:txBody>
          <a:bodyPr/>
          <a:lstStyle/>
          <a:p>
            <a:pPr>
              <a:defRPr/>
            </a:pPr>
            <a:r>
              <a:rPr dirty="0"/>
              <a:t>w dniu ogłoszenia </a:t>
            </a:r>
            <a:r>
              <a:rPr dirty="0" smtClean="0"/>
              <a:t>wyników, przy czym</a:t>
            </a:r>
          </a:p>
          <a:p>
            <a:pPr>
              <a:defRPr/>
            </a:pPr>
            <a:r>
              <a:rPr lang="pl-PL" dirty="0" smtClean="0"/>
              <a:t>terminy ogłoszenia wyników są podane w komunikacie </a:t>
            </a:r>
            <a:br>
              <a:rPr lang="pl-PL" dirty="0" smtClean="0"/>
            </a:br>
            <a:r>
              <a:rPr lang="pl-PL" dirty="0" smtClean="0"/>
              <a:t>Dyrektora OKE w Krakowie</a:t>
            </a:r>
            <a:br>
              <a:rPr lang="pl-PL" dirty="0" smtClean="0"/>
            </a:br>
            <a:r>
              <a:rPr lang="pl-PL" dirty="0" smtClean="0"/>
              <a:t>zamieszczonym na stronie 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  <a:hlinkClick r:id="rId2"/>
              </a:rPr>
              <a:t>www.oke.krakow.pl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zakładce „Egzamin  z kwalifikacji”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9324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endParaRPr altLang="pl-PL" sz="2000" smtClean="0"/>
          </a:p>
        </p:txBody>
      </p:sp>
      <p:sp>
        <p:nvSpPr>
          <p:cNvPr id="16387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Dyplom w zawodzie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11560" y="1484784"/>
            <a:ext cx="3528392" cy="1123712"/>
          </a:xfrm>
          <a:prstGeom prst="roundRect">
            <a:avLst/>
          </a:prstGeom>
          <a:solidFill>
            <a:srgbClr val="D8EB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Dyplom w zawodzie kształconym </a:t>
            </a:r>
          </a:p>
          <a:p>
            <a:pPr algn="ctr"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na poziomie </a:t>
            </a:r>
            <a:r>
              <a:rPr lang="pl-PL" sz="2000" dirty="0" err="1">
                <a:latin typeface="Arial" pitchFamily="34" charset="0"/>
                <a:cs typeface="Arial" pitchFamily="34" charset="0"/>
              </a:rPr>
              <a:t>zsz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04712" y="3248980"/>
            <a:ext cx="3061560" cy="783193"/>
          </a:xfrm>
          <a:prstGeom prst="roundRect">
            <a:avLst/>
          </a:prstGeom>
          <a:solidFill>
            <a:srgbClr val="D8EB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Wykształcenie ogólne na poziomie </a:t>
            </a:r>
            <a:r>
              <a:rPr lang="pl-PL" sz="2000" dirty="0" err="1">
                <a:latin typeface="Arial" pitchFamily="34" charset="0"/>
                <a:cs typeface="Arial" pitchFamily="34" charset="0"/>
              </a:rPr>
              <a:t>zsz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52601" y="4311068"/>
            <a:ext cx="3138010" cy="1123712"/>
          </a:xfrm>
          <a:prstGeom prst="roundRect">
            <a:avLst/>
          </a:prstGeom>
          <a:solidFill>
            <a:srgbClr val="D8EB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Potwierdzone wszystkie kwalifikacje składające się na zawód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716016" y="1484784"/>
            <a:ext cx="3482865" cy="1123712"/>
          </a:xfrm>
          <a:prstGeom prst="roundRect">
            <a:avLst/>
          </a:prstGeom>
          <a:solidFill>
            <a:srgbClr val="B9FFE8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Dyplom w zawodzie kształconym na poziomie technikum/szk. policealnej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220072" y="3248980"/>
            <a:ext cx="2950655" cy="783193"/>
          </a:xfrm>
          <a:prstGeom prst="roundRect">
            <a:avLst/>
          </a:prstGeom>
          <a:solidFill>
            <a:srgbClr val="B9FFE8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Wykształcenie ogólne na poziomie średnim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220072" y="4311068"/>
            <a:ext cx="3024336" cy="1123712"/>
          </a:xfrm>
          <a:prstGeom prst="roundRect">
            <a:avLst/>
          </a:prstGeom>
          <a:solidFill>
            <a:srgbClr val="B9FFE8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Potwierdzone wszystkie kwalifikacje składające się na zawód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19125" y="2492375"/>
            <a:ext cx="7938" cy="23812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611188" y="3640138"/>
            <a:ext cx="393700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619125" y="4873625"/>
            <a:ext cx="361950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4716463" y="2492375"/>
            <a:ext cx="0" cy="238125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4716463" y="3640138"/>
            <a:ext cx="503237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4716463" y="4873625"/>
            <a:ext cx="504825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459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611188" y="53975"/>
            <a:ext cx="8075612" cy="1143000"/>
          </a:xfrm>
        </p:spPr>
        <p:txBody>
          <a:bodyPr/>
          <a:lstStyle/>
          <a:p>
            <a:r>
              <a:rPr lang="pl-PL" altLang="pl-PL" smtClean="0"/>
              <a:t>Dyplom</a:t>
            </a:r>
          </a:p>
        </p:txBody>
      </p:sp>
      <p:cxnSp>
        <p:nvCxnSpPr>
          <p:cNvPr id="64" name="Łącznik prosty ze strzałką 63"/>
          <p:cNvCxnSpPr/>
          <p:nvPr/>
        </p:nvCxnSpPr>
        <p:spPr>
          <a:xfrm>
            <a:off x="4400550" y="1597025"/>
            <a:ext cx="2927350" cy="1401763"/>
          </a:xfrm>
          <a:prstGeom prst="straightConnector1">
            <a:avLst/>
          </a:prstGeom>
          <a:ln w="285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Grupa 23"/>
          <p:cNvGrpSpPr>
            <a:grpSpLocks/>
          </p:cNvGrpSpPr>
          <p:nvPr/>
        </p:nvGrpSpPr>
        <p:grpSpPr bwMode="auto">
          <a:xfrm>
            <a:off x="1697038" y="892175"/>
            <a:ext cx="1298575" cy="992188"/>
            <a:chOff x="2263012" y="1861708"/>
            <a:chExt cx="1298850" cy="991228"/>
          </a:xfrm>
        </p:grpSpPr>
        <p:pic>
          <p:nvPicPr>
            <p:cNvPr id="18492" name="Obraz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012" y="1861708"/>
              <a:ext cx="1298850" cy="99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Elipsa 20"/>
            <p:cNvSpPr>
              <a:spLocks noChangeAspect="1"/>
            </p:cNvSpPr>
            <p:nvPr/>
          </p:nvSpPr>
          <p:spPr>
            <a:xfrm>
              <a:off x="3060106" y="2061539"/>
              <a:ext cx="281047" cy="2807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/>
            </a:bodyPr>
            <a:lstStyle/>
            <a:p>
              <a:pPr algn="ctr">
                <a:defRPr/>
              </a:pPr>
              <a:r>
                <a:rPr lang="pl-PL" sz="1000" b="1" dirty="0">
                  <a:solidFill>
                    <a:srgbClr val="002060"/>
                  </a:solidFill>
                  <a:latin typeface="+mj-lt"/>
                </a:rPr>
                <a:t>USZ</a:t>
              </a:r>
            </a:p>
          </p:txBody>
        </p:sp>
        <p:sp>
          <p:nvSpPr>
            <p:cNvPr id="23" name="Elipsa 22"/>
            <p:cNvSpPr>
              <a:spLocks noChangeAspect="1"/>
            </p:cNvSpPr>
            <p:nvPr/>
          </p:nvSpPr>
          <p:spPr>
            <a:xfrm>
              <a:off x="2455140" y="2025063"/>
              <a:ext cx="281048" cy="2807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/>
            </a:bodyPr>
            <a:lstStyle/>
            <a:p>
              <a:pPr algn="ctr">
                <a:defRPr/>
              </a:pPr>
              <a:r>
                <a:rPr lang="pl-PL" sz="1000" b="1" dirty="0">
                  <a:solidFill>
                    <a:srgbClr val="002060"/>
                  </a:solidFill>
                  <a:latin typeface="+mj-lt"/>
                </a:rPr>
                <a:t>USZ</a:t>
              </a:r>
            </a:p>
          </p:txBody>
        </p:sp>
      </p:grpSp>
      <p:sp>
        <p:nvSpPr>
          <p:cNvPr id="3" name="Prostokąt 2"/>
          <p:cNvSpPr/>
          <p:nvPr/>
        </p:nvSpPr>
        <p:spPr>
          <a:xfrm>
            <a:off x="261938" y="1230313"/>
            <a:ext cx="14097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l-PL" sz="1400" dirty="0">
                <a:latin typeface="+mj-lt"/>
              </a:rPr>
              <a:t>uczeń szkoły: ZSZ, T, </a:t>
            </a:r>
            <a:r>
              <a:rPr lang="pl-PL" sz="1400" dirty="0" err="1">
                <a:latin typeface="+mj-lt"/>
              </a:rPr>
              <a:t>SPol</a:t>
            </a:r>
            <a:r>
              <a:rPr lang="pl-PL" sz="1400" dirty="0">
                <a:latin typeface="+mj-lt"/>
              </a:rPr>
              <a:t> </a:t>
            </a:r>
          </a:p>
        </p:txBody>
      </p:sp>
      <p:pic>
        <p:nvPicPr>
          <p:cNvPr id="60" name="Obraz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25" y="1219200"/>
            <a:ext cx="1452047" cy="490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9" name="Grupa 58"/>
          <p:cNvGrpSpPr>
            <a:grpSpLocks/>
          </p:cNvGrpSpPr>
          <p:nvPr/>
        </p:nvGrpSpPr>
        <p:grpSpPr bwMode="auto">
          <a:xfrm>
            <a:off x="-188913" y="2482203"/>
            <a:ext cx="4086226" cy="3882581"/>
            <a:chOff x="-188368" y="2029820"/>
            <a:chExt cx="4086310" cy="4300055"/>
          </a:xfrm>
        </p:grpSpPr>
        <p:grpSp>
          <p:nvGrpSpPr>
            <p:cNvPr id="18466" name="Grupa 90"/>
            <p:cNvGrpSpPr>
              <a:grpSpLocks/>
            </p:cNvGrpSpPr>
            <p:nvPr/>
          </p:nvGrpSpPr>
          <p:grpSpPr bwMode="auto">
            <a:xfrm>
              <a:off x="1598509" y="2029820"/>
              <a:ext cx="2299433" cy="4300055"/>
              <a:chOff x="946766" y="2029820"/>
              <a:chExt cx="2299433" cy="4300055"/>
            </a:xfrm>
          </p:grpSpPr>
          <p:grpSp>
            <p:nvGrpSpPr>
              <p:cNvPr id="18473" name="Grupa 31"/>
              <p:cNvGrpSpPr>
                <a:grpSpLocks/>
              </p:cNvGrpSpPr>
              <p:nvPr/>
            </p:nvGrpSpPr>
            <p:grpSpPr bwMode="auto">
              <a:xfrm>
                <a:off x="946766" y="2029820"/>
                <a:ext cx="995668" cy="943176"/>
                <a:chOff x="5861490" y="3043274"/>
                <a:chExt cx="995668" cy="943176"/>
              </a:xfrm>
            </p:grpSpPr>
            <p:pic>
              <p:nvPicPr>
                <p:cNvPr id="18488" name="Obraz 1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1490" y="3043274"/>
                  <a:ext cx="995668" cy="943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Elipsa 24"/>
                <p:cNvSpPr/>
                <p:nvPr/>
              </p:nvSpPr>
              <p:spPr>
                <a:xfrm flipH="1">
                  <a:off x="6174919" y="3094262"/>
                  <a:ext cx="393708" cy="316475"/>
                </a:xfrm>
                <a:prstGeom prst="ellipse">
                  <a:avLst/>
                </a:prstGeom>
                <a:solidFill>
                  <a:srgbClr val="00B050"/>
                </a:solidFill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pl-PL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j-lt"/>
                    </a:rPr>
                    <a:t>ASZ</a:t>
                  </a:r>
                </a:p>
              </p:txBody>
            </p:sp>
          </p:grpSp>
          <p:grpSp>
            <p:nvGrpSpPr>
              <p:cNvPr id="18474" name="Grupa 30"/>
              <p:cNvGrpSpPr>
                <a:grpSpLocks/>
              </p:cNvGrpSpPr>
              <p:nvPr/>
            </p:nvGrpSpPr>
            <p:grpSpPr bwMode="auto">
              <a:xfrm>
                <a:off x="1169147" y="5409829"/>
                <a:ext cx="712401" cy="920046"/>
                <a:chOff x="551248" y="5425119"/>
                <a:chExt cx="712401" cy="920046"/>
              </a:xfrm>
            </p:grpSpPr>
            <p:pic>
              <p:nvPicPr>
                <p:cNvPr id="18486" name="Obraz 1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51248" y="5425119"/>
                  <a:ext cx="712401" cy="920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Elipsa 25"/>
                <p:cNvSpPr/>
                <p:nvPr/>
              </p:nvSpPr>
              <p:spPr>
                <a:xfrm flipH="1">
                  <a:off x="629597" y="5473099"/>
                  <a:ext cx="403233" cy="316475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solidFill>
                    <a:srgbClr val="FF5050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pl-PL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j-lt"/>
                    </a:rPr>
                    <a:t>OPD</a:t>
                  </a:r>
                </a:p>
              </p:txBody>
            </p:sp>
          </p:grpSp>
          <p:grpSp>
            <p:nvGrpSpPr>
              <p:cNvPr id="18475" name="Grupa 29"/>
              <p:cNvGrpSpPr>
                <a:grpSpLocks/>
              </p:cNvGrpSpPr>
              <p:nvPr/>
            </p:nvGrpSpPr>
            <p:grpSpPr bwMode="auto">
              <a:xfrm>
                <a:off x="1146103" y="4274681"/>
                <a:ext cx="735446" cy="912362"/>
                <a:chOff x="528204" y="4289971"/>
                <a:chExt cx="735446" cy="912362"/>
              </a:xfrm>
            </p:grpSpPr>
            <p:pic>
              <p:nvPicPr>
                <p:cNvPr id="18484" name="Obraz 1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28204" y="4289971"/>
                  <a:ext cx="735446" cy="912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Elipsa 26"/>
                <p:cNvSpPr/>
                <p:nvPr/>
              </p:nvSpPr>
              <p:spPr>
                <a:xfrm flipH="1">
                  <a:off x="610546" y="4331708"/>
                  <a:ext cx="393708" cy="316475"/>
                </a:xfrm>
                <a:prstGeom prst="ellipse">
                  <a:avLst/>
                </a:prstGeom>
                <a:solidFill>
                  <a:srgbClr val="F2A100"/>
                </a:solidFill>
                <a:ln>
                  <a:solidFill>
                    <a:srgbClr val="F2A100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pl-PL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j-lt"/>
                    </a:rPr>
                    <a:t>EKS</a:t>
                  </a:r>
                </a:p>
              </p:txBody>
            </p:sp>
          </p:grpSp>
          <p:grpSp>
            <p:nvGrpSpPr>
              <p:cNvPr id="18476" name="Grupa 28"/>
              <p:cNvGrpSpPr>
                <a:grpSpLocks/>
              </p:cNvGrpSpPr>
              <p:nvPr/>
            </p:nvGrpSpPr>
            <p:grpSpPr bwMode="auto">
              <a:xfrm>
                <a:off x="1103716" y="3216128"/>
                <a:ext cx="754979" cy="819302"/>
                <a:chOff x="2267743" y="4620320"/>
                <a:chExt cx="754979" cy="819302"/>
              </a:xfrm>
            </p:grpSpPr>
            <p:pic>
              <p:nvPicPr>
                <p:cNvPr id="18482" name="Obraz 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267743" y="4620320"/>
                  <a:ext cx="754979" cy="819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Elipsa 27"/>
                <p:cNvSpPr/>
                <p:nvPr/>
              </p:nvSpPr>
              <p:spPr>
                <a:xfrm flipH="1">
                  <a:off x="2375009" y="4671290"/>
                  <a:ext cx="393708" cy="28834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pl-PL" sz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j-lt"/>
                    </a:rPr>
                    <a:t>AKK</a:t>
                  </a:r>
                </a:p>
              </p:txBody>
            </p:sp>
          </p:grpSp>
          <p:cxnSp>
            <p:nvCxnSpPr>
              <p:cNvPr id="35" name="Łącznik prosty ze strzałką 34"/>
              <p:cNvCxnSpPr/>
              <p:nvPr/>
            </p:nvCxnSpPr>
            <p:spPr>
              <a:xfrm flipV="1">
                <a:off x="1936484" y="4627943"/>
                <a:ext cx="1266851" cy="866790"/>
              </a:xfrm>
              <a:prstGeom prst="straightConnector1">
                <a:avLst/>
              </a:prstGeom>
              <a:ln w="28575">
                <a:solidFill>
                  <a:srgbClr val="FF5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ze strzałką 35"/>
              <p:cNvCxnSpPr/>
              <p:nvPr/>
            </p:nvCxnSpPr>
            <p:spPr>
              <a:xfrm flipV="1">
                <a:off x="1955535" y="4159382"/>
                <a:ext cx="1247801" cy="501965"/>
              </a:xfrm>
              <a:prstGeom prst="straightConnector1">
                <a:avLst/>
              </a:prstGeom>
              <a:ln w="28575">
                <a:solidFill>
                  <a:srgbClr val="F2A1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ze strzałką 40"/>
              <p:cNvCxnSpPr/>
              <p:nvPr/>
            </p:nvCxnSpPr>
            <p:spPr>
              <a:xfrm>
                <a:off x="1955535" y="3646866"/>
                <a:ext cx="1247801" cy="3456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ze strzałką 43"/>
              <p:cNvCxnSpPr/>
              <p:nvPr/>
            </p:nvCxnSpPr>
            <p:spPr>
              <a:xfrm>
                <a:off x="1936484" y="2608267"/>
                <a:ext cx="1309715" cy="52394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Prostokąt 10"/>
            <p:cNvSpPr/>
            <p:nvPr/>
          </p:nvSpPr>
          <p:spPr>
            <a:xfrm>
              <a:off x="168827" y="2135312"/>
              <a:ext cx="1546257" cy="494054"/>
            </a:xfrm>
            <a:prstGeom prst="rect">
              <a:avLst/>
            </a:prstGeom>
          </p:spPr>
          <p:txBody>
            <a:bodyPr lIns="36000" rIns="36000">
              <a:spAutoFit/>
            </a:bodyPr>
            <a:lstStyle/>
            <a:p>
              <a:pPr algn="r">
                <a:defRPr/>
              </a:pPr>
              <a:r>
                <a:rPr lang="pl-PL" sz="1300" dirty="0">
                  <a:latin typeface="+mj-lt"/>
                </a:rPr>
                <a:t>absolwent szkoły: ZSZ, T, </a:t>
              </a:r>
              <a:r>
                <a:rPr lang="pl-PL" sz="1300" dirty="0" err="1">
                  <a:latin typeface="+mj-lt"/>
                </a:rPr>
                <a:t>SPol</a:t>
              </a:r>
              <a:r>
                <a:rPr lang="pl-PL" sz="1300" dirty="0">
                  <a:latin typeface="+mj-lt"/>
                </a:rPr>
                <a:t> </a:t>
              </a:r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172002" y="3159845"/>
              <a:ext cx="1511331" cy="692729"/>
            </a:xfrm>
            <a:prstGeom prst="rect">
              <a:avLst/>
            </a:prstGeom>
          </p:spPr>
          <p:txBody>
            <a:bodyPr lIns="36000" rIns="36000">
              <a:spAutoFit/>
            </a:bodyPr>
            <a:lstStyle/>
            <a:p>
              <a:pPr algn="r">
                <a:defRPr/>
              </a:pPr>
              <a:r>
                <a:rPr lang="pl-PL" sz="1300" dirty="0">
                  <a:latin typeface="+mj-lt"/>
                </a:rPr>
                <a:t>absolwent kwalifikacyjnego kursu zawodowego</a:t>
              </a:r>
            </a:p>
          </p:txBody>
        </p:sp>
        <p:sp>
          <p:nvSpPr>
            <p:cNvPr id="50" name="Prostokąt 49"/>
            <p:cNvSpPr/>
            <p:nvPr/>
          </p:nvSpPr>
          <p:spPr>
            <a:xfrm>
              <a:off x="64050" y="4358614"/>
              <a:ext cx="1671672" cy="690970"/>
            </a:xfrm>
            <a:prstGeom prst="rect">
              <a:avLst/>
            </a:prstGeom>
          </p:spPr>
          <p:txBody>
            <a:bodyPr lIns="36000" rIns="36000">
              <a:spAutoFit/>
            </a:bodyPr>
            <a:lstStyle/>
            <a:p>
              <a:pPr algn="r">
                <a:defRPr/>
              </a:pPr>
              <a:r>
                <a:rPr lang="pl-PL" sz="1300" dirty="0">
                  <a:latin typeface="+mj-lt"/>
                </a:rPr>
                <a:t>osoba, która kształciła się lub pracowała </a:t>
              </a:r>
              <a:br>
                <a:rPr lang="pl-PL" sz="1300" dirty="0">
                  <a:latin typeface="+mj-lt"/>
                </a:rPr>
              </a:br>
              <a:r>
                <a:rPr lang="pl-PL" sz="1300" dirty="0">
                  <a:latin typeface="+mj-lt"/>
                </a:rPr>
                <a:t>w zawodzie</a:t>
              </a:r>
            </a:p>
          </p:txBody>
        </p:sp>
        <p:sp>
          <p:nvSpPr>
            <p:cNvPr id="51" name="Prostokąt 50"/>
            <p:cNvSpPr/>
            <p:nvPr/>
          </p:nvSpPr>
          <p:spPr>
            <a:xfrm>
              <a:off x="-188368" y="5494731"/>
              <a:ext cx="1935203" cy="692729"/>
            </a:xfrm>
            <a:prstGeom prst="rect">
              <a:avLst/>
            </a:prstGeom>
          </p:spPr>
          <p:txBody>
            <a:bodyPr lIns="36000" rIns="36000">
              <a:spAutoFit/>
            </a:bodyPr>
            <a:lstStyle/>
            <a:p>
              <a:pPr algn="r">
                <a:defRPr/>
              </a:pPr>
              <a:r>
                <a:rPr lang="pl-PL" sz="1300" dirty="0">
                  <a:latin typeface="+mj-lt"/>
                </a:rPr>
                <a:t>osoba, która ukończyła przygotowanie </a:t>
              </a:r>
              <a:br>
                <a:rPr lang="pl-PL" sz="1300" dirty="0">
                  <a:latin typeface="+mj-lt"/>
                </a:rPr>
              </a:br>
              <a:r>
                <a:rPr lang="pl-PL" sz="1300" dirty="0">
                  <a:latin typeface="+mj-lt"/>
                </a:rPr>
                <a:t>zawodowe dorosłych</a:t>
              </a:r>
            </a:p>
          </p:txBody>
        </p:sp>
      </p:grpSp>
      <p:sp>
        <p:nvSpPr>
          <p:cNvPr id="18" name="pole tekstowe 17"/>
          <p:cNvSpPr txBox="1"/>
          <p:nvPr/>
        </p:nvSpPr>
        <p:spPr>
          <a:xfrm>
            <a:off x="4529796" y="1612837"/>
            <a:ext cx="4356000" cy="738664"/>
          </a:xfrm>
          <a:prstGeom prst="rect">
            <a:avLst/>
          </a:prstGeom>
          <a:solidFill>
            <a:srgbClr val="D8EB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Lista osób, które ukończyły szkołę w terminie </a:t>
            </a:r>
            <a:br>
              <a:rPr lang="pl-PL" sz="1400" dirty="0"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latin typeface="Arial" pitchFamily="34" charset="0"/>
                <a:cs typeface="Arial" pitchFamily="34" charset="0"/>
              </a:rPr>
              <a:t>do 7 dni od dnia zakończenia zajęć </a:t>
            </a:r>
            <a:r>
              <a:rPr lang="pl-PL" sz="1400" dirty="0" err="1">
                <a:latin typeface="Arial" pitchFamily="34" charset="0"/>
                <a:cs typeface="Arial" pitchFamily="34" charset="0"/>
              </a:rPr>
              <a:t>dyd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.-</a:t>
            </a:r>
            <a:r>
              <a:rPr lang="pl-PL" sz="1400" dirty="0" err="1">
                <a:latin typeface="Arial" pitchFamily="34" charset="0"/>
                <a:cs typeface="Arial" pitchFamily="34" charset="0"/>
              </a:rPr>
              <a:t>wych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pl-PL" sz="1200" dirty="0">
                <a:latin typeface="Arial" pitchFamily="34" charset="0"/>
                <a:cs typeface="Arial" pitchFamily="34" charset="0"/>
              </a:rPr>
              <a:t>(§10b ust.2 </a:t>
            </a:r>
            <a:r>
              <a:rPr lang="pl-PL" sz="1200" dirty="0" err="1">
                <a:latin typeface="Arial" pitchFamily="34" charset="0"/>
                <a:cs typeface="Arial" pitchFamily="34" charset="0"/>
              </a:rPr>
              <a:t>rozp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. MEN w sprawie świadectw, dyplomów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…)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3" name="Obraz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941638"/>
            <a:ext cx="8239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upa 62"/>
          <p:cNvGrpSpPr>
            <a:grpSpLocks/>
          </p:cNvGrpSpPr>
          <p:nvPr/>
        </p:nvGrpSpPr>
        <p:grpSpPr bwMode="auto">
          <a:xfrm>
            <a:off x="3724275" y="2916238"/>
            <a:ext cx="2846388" cy="3822700"/>
            <a:chOff x="4277887" y="2366083"/>
            <a:chExt cx="2777476" cy="3821466"/>
          </a:xfrm>
        </p:grpSpPr>
        <p:sp>
          <p:nvSpPr>
            <p:cNvPr id="56" name="pole tekstowe 55"/>
            <p:cNvSpPr txBox="1"/>
            <p:nvPr/>
          </p:nvSpPr>
          <p:spPr>
            <a:xfrm>
              <a:off x="4773481" y="2591976"/>
              <a:ext cx="2281882" cy="830997"/>
            </a:xfrm>
            <a:prstGeom prst="rect">
              <a:avLst/>
            </a:prstGeom>
            <a:solidFill>
              <a:srgbClr val="CFFBF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>
              <a:spAutoFit/>
            </a:bodyPr>
            <a:lstStyle/>
            <a:p>
              <a:pPr>
                <a:defRPr/>
              </a:pPr>
              <a:r>
                <a:rPr lang="pl-PL" sz="1600" dirty="0">
                  <a:latin typeface="+mj-lt"/>
                </a:rPr>
                <a:t>Wniosek </a:t>
              </a:r>
              <a:br>
                <a:rPr lang="pl-PL" sz="1600" dirty="0">
                  <a:latin typeface="+mj-lt"/>
                </a:rPr>
              </a:br>
              <a:r>
                <a:rPr lang="pl-PL" sz="1600" dirty="0">
                  <a:latin typeface="+mj-lt"/>
                </a:rPr>
                <a:t>o wydanie dyplomu</a:t>
              </a:r>
              <a:br>
                <a:rPr lang="pl-PL" sz="1600" dirty="0">
                  <a:latin typeface="+mj-lt"/>
                </a:rPr>
              </a:br>
              <a:r>
                <a:rPr lang="pl-PL" sz="1600" dirty="0">
                  <a:latin typeface="+mj-lt"/>
                </a:rPr>
                <a:t>i suplementu do dyplomu </a:t>
              </a:r>
            </a:p>
          </p:txBody>
        </p:sp>
        <p:sp>
          <p:nvSpPr>
            <p:cNvPr id="57" name="pole tekstowe 56"/>
            <p:cNvSpPr txBox="1"/>
            <p:nvPr/>
          </p:nvSpPr>
          <p:spPr>
            <a:xfrm>
              <a:off x="4804947" y="4851581"/>
              <a:ext cx="1233881" cy="1169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rIns="36000">
              <a:spAutoFit/>
            </a:bodyPr>
            <a:lstStyle/>
            <a:p>
              <a:pPr>
                <a:defRPr/>
              </a:pPr>
              <a:r>
                <a:rPr lang="pl-PL" sz="1400" dirty="0">
                  <a:latin typeface="+mj-lt"/>
                </a:rPr>
                <a:t>Świadectwo potwierdzające poziom wykształcenia ogólnego</a:t>
              </a:r>
            </a:p>
          </p:txBody>
        </p:sp>
        <p:grpSp>
          <p:nvGrpSpPr>
            <p:cNvPr id="18455" name="Grupa 39"/>
            <p:cNvGrpSpPr>
              <a:grpSpLocks/>
            </p:cNvGrpSpPr>
            <p:nvPr/>
          </p:nvGrpSpPr>
          <p:grpSpPr bwMode="auto">
            <a:xfrm>
              <a:off x="4783441" y="3562229"/>
              <a:ext cx="1567387" cy="1138449"/>
              <a:chOff x="4694164" y="3853160"/>
              <a:chExt cx="1567387" cy="1138449"/>
            </a:xfrm>
          </p:grpSpPr>
          <p:sp>
            <p:nvSpPr>
              <p:cNvPr id="55" name="pole tekstowe 54"/>
              <p:cNvSpPr txBox="1"/>
              <p:nvPr/>
            </p:nvSpPr>
            <p:spPr>
              <a:xfrm>
                <a:off x="4694164" y="3853160"/>
                <a:ext cx="1044925" cy="600164"/>
              </a:xfrm>
              <a:prstGeom prst="rect">
                <a:avLst/>
              </a:prstGeom>
              <a:solidFill>
                <a:srgbClr val="CFFBF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36000" rIns="36000">
                <a:spAutoFit/>
              </a:bodyPr>
              <a:lstStyle/>
              <a:p>
                <a:pPr>
                  <a:defRPr/>
                </a:pPr>
                <a:r>
                  <a:rPr lang="pl-PL" sz="1100" dirty="0">
                    <a:latin typeface="+mj-lt"/>
                  </a:rPr>
                  <a:t>Świadectwo potwierdzające kwalifikację 1</a:t>
                </a:r>
              </a:p>
            </p:txBody>
          </p:sp>
          <p:sp>
            <p:nvSpPr>
              <p:cNvPr id="66" name="pole tekstowe 65"/>
              <p:cNvSpPr txBox="1"/>
              <p:nvPr/>
            </p:nvSpPr>
            <p:spPr>
              <a:xfrm>
                <a:off x="4961285" y="4145311"/>
                <a:ext cx="1044925" cy="600164"/>
              </a:xfrm>
              <a:prstGeom prst="rect">
                <a:avLst/>
              </a:prstGeom>
              <a:solidFill>
                <a:srgbClr val="CFFBF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36000" rIns="36000">
                <a:spAutoFit/>
              </a:bodyPr>
              <a:lstStyle/>
              <a:p>
                <a:pPr>
                  <a:defRPr/>
                </a:pPr>
                <a:r>
                  <a:rPr lang="pl-PL" sz="1100" dirty="0">
                    <a:latin typeface="+mj-lt"/>
                  </a:rPr>
                  <a:t>Świadectwo potwierdzające kwalifikację 1</a:t>
                </a:r>
              </a:p>
            </p:txBody>
          </p:sp>
          <p:sp>
            <p:nvSpPr>
              <p:cNvPr id="68" name="pole tekstowe 67"/>
              <p:cNvSpPr txBox="1"/>
              <p:nvPr/>
            </p:nvSpPr>
            <p:spPr>
              <a:xfrm>
                <a:off x="5216626" y="4391445"/>
                <a:ext cx="1044925" cy="600164"/>
              </a:xfrm>
              <a:prstGeom prst="rect">
                <a:avLst/>
              </a:prstGeom>
              <a:solidFill>
                <a:srgbClr val="CFFBF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36000" rIns="36000">
                <a:spAutoFit/>
              </a:bodyPr>
              <a:lstStyle/>
              <a:p>
                <a:pPr>
                  <a:defRPr/>
                </a:pPr>
                <a:r>
                  <a:rPr lang="pl-PL" sz="1100" dirty="0">
                    <a:latin typeface="+mj-lt"/>
                  </a:rPr>
                  <a:t>Świadectwo potwierdzające kwalifikację 1</a:t>
                </a:r>
              </a:p>
            </p:txBody>
          </p:sp>
        </p:grpSp>
        <p:sp>
          <p:nvSpPr>
            <p:cNvPr id="58" name="Nawias klamrowy otwierający 57"/>
            <p:cNvSpPr/>
            <p:nvPr/>
          </p:nvSpPr>
          <p:spPr>
            <a:xfrm>
              <a:off x="4277887" y="2366083"/>
              <a:ext cx="583998" cy="382146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</p:grpSp>
      <p:pic>
        <p:nvPicPr>
          <p:cNvPr id="18445" name="Picture 10" descr="C:\Users\mbednarek\Desktop\MOODLE CKE\DYPLO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4549775"/>
            <a:ext cx="127952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pole tekstowe 52"/>
          <p:cNvSpPr txBox="1"/>
          <p:nvPr/>
        </p:nvSpPr>
        <p:spPr>
          <a:xfrm>
            <a:off x="6860664" y="2301538"/>
            <a:ext cx="2105080" cy="523220"/>
          </a:xfrm>
          <a:prstGeom prst="rect">
            <a:avLst/>
          </a:prstGeom>
          <a:solidFill>
            <a:srgbClr val="D8EB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400" dirty="0">
                <a:latin typeface="Arial" pitchFamily="34" charset="0"/>
                <a:cs typeface="Arial" pitchFamily="34" charset="0"/>
              </a:rPr>
              <a:t>Wnioski o wydanie suplementu do dyplomu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084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611188" y="188640"/>
            <a:ext cx="8075612" cy="1143000"/>
          </a:xfrm>
        </p:spPr>
        <p:txBody>
          <a:bodyPr/>
          <a:lstStyle/>
          <a:p>
            <a:r>
              <a:rPr lang="pl-PL" altLang="pl-PL" dirty="0" smtClean="0"/>
              <a:t>Najczęściej występujące problemy</a:t>
            </a:r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>
          <a:xfrm>
            <a:off x="579773" y="1268760"/>
            <a:ext cx="8075612" cy="5256584"/>
          </a:xfrm>
        </p:spPr>
        <p:txBody>
          <a:bodyPr/>
          <a:lstStyle/>
          <a:p>
            <a:pPr marL="450850" indent="-450850"/>
            <a:r>
              <a:rPr altLang="pl-PL" dirty="0" smtClean="0"/>
              <a:t>zdający spóźnił się na egzamin</a:t>
            </a:r>
          </a:p>
          <a:p>
            <a:pPr lvl="1"/>
            <a:r>
              <a:rPr lang="pl-PL" altLang="pl-PL" dirty="0" smtClean="0"/>
              <a:t>po rozdaniu arkuszy egzaminacyjnych zdający, który się spóźnił nie przystępuje do egzaminu</a:t>
            </a:r>
          </a:p>
          <a:p>
            <a:pPr lvl="1"/>
            <a:r>
              <a:rPr lang="pl-PL" altLang="pl-PL" dirty="0"/>
              <a:t>w</a:t>
            </a:r>
            <a:r>
              <a:rPr lang="pl-PL" altLang="pl-PL" dirty="0" smtClean="0"/>
              <a:t> szczególnie uzasadnionych przypadkach, niezależnych od zadającego decyzję podejmuje PZE/KOE i odnotowuje to w protokole przebiegu egzaminu</a:t>
            </a:r>
            <a:endParaRPr lang="pl-PL" altLang="pl-PL" dirty="0"/>
          </a:p>
          <a:p>
            <a:pPr lvl="1"/>
            <a:endParaRPr altLang="pl-PL" dirty="0" smtClean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579772" y="4077072"/>
            <a:ext cx="824069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4500" indent="-444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7DBA"/>
              </a:buClr>
              <a:buSzPct val="120000"/>
              <a:buFont typeface="Wingdings" panose="05000000000000000000" pitchFamily="2" charset="2"/>
              <a:buChar char="q"/>
              <a:defRPr lang="pl-PL"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/>
            <a:r>
              <a:rPr lang="pl-PL" altLang="pl-PL" dirty="0"/>
              <a:t>zgłasza się osoba, której nie ma na </a:t>
            </a:r>
            <a:r>
              <a:rPr lang="pl-PL" altLang="pl-PL" dirty="0" smtClean="0"/>
              <a:t>liście</a:t>
            </a:r>
          </a:p>
          <a:p>
            <a:pPr lvl="1"/>
            <a:r>
              <a:rPr lang="pl-PL" altLang="pl-PL" dirty="0"/>
              <a:t>o</a:t>
            </a:r>
            <a:r>
              <a:rPr lang="pl-PL" altLang="pl-PL" dirty="0" smtClean="0"/>
              <a:t>soba nie złożyła deklaracji – nie przystępuje do egzaminu</a:t>
            </a:r>
          </a:p>
          <a:p>
            <a:pPr lvl="1"/>
            <a:r>
              <a:rPr lang="pl-PL" altLang="pl-PL" dirty="0"/>
              <a:t>o</a:t>
            </a:r>
            <a:r>
              <a:rPr lang="pl-PL" altLang="pl-PL" dirty="0" smtClean="0"/>
              <a:t>soba złożyła deklarację, która nie została wprowadzona do systemu – skontaktować się z OKE w Krakowie – wez@oke.krakow.pl opisać problem i podać nr telefonu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715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822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143000"/>
          </a:xfrm>
        </p:spPr>
        <p:txBody>
          <a:bodyPr/>
          <a:lstStyle/>
          <a:p>
            <a:r>
              <a:rPr lang="pl-PL" altLang="pl-PL" dirty="0"/>
              <a:t>Najczęściej występujące problemy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11188" y="1525864"/>
            <a:ext cx="8075612" cy="262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4500" indent="-444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7DBA"/>
              </a:buClr>
              <a:buSzPct val="120000"/>
              <a:buFont typeface="Wingdings" panose="05000000000000000000" pitchFamily="2" charset="2"/>
              <a:buChar char="q"/>
              <a:defRPr lang="pl-PL"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/>
            <a:r>
              <a:rPr lang="pl-PL" altLang="pl-PL" dirty="0"/>
              <a:t>zgłasza się osoba, </a:t>
            </a:r>
            <a:r>
              <a:rPr lang="pl-PL" altLang="pl-PL" dirty="0" smtClean="0"/>
              <a:t>nie posiadająca dokumentu tożsamości (dokument ze zdjęciem)</a:t>
            </a:r>
          </a:p>
          <a:p>
            <a:pPr lvl="1"/>
            <a:r>
              <a:rPr lang="pl-PL" altLang="pl-PL" dirty="0" smtClean="0"/>
              <a:t>można wpuścić na egzamin, jeśli w ZE są osoby, </a:t>
            </a:r>
            <a:r>
              <a:rPr lang="pl-PL" altLang="pl-PL" dirty="0"/>
              <a:t>które mogą potwierdzić </a:t>
            </a:r>
            <a:r>
              <a:rPr lang="pl-PL" altLang="pl-PL" dirty="0" smtClean="0"/>
              <a:t>tożsamość i złożą oświadczenie w tej sprawie, które należy dołączyć do dokumentacji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611188" y="3933056"/>
            <a:ext cx="80756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4500" indent="-444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7DBA"/>
              </a:buClr>
              <a:buSzPct val="120000"/>
              <a:buFont typeface="Wingdings" panose="05000000000000000000" pitchFamily="2" charset="2"/>
              <a:buChar char="q"/>
              <a:defRPr lang="pl-PL"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/>
            <a:r>
              <a:rPr lang="pl-PL" altLang="pl-PL" dirty="0"/>
              <a:t>brakuje arkuszy egzaminacyjnych lub kryteriów </a:t>
            </a:r>
            <a:endParaRPr lang="pl-PL" altLang="pl-PL" dirty="0" smtClean="0"/>
          </a:p>
          <a:p>
            <a:pPr marL="749300" lvl="1" indent="-450850"/>
            <a:r>
              <a:rPr lang="pl-PL" altLang="pl-PL" dirty="0" smtClean="0"/>
              <a:t>zwrócić się do dyrektora OKE w Krakowie </a:t>
            </a:r>
            <a:r>
              <a:rPr lang="pl-PL" altLang="pl-PL" dirty="0"/>
              <a:t>o zgodę na powielenie </a:t>
            </a:r>
            <a:r>
              <a:rPr lang="pl-PL" altLang="pl-PL" dirty="0" smtClean="0"/>
              <a:t>arkuszy</a:t>
            </a:r>
          </a:p>
          <a:p>
            <a:pPr marL="1149350" lvl="2" indent="-450850"/>
            <a:r>
              <a:rPr lang="pl-PL" altLang="pl-PL" dirty="0" smtClean="0"/>
              <a:t>mailem wez@oke.krakow.pl</a:t>
            </a:r>
          </a:p>
          <a:p>
            <a:pPr marL="1149350" lvl="2" indent="-450850"/>
            <a:r>
              <a:rPr lang="pl-PL" altLang="pl-PL" dirty="0" smtClean="0"/>
              <a:t>faksem 12 68 32 180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60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52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143000"/>
          </a:xfrm>
        </p:spPr>
        <p:txBody>
          <a:bodyPr/>
          <a:lstStyle/>
          <a:p>
            <a:r>
              <a:rPr lang="pl-PL" altLang="pl-PL" dirty="0"/>
              <a:t>Najczęściej występujące problemy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683568" y="1700808"/>
            <a:ext cx="807561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4500" indent="-444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7DBA"/>
              </a:buClr>
              <a:buSzPct val="120000"/>
              <a:buFont typeface="Wingdings" panose="05000000000000000000" pitchFamily="2" charset="2"/>
              <a:buChar char="q"/>
              <a:defRPr lang="pl-PL"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dirty="0"/>
              <a:t>zdający/egzaminator zgłosi brak spójności między informacjami w treści zadania/kryteriami, </a:t>
            </a:r>
            <a:br>
              <a:rPr lang="pl-PL" altLang="pl-PL" dirty="0"/>
            </a:br>
            <a:r>
              <a:rPr lang="pl-PL" altLang="pl-PL" dirty="0"/>
              <a:t>a przygotowanym stanowiskiem egzaminacyjnym</a:t>
            </a:r>
          </a:p>
          <a:p>
            <a:pPr marL="749300" lvl="1" indent="-450850"/>
            <a:r>
              <a:rPr lang="pl-PL" altLang="pl-PL" dirty="0"/>
              <a:t>n</a:t>
            </a:r>
            <a:r>
              <a:rPr lang="pl-PL" altLang="pl-PL" dirty="0" smtClean="0"/>
              <a:t>atychmiastowy kontakt z OKE w Krakowie </a:t>
            </a:r>
          </a:p>
          <a:p>
            <a:pPr marL="1149350" lvl="2" indent="-450850"/>
            <a:r>
              <a:rPr lang="pl-PL" altLang="pl-PL" dirty="0" smtClean="0"/>
              <a:t>mailem wez@oke.krakow.pl</a:t>
            </a:r>
          </a:p>
          <a:p>
            <a:pPr marL="1149350" lvl="2" indent="-450850"/>
            <a:r>
              <a:rPr lang="pl-PL" altLang="pl-PL" dirty="0" smtClean="0"/>
              <a:t>faksem 12 68 32 180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61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700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3"/>
          <p:cNvSpPr>
            <a:spLocks noGrp="1"/>
          </p:cNvSpPr>
          <p:nvPr>
            <p:ph type="ctrTitle"/>
          </p:nvPr>
        </p:nvSpPr>
        <p:spPr>
          <a:xfrm>
            <a:off x="457200" y="828675"/>
            <a:ext cx="7772400" cy="1470025"/>
          </a:xfrm>
        </p:spPr>
        <p:txBody>
          <a:bodyPr/>
          <a:lstStyle/>
          <a:p>
            <a:endParaRPr lang="pl-PL" altLang="pl-PL" smtClean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192213" y="2778125"/>
            <a:ext cx="6400800" cy="1752600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484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263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pole tekstowe 6"/>
          <p:cNvSpPr txBox="1">
            <a:spLocks noChangeArrowheads="1"/>
          </p:cNvSpPr>
          <p:nvPr/>
        </p:nvSpPr>
        <p:spPr bwMode="auto">
          <a:xfrm>
            <a:off x="523875" y="331788"/>
            <a:ext cx="592033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dirty="0">
                <a:solidFill>
                  <a:schemeClr val="bg1"/>
                </a:solidFill>
              </a:rPr>
              <a:t>Z okazji świąt Bożego Narodzenia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dirty="0">
                <a:solidFill>
                  <a:schemeClr val="bg1"/>
                </a:solidFill>
              </a:rPr>
              <a:t>życzymy Państwu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dirty="0">
                <a:solidFill>
                  <a:schemeClr val="bg1"/>
                </a:solidFill>
              </a:rPr>
              <a:t>odpoczynku i zwolnienia oddechu,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dirty="0">
                <a:solidFill>
                  <a:schemeClr val="bg1"/>
                </a:solidFill>
              </a:rPr>
              <a:t>nabrania dystansu do tego, co wokół,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dirty="0">
                <a:solidFill>
                  <a:schemeClr val="bg1"/>
                </a:solidFill>
              </a:rPr>
              <a:t>chwil roziskrzonych kolędą,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dirty="0">
                <a:solidFill>
                  <a:schemeClr val="bg1"/>
                </a:solidFill>
              </a:rPr>
              <a:t>śmiechem i wspomnieniami.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dirty="0">
                <a:solidFill>
                  <a:schemeClr val="bg1"/>
                </a:solidFill>
              </a:rPr>
              <a:t>Wesołych świąt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l-PL" alt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275817"/>
              </p:ext>
            </p:extLst>
          </p:nvPr>
        </p:nvGraphicFramePr>
        <p:xfrm>
          <a:off x="592138" y="1412875"/>
          <a:ext cx="8075612" cy="456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036"/>
                <a:gridCol w="2098576"/>
              </a:tblGrid>
              <a:tr h="720203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Sprawdzić zamówione arkusze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Powołać i przeszkolić zespoły nadzorujące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Odebrać naklejki dla zdających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dokumentację do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Wprowadzić i sprawdzić dane w systemie umów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pisemną egzaminu i spakować dokumentację w sali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17" name="Obraz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401763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hlinkClick r:id="rId5" action="ppaction://hlinksldjump"/>
          </p:cNvPr>
          <p:cNvSpPr txBox="1"/>
          <p:nvPr/>
        </p:nvSpPr>
        <p:spPr>
          <a:xfrm>
            <a:off x="6992938" y="3841750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WWW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046913" y="2205038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Pisemny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8172400" y="220486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0" name="Prostokąt 9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" name="Trójkąt równoramienny 11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8172400" y="2544494"/>
            <a:ext cx="216024" cy="238745"/>
            <a:chOff x="7092280" y="2132856"/>
            <a:chExt cx="504056" cy="454769"/>
          </a:xfrm>
          <a:solidFill>
            <a:srgbClr val="CC0066"/>
          </a:solidFill>
        </p:grpSpPr>
        <p:sp>
          <p:nvSpPr>
            <p:cNvPr id="14" name="Prostokąt 13"/>
            <p:cNvSpPr/>
            <p:nvPr/>
          </p:nvSpPr>
          <p:spPr>
            <a:xfrm>
              <a:off x="7164288" y="2348880"/>
              <a:ext cx="360040" cy="238745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428869" y="2132856"/>
              <a:ext cx="45719" cy="108012"/>
            </a:xfrm>
            <a:prstGeom prst="rect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Trójkąt równoramienny 15"/>
            <p:cNvSpPr/>
            <p:nvPr/>
          </p:nvSpPr>
          <p:spPr>
            <a:xfrm>
              <a:off x="7092280" y="2132856"/>
              <a:ext cx="504056" cy="216024"/>
            </a:xfrm>
            <a:prstGeom prst="triangl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pic>
        <p:nvPicPr>
          <p:cNvPr id="12324" name="Picture 5" descr="ok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60" y="2532063"/>
            <a:ext cx="1793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trzałka w prawo 18"/>
          <p:cNvSpPr/>
          <p:nvPr/>
        </p:nvSpPr>
        <p:spPr>
          <a:xfrm>
            <a:off x="7046913" y="2455863"/>
            <a:ext cx="985837" cy="327025"/>
          </a:xfrm>
          <a:prstGeom prst="rightArrow">
            <a:avLst>
              <a:gd name="adj1" fmla="val 50000"/>
              <a:gd name="adj2" fmla="val 46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/>
              <a:t>Praktyczny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735638" y="2230438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</a:t>
            </a:r>
            <a:r>
              <a:rPr lang="pl-PL" sz="1400" b="1" dirty="0" smtClean="0"/>
              <a:t> na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/>
              <a:t>stronie WWW</a:t>
            </a:r>
          </a:p>
        </p:txBody>
      </p:sp>
      <p:sp>
        <p:nvSpPr>
          <p:cNvPr id="2" name="Prostokąt zaokrąglony 1">
            <a:hlinkClick r:id="rId5" action="ppaction://hlinksldjump"/>
          </p:cNvPr>
          <p:cNvSpPr/>
          <p:nvPr/>
        </p:nvSpPr>
        <p:spPr>
          <a:xfrm>
            <a:off x="673258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7270750" y="3141663"/>
            <a:ext cx="504825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781843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5" name="Obraz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3" y="5399118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010" b="90878"/>
          <a:stretch/>
        </p:blipFill>
        <p:spPr>
          <a:xfrm>
            <a:off x="6588224" y="4582552"/>
            <a:ext cx="2016000" cy="41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339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>
            <a:grpSpLocks/>
          </p:cNvGrpSpPr>
          <p:nvPr/>
        </p:nvGrpSpPr>
        <p:grpSpPr bwMode="auto">
          <a:xfrm>
            <a:off x="925524" y="1596316"/>
            <a:ext cx="7199312" cy="2700337"/>
            <a:chOff x="1033077" y="1525588"/>
            <a:chExt cx="7200000" cy="2700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1511" name="Grupa 6"/>
            <p:cNvGrpSpPr>
              <a:grpSpLocks/>
            </p:cNvGrpSpPr>
            <p:nvPr/>
          </p:nvGrpSpPr>
          <p:grpSpPr bwMode="auto">
            <a:xfrm>
              <a:off x="1033077" y="1525588"/>
              <a:ext cx="7200000" cy="2700000"/>
              <a:chOff x="926217" y="2692601"/>
              <a:chExt cx="7532773" cy="2700000"/>
            </a:xfrm>
          </p:grpSpPr>
          <p:pic>
            <p:nvPicPr>
              <p:cNvPr id="21513" name="Obraz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217" y="2692601"/>
                <a:ext cx="7532773" cy="270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Prostokąt 4"/>
              <p:cNvSpPr/>
              <p:nvPr/>
            </p:nvSpPr>
            <p:spPr>
              <a:xfrm>
                <a:off x="6146835" y="2752918"/>
                <a:ext cx="2232425" cy="607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sp>
          <p:nvSpPr>
            <p:cNvPr id="9" name="Elipsa 8"/>
            <p:cNvSpPr/>
            <p:nvPr/>
          </p:nvSpPr>
          <p:spPr>
            <a:xfrm>
              <a:off x="5867476" y="2565270"/>
              <a:ext cx="649350" cy="311111"/>
            </a:xfrm>
            <a:prstGeom prst="ellips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507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946745"/>
          </a:xfrm>
        </p:spPr>
        <p:txBody>
          <a:bodyPr>
            <a:normAutofit/>
          </a:bodyPr>
          <a:lstStyle/>
          <a:p>
            <a:r>
              <a:rPr lang="pl-PL" altLang="pl-PL" sz="3200" dirty="0" smtClean="0"/>
              <a:t>Zamówione arkusze egzaminacyjne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9" t="24303" r="606"/>
          <a:stretch/>
        </p:blipFill>
        <p:spPr>
          <a:xfrm>
            <a:off x="958547" y="3030641"/>
            <a:ext cx="7166289" cy="2305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203"/>
          <a:stretch>
            <a:fillRect/>
          </a:stretch>
        </p:blipFill>
        <p:spPr bwMode="auto">
          <a:xfrm>
            <a:off x="942035" y="3789040"/>
            <a:ext cx="7199312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510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4792 L -0.17587 -0.13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45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8333 -0.16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84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382588"/>
            <a:ext cx="8075612" cy="1143000"/>
          </a:xfrm>
        </p:spPr>
        <p:txBody>
          <a:bodyPr/>
          <a:lstStyle/>
          <a:p>
            <a:r>
              <a:rPr lang="pl-PL" altLang="pl-PL" smtClean="0"/>
              <a:t>Zadania na najbliższe 3 miesiące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9045006"/>
              </p:ext>
            </p:extLst>
          </p:nvPr>
        </p:nvGraphicFramePr>
        <p:xfrm>
          <a:off x="592138" y="1412776"/>
          <a:ext cx="8075612" cy="456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036"/>
                <a:gridCol w="2098576"/>
              </a:tblGrid>
              <a:tr h="720203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Sprawdzić zamówione arkusze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Powołać i przeszkolić zespoły nadzorujące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Odebrać naklejki dla zdających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Przygotować dokumentację do egzaminu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Wprowadzić i sprawdzić dane w systemie umów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26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altLang="pl-PL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Przeprowadzić część pisemną egzaminu i spakować dokumentację w sali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317" name="Obraz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401763"/>
            <a:ext cx="620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hlinkClick r:id="rId4" action="ppaction://hlinksldjump"/>
          </p:cNvPr>
          <p:cNvSpPr txBox="1"/>
          <p:nvPr/>
        </p:nvSpPr>
        <p:spPr>
          <a:xfrm>
            <a:off x="6992938" y="3841750"/>
            <a:ext cx="1325562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/>
              <a:t>Druki na stronie WWW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5735638" y="2204864"/>
            <a:ext cx="2868810" cy="674861"/>
            <a:chOff x="5735638" y="2204864"/>
            <a:chExt cx="2868810" cy="674861"/>
          </a:xfrm>
        </p:grpSpPr>
        <p:sp>
          <p:nvSpPr>
            <p:cNvPr id="8" name="Strzałka w prawo 7"/>
            <p:cNvSpPr/>
            <p:nvPr/>
          </p:nvSpPr>
          <p:spPr>
            <a:xfrm>
              <a:off x="7046913" y="2205038"/>
              <a:ext cx="985837" cy="327025"/>
            </a:xfrm>
            <a:prstGeom prst="rightArrow">
              <a:avLst>
                <a:gd name="adj1" fmla="val 50000"/>
                <a:gd name="adj2" fmla="val 4681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dirty="0"/>
                <a:t>Pisemny</a:t>
              </a:r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8172400" y="2204864"/>
              <a:ext cx="216024" cy="238745"/>
              <a:chOff x="7092280" y="2132856"/>
              <a:chExt cx="504056" cy="454769"/>
            </a:xfrm>
            <a:solidFill>
              <a:srgbClr val="CC0066"/>
            </a:solidFill>
          </p:grpSpPr>
          <p:sp>
            <p:nvSpPr>
              <p:cNvPr id="10" name="Prostokąt 9"/>
              <p:cNvSpPr/>
              <p:nvPr/>
            </p:nvSpPr>
            <p:spPr>
              <a:xfrm>
                <a:off x="7164288" y="2348880"/>
                <a:ext cx="360040" cy="238745"/>
              </a:xfrm>
              <a:prstGeom prst="rect">
                <a:avLst/>
              </a:prstGeom>
              <a:grpFill/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11" name="Prostokąt 10"/>
              <p:cNvSpPr/>
              <p:nvPr/>
            </p:nvSpPr>
            <p:spPr>
              <a:xfrm>
                <a:off x="7428869" y="2132856"/>
                <a:ext cx="45719" cy="108012"/>
              </a:xfrm>
              <a:prstGeom prst="rect">
                <a:avLst/>
              </a:prstGeom>
              <a:grpFill/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12" name="Trójkąt równoramienny 11"/>
              <p:cNvSpPr/>
              <p:nvPr/>
            </p:nvSpPr>
            <p:spPr>
              <a:xfrm>
                <a:off x="7092280" y="2132856"/>
                <a:ext cx="504056" cy="216024"/>
              </a:xfrm>
              <a:prstGeom prst="triangle">
                <a:avLst/>
              </a:prstGeom>
              <a:grpFill/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grpSp>
          <p:nvGrpSpPr>
            <p:cNvPr id="13" name="Grupa 12"/>
            <p:cNvGrpSpPr/>
            <p:nvPr/>
          </p:nvGrpSpPr>
          <p:grpSpPr>
            <a:xfrm>
              <a:off x="8172400" y="2544494"/>
              <a:ext cx="216024" cy="238745"/>
              <a:chOff x="7092280" y="2132856"/>
              <a:chExt cx="504056" cy="454769"/>
            </a:xfrm>
            <a:solidFill>
              <a:srgbClr val="CC0066"/>
            </a:solidFill>
          </p:grpSpPr>
          <p:sp>
            <p:nvSpPr>
              <p:cNvPr id="14" name="Prostokąt 13"/>
              <p:cNvSpPr/>
              <p:nvPr/>
            </p:nvSpPr>
            <p:spPr>
              <a:xfrm>
                <a:off x="7164288" y="2348880"/>
                <a:ext cx="360040" cy="238745"/>
              </a:xfrm>
              <a:prstGeom prst="rect">
                <a:avLst/>
              </a:prstGeom>
              <a:grpFill/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7428869" y="2132856"/>
                <a:ext cx="45719" cy="108012"/>
              </a:xfrm>
              <a:prstGeom prst="rect">
                <a:avLst/>
              </a:prstGeom>
              <a:grpFill/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16" name="Trójkąt równoramienny 15"/>
              <p:cNvSpPr/>
              <p:nvPr/>
            </p:nvSpPr>
            <p:spPr>
              <a:xfrm>
                <a:off x="7092280" y="2132856"/>
                <a:ext cx="504056" cy="216024"/>
              </a:xfrm>
              <a:prstGeom prst="triangle">
                <a:avLst/>
              </a:prstGeom>
              <a:grpFill/>
              <a:ln>
                <a:solidFill>
                  <a:srgbClr val="CC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pic>
          <p:nvPicPr>
            <p:cNvPr id="12324" name="Picture 5" descr="ok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060" y="2532063"/>
              <a:ext cx="179388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Strzałka w prawo 18"/>
            <p:cNvSpPr/>
            <p:nvPr/>
          </p:nvSpPr>
          <p:spPr>
            <a:xfrm>
              <a:off x="7046913" y="2455863"/>
              <a:ext cx="985837" cy="327025"/>
            </a:xfrm>
            <a:prstGeom prst="rightArrow">
              <a:avLst>
                <a:gd name="adj1" fmla="val 50000"/>
                <a:gd name="adj2" fmla="val 4681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dirty="0"/>
                <a:t>Praktyczny</a:t>
              </a: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5735638" y="2230438"/>
              <a:ext cx="1325562" cy="523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/>
                <a:t>Druki </a:t>
              </a:r>
              <a:r>
                <a:rPr lang="pl-PL" sz="1400" b="1" dirty="0" smtClean="0"/>
                <a:t> na</a:t>
              </a:r>
              <a:r>
                <a:rPr lang="pl-PL" sz="1400" b="1" dirty="0" smtClean="0">
                  <a:solidFill>
                    <a:schemeClr val="bg1"/>
                  </a:solidFill>
                </a:rPr>
                <a:t> </a:t>
              </a:r>
              <a:r>
                <a:rPr lang="pl-PL" sz="1400" b="1" dirty="0"/>
                <a:t>stronie WWW</a:t>
              </a:r>
            </a:p>
          </p:txBody>
        </p:sp>
      </p:grpSp>
      <p:sp>
        <p:nvSpPr>
          <p:cNvPr id="2" name="Prostokąt zaokrąglony 1">
            <a:hlinkClick r:id="rId4" action="ppaction://hlinksldjump"/>
          </p:cNvPr>
          <p:cNvSpPr/>
          <p:nvPr/>
        </p:nvSpPr>
        <p:spPr>
          <a:xfrm>
            <a:off x="673258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7270750" y="3141663"/>
            <a:ext cx="504825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7818438" y="3141663"/>
            <a:ext cx="503237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5" name="Obraz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3" y="5399118"/>
            <a:ext cx="4016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010" b="90878"/>
          <a:stretch/>
        </p:blipFill>
        <p:spPr>
          <a:xfrm>
            <a:off x="6588224" y="4582552"/>
            <a:ext cx="2016000" cy="41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pole tekstowe 25"/>
          <p:cNvSpPr txBox="1"/>
          <p:nvPr/>
        </p:nvSpPr>
        <p:spPr>
          <a:xfrm>
            <a:off x="611560" y="1340768"/>
            <a:ext cx="3600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√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822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2985</Words>
  <Application>Microsoft Office PowerPoint</Application>
  <PresentationFormat>Pokaz na ekranie (4:3)</PresentationFormat>
  <Paragraphs>716</Paragraphs>
  <Slides>62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3" baseType="lpstr">
      <vt:lpstr>Motyw pakietu Office</vt:lpstr>
      <vt:lpstr>Organizacja egzaminów zawodowych  w sesji styczeń − luty 2015 R.</vt:lpstr>
      <vt:lpstr>Egzaminy   2015</vt:lpstr>
      <vt:lpstr>Zadania na najbliższe 3 miesiące</vt:lpstr>
      <vt:lpstr>Zadania na najbliższe 3 miesiące</vt:lpstr>
      <vt:lpstr>Zadania na najbliższe 3 miesiące</vt:lpstr>
      <vt:lpstr>Slajd 6</vt:lpstr>
      <vt:lpstr>Zadania na najbliższe 3 miesiące</vt:lpstr>
      <vt:lpstr>Zamówione arkusze egzaminacyjne</vt:lpstr>
      <vt:lpstr>Zadania na najbliższe 3 miesiące</vt:lpstr>
      <vt:lpstr>Zespół nadzorujący część pisemną/etap pisemny</vt:lpstr>
      <vt:lpstr>Skład zespołów nadzorujących etap praktyczny dla absolwentów techników</vt:lpstr>
      <vt:lpstr>Zespoły nadzorujące część praktyczną</vt:lpstr>
      <vt:lpstr>Przeprowadzenie szkolenia</vt:lpstr>
      <vt:lpstr>Zadania na najbliższe 3 miesiące</vt:lpstr>
      <vt:lpstr>Naklejki</vt:lpstr>
      <vt:lpstr>Zadania na najbliższe 3 miesiące</vt:lpstr>
      <vt:lpstr>Dokumentacja jaką należy przygotować przed sesją na każdy egzamin</vt:lpstr>
      <vt:lpstr>Dokumentacja jaką należy przygotować przed częścią pisemną z wykorzystaniem komputera</vt:lpstr>
      <vt:lpstr>Zadania na najbliższe 3 miesiące</vt:lpstr>
      <vt:lpstr>Umowy</vt:lpstr>
      <vt:lpstr>Slajd 21</vt:lpstr>
      <vt:lpstr>Slajd 22</vt:lpstr>
      <vt:lpstr>Zadania na najbliższe 3 miesiące</vt:lpstr>
      <vt:lpstr>Odebranie przesyłki z arkuszami egzaminacyjnymi i kartami odpowiedzi</vt:lpstr>
      <vt:lpstr>Egzamin z wykorzystaniem elektronicznego systemu egzaminacyjnego</vt:lpstr>
      <vt:lpstr>Rozpoczęcie części pisemnej egzaminu</vt:lpstr>
      <vt:lpstr>Osoby uprawnione do przebywania w sali podczas części pisemnej egzaminu zawodowego</vt:lpstr>
      <vt:lpstr>Pakowanie kart odpowiedzi po zakończeniu etapu/części pisemnej egzaminu </vt:lpstr>
      <vt:lpstr>Zadania na najbliższe 3 miesiące</vt:lpstr>
      <vt:lpstr>Protokół zbiorczy po części pisemnej </vt:lpstr>
      <vt:lpstr>Zadania na najbliższe 3 miesiące</vt:lpstr>
      <vt:lpstr>Spakowanie dokumentacji przez PZN/PZE po etapie/części  pisemnej</vt:lpstr>
      <vt:lpstr>Zadania na najbliższe 3 miesiące</vt:lpstr>
      <vt:lpstr>Wniosek dotyczący  ukończenia szkoły przez uczniów</vt:lpstr>
      <vt:lpstr>Zadania na najbliższe 3 miesiące</vt:lpstr>
      <vt:lpstr>Zgłaszanie zdających na sesję letnią 2015 r.</vt:lpstr>
      <vt:lpstr>Zadania na najbliższe 3 miesiące</vt:lpstr>
      <vt:lpstr>Informacje o przygotowaniu stanowisk</vt:lpstr>
      <vt:lpstr>Odebranie przesyłki z materiałami egzaminacyjnymi</vt:lpstr>
      <vt:lpstr>Slajd 40</vt:lpstr>
      <vt:lpstr>Pakowanie materiałów egzaminacyjnych w sali  po części praktycznej egzaminu</vt:lpstr>
      <vt:lpstr>Osoby uprawnione do przebywania w sali/miejscu podczas egzaminu zawodowego</vt:lpstr>
      <vt:lpstr>Zadania na najbliższe 3 miesiące</vt:lpstr>
      <vt:lpstr>Gromadzenie dokumentacji z części praktycznej</vt:lpstr>
      <vt:lpstr>Zadania na najbliższe 3 miesiące</vt:lpstr>
      <vt:lpstr>Protokół zbiorczy z części praktycznej</vt:lpstr>
      <vt:lpstr>Protokół zbiorczy z części praktycznej</vt:lpstr>
      <vt:lpstr>Zadania na najbliższe 3 miesiące</vt:lpstr>
      <vt:lpstr>Pakowanie pakietu po zakończeniu części praktycznej egzaminów  w kwalifikacji</vt:lpstr>
      <vt:lpstr>Kiedy i w jaki sposób przekazać materiały egzaminacyjne po egzaminie</vt:lpstr>
      <vt:lpstr>Zadania na najbliższe 3 miesiące</vt:lpstr>
      <vt:lpstr>Rozliczenie noclegów egzaminatorów</vt:lpstr>
      <vt:lpstr>Rozliczenie dojazdów egzaminatorów</vt:lpstr>
      <vt:lpstr>Rozliczenie kosztów surowców/materiałów </vt:lpstr>
      <vt:lpstr>Rozliczenie kosztów surowców/materiałów </vt:lpstr>
      <vt:lpstr>Przekazanie uczniom  świadectw potwierdzających kwalifikacje/ dyplomów/informacji o wyniku </vt:lpstr>
      <vt:lpstr>Dyplom w zawodzie</vt:lpstr>
      <vt:lpstr>Dyplom</vt:lpstr>
      <vt:lpstr>Najczęściej występujące problemy</vt:lpstr>
      <vt:lpstr>Najczęściej występujące problemy</vt:lpstr>
      <vt:lpstr>Najczęściej występujące problemy</vt:lpstr>
      <vt:lpstr>Slajd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Gosia</dc:creator>
  <cp:lastModifiedBy>Dróbek Renata</cp:lastModifiedBy>
  <cp:revision>123</cp:revision>
  <cp:lastPrinted>2014-11-21T08:55:17Z</cp:lastPrinted>
  <dcterms:created xsi:type="dcterms:W3CDTF">2014-11-08T18:50:42Z</dcterms:created>
  <dcterms:modified xsi:type="dcterms:W3CDTF">2014-12-17T17:08:14Z</dcterms:modified>
</cp:coreProperties>
</file>